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A95BD-3587-495C-A812-9C7FE9DC661E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374327"/>
      </p:ext>
    </p:extLst>
  </p:cSld>
  <p:clrMapOvr>
    <a:masterClrMapping/>
  </p:clrMapOvr>
  <p:transition advTm="20000">
    <p:sndAc>
      <p:stSnd loop="1">
        <p:snd r:embed="rId1" name="Fleetwood Mac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ED83E-4A87-47F9-96AD-6DAECD8CE94C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75036"/>
      </p:ext>
    </p:extLst>
  </p:cSld>
  <p:clrMapOvr>
    <a:masterClrMapping/>
  </p:clrMapOvr>
  <p:transition advTm="20000">
    <p:sndAc>
      <p:stSnd loop="1">
        <p:snd r:embed="rId1" name="Fleetwood Mac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43318-A94C-43D5-8910-5E4A3907E15B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33735"/>
      </p:ext>
    </p:extLst>
  </p:cSld>
  <p:clrMapOvr>
    <a:masterClrMapping/>
  </p:clrMapOvr>
  <p:transition advTm="20000">
    <p:sndAc>
      <p:stSnd loop="1">
        <p:snd r:embed="rId1" name="Fleetwood Mac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C9D86-2A9A-451E-A947-4C8FCC1962F4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94036"/>
      </p:ext>
    </p:extLst>
  </p:cSld>
  <p:clrMapOvr>
    <a:masterClrMapping/>
  </p:clrMapOvr>
  <p:transition advTm="20000">
    <p:sndAc>
      <p:stSnd loop="1">
        <p:snd r:embed="rId1" name="Fleetwood Mac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6CBAD-EFD6-494D-8339-C4A653F52A1E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17758"/>
      </p:ext>
    </p:extLst>
  </p:cSld>
  <p:clrMapOvr>
    <a:masterClrMapping/>
  </p:clrMapOvr>
  <p:transition advTm="20000">
    <p:sndAc>
      <p:stSnd loop="1">
        <p:snd r:embed="rId1" name="Fleetwood Mac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en vier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385AF-7ABD-40CB-884D-F0CF2D6D3032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196918"/>
      </p:ext>
    </p:extLst>
  </p:cSld>
  <p:clrMapOvr>
    <a:masterClrMapping/>
  </p:clrMapOvr>
  <p:transition advTm="20000">
    <p:sndAc>
      <p:stSnd loop="1">
        <p:snd r:embed="rId1" name="Fleetwood Mac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oud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DBE37-3FBD-4A47-84A8-5CD88D28778C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02672"/>
      </p:ext>
    </p:extLst>
  </p:cSld>
  <p:clrMapOvr>
    <a:masterClrMapping/>
  </p:clrMapOvr>
  <p:transition advTm="20000">
    <p:sndAc>
      <p:stSnd loop="1">
        <p:snd r:embed="rId1" name="Fleetwood Mac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2CCDA-93D8-4081-A2F7-0D63140AC504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324849"/>
      </p:ext>
    </p:extLst>
  </p:cSld>
  <p:clrMapOvr>
    <a:masterClrMapping/>
  </p:clrMapOvr>
  <p:transition advTm="20000">
    <p:sndAc>
      <p:stSnd loop="1">
        <p:snd r:embed="rId1" name="Fleetwood Mac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E4AD4-1205-412A-8E5C-64B91CA749E6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163800"/>
      </p:ext>
    </p:extLst>
  </p:cSld>
  <p:clrMapOvr>
    <a:masterClrMapping/>
  </p:clrMapOvr>
  <p:transition advTm="20000">
    <p:sndAc>
      <p:stSnd loop="1">
        <p:snd r:embed="rId1" name="Fleetwood Mac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B31E6-B797-4D6F-A6C4-11B6358EC592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07773"/>
      </p:ext>
    </p:extLst>
  </p:cSld>
  <p:clrMapOvr>
    <a:masterClrMapping/>
  </p:clrMapOvr>
  <p:transition advTm="20000">
    <p:sndAc>
      <p:stSnd loop="1">
        <p:snd r:embed="rId1" name="Fleetwood Mac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879D8-D099-4782-BBFF-D4DA1D2ED657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765529"/>
      </p:ext>
    </p:extLst>
  </p:cSld>
  <p:clrMapOvr>
    <a:masterClrMapping/>
  </p:clrMapOvr>
  <p:transition advTm="20000">
    <p:sndAc>
      <p:stSnd loop="1">
        <p:snd r:embed="rId1" name="Fleetwood Mac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F67EE-2C5B-4CA9-BCDD-31385016EA47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987191"/>
      </p:ext>
    </p:extLst>
  </p:cSld>
  <p:clrMapOvr>
    <a:masterClrMapping/>
  </p:clrMapOvr>
  <p:transition advTm="20000">
    <p:sndAc>
      <p:stSnd loop="1">
        <p:snd r:embed="rId1" name="Fleetwood Mac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AC3D1-4D5A-445B-AB7A-5B928390145E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864439"/>
      </p:ext>
    </p:extLst>
  </p:cSld>
  <p:clrMapOvr>
    <a:masterClrMapping/>
  </p:clrMapOvr>
  <p:transition advTm="20000">
    <p:sndAc>
      <p:stSnd loop="1">
        <p:snd r:embed="rId1" name="Fleetwood Mac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7F58B-F8A0-43C9-9AA7-6893EE827908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634164"/>
      </p:ext>
    </p:extLst>
  </p:cSld>
  <p:clrMapOvr>
    <a:masterClrMapping/>
  </p:clrMapOvr>
  <p:transition advTm="20000">
    <p:sndAc>
      <p:stSnd loop="1">
        <p:snd r:embed="rId1" name="Fleetwood Mac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5C904-5DE2-474E-B989-5C39629C3797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654074"/>
      </p:ext>
    </p:extLst>
  </p:cSld>
  <p:clrMapOvr>
    <a:masterClrMapping/>
  </p:clrMapOvr>
  <p:transition advTm="20000">
    <p:sndAc>
      <p:stSnd loop="1">
        <p:snd r:embed="rId1" name="Fleetwood Mac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24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424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424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027116-1F5E-4D3A-881A-2DFFB13BF833}" type="slidenum">
              <a:rPr 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3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advTm="20000">
    <p:sndAc>
      <p:stSnd loop="1">
        <p:snd r:embed="rId17" name="Fleetwood Mac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55.xml"/><Relationship Id="rId18" Type="http://schemas.openxmlformats.org/officeDocument/2006/relationships/slide" Target="slide70.xml"/><Relationship Id="rId3" Type="http://schemas.openxmlformats.org/officeDocument/2006/relationships/hyperlink" Target="http://www.agtijmensen.nl/" TargetMode="External"/><Relationship Id="rId21" Type="http://schemas.openxmlformats.org/officeDocument/2006/relationships/slide" Target="slide23.xml"/><Relationship Id="rId7" Type="http://schemas.openxmlformats.org/officeDocument/2006/relationships/slide" Target="slide37.xml"/><Relationship Id="rId12" Type="http://schemas.openxmlformats.org/officeDocument/2006/relationships/slide" Target="slide51.xml"/><Relationship Id="rId17" Type="http://schemas.openxmlformats.org/officeDocument/2006/relationships/slide" Target="slide69.xml"/><Relationship Id="rId2" Type="http://schemas.openxmlformats.org/officeDocument/2006/relationships/audio" Target="../media/audio1.wav"/><Relationship Id="rId16" Type="http://schemas.openxmlformats.org/officeDocument/2006/relationships/slide" Target="slide67.xml"/><Relationship Id="rId20" Type="http://schemas.openxmlformats.org/officeDocument/2006/relationships/slide" Target="slide8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1.xml"/><Relationship Id="rId11" Type="http://schemas.openxmlformats.org/officeDocument/2006/relationships/slide" Target="slide50.xml"/><Relationship Id="rId5" Type="http://schemas.openxmlformats.org/officeDocument/2006/relationships/slide" Target="slide4.xml"/><Relationship Id="rId15" Type="http://schemas.openxmlformats.org/officeDocument/2006/relationships/slide" Target="slide63.xml"/><Relationship Id="rId10" Type="http://schemas.openxmlformats.org/officeDocument/2006/relationships/slide" Target="slide48.xml"/><Relationship Id="rId19" Type="http://schemas.openxmlformats.org/officeDocument/2006/relationships/slide" Target="slide72.xml"/><Relationship Id="rId4" Type="http://schemas.openxmlformats.org/officeDocument/2006/relationships/image" Target="../media/image1.jpeg"/><Relationship Id="rId9" Type="http://schemas.openxmlformats.org/officeDocument/2006/relationships/slide" Target="slide42.xml"/><Relationship Id="rId14" Type="http://schemas.openxmlformats.org/officeDocument/2006/relationships/slide" Target="slide5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../video/Magnetisch%20veld%20stroomspoel.avi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../Applets%20simulaties/Magneet_Elektromagneet_luidspreker_microfoon_transformator.xls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../video/Magnetisch%20veld%20stroomdraad.m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../video/Lorentzkracht%20op%20een%20stroomdraad.wmv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wvTdjqMMdC8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maps.ngdc.noaa.gov/viewers/historical_declination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7kqueltv00&amp;feature=related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tijmensen.nl/Applets%20simulaties/Watlter%20Fendt/ph11nl/electricmotor_nl.ht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tijmensen.nl/Applets%20simulaties/Magneet_Elektromagneet_luidspreker_microfoon_transformator.xls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tijmensen.nl/Applets%20simulaties/Watlter%20Fendt/ph11nl/generator_nl.ht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tijmensen.nl/Prakticum%20simulaties/Inductie%20vallende%20magneet%2020042005.xls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6.emf"/><Relationship Id="rId4" Type="http://schemas.openxmlformats.org/officeDocument/2006/relationships/oleObject" Target="../embeddings/oleObject1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7.emf"/><Relationship Id="rId4" Type="http://schemas.openxmlformats.org/officeDocument/2006/relationships/oleObject" Target="../embeddings/oleObject2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gtijmensen.nl/Applets%20simulaties/Watlter%20Fendt/ph11nl/generator_nl.ht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gtijmensen.nl/Applets%20simulaties/Magneet_Elektromagneet_luidspreker_microfoon_transformator.xls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audio" Target="../media/audio1.wav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65.w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audio" Target="../media/audio1.wav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68.wmf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../video/Influentie.avi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71.emf"/><Relationship Id="rId4" Type="http://schemas.openxmlformats.org/officeDocument/2006/relationships/oleObject" Target="../embeddings/oleObject9.bin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49275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36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Magnetisme, </a:t>
            </a:r>
            <a:r>
              <a:rPr lang="nl-NL" sz="24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alleen voor vwo</a:t>
            </a:r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0" y="6572250"/>
            <a:ext cx="9144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cs typeface="Arial" pitchFamily="34" charset="0"/>
              </a:rPr>
              <a:t>© </a:t>
            </a:r>
            <a:r>
              <a:rPr lang="en-US" sz="1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  <a:hlinkClick r:id="rId3"/>
              </a:rPr>
              <a:t>www.agtijmensen.nl</a:t>
            </a:r>
            <a:r>
              <a:rPr lang="en-US" sz="1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 </a:t>
            </a:r>
            <a:r>
              <a:rPr lang="en-US" sz="1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,  </a:t>
            </a:r>
            <a:r>
              <a:rPr lang="en-US" sz="1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18102018</a:t>
            </a:r>
            <a:endParaRPr lang="nl-NL" sz="1000" b="1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6100763" y="557213"/>
            <a:ext cx="3132137" cy="4386262"/>
            <a:chOff x="3843" y="1557"/>
            <a:chExt cx="1973" cy="2763"/>
          </a:xfrm>
        </p:grpSpPr>
        <p:sp>
          <p:nvSpPr>
            <p:cNvPr id="2071" name="Text Box 23"/>
            <p:cNvSpPr txBox="1">
              <a:spLocks noChangeArrowheads="1"/>
            </p:cNvSpPr>
            <p:nvPr/>
          </p:nvSpPr>
          <p:spPr bwMode="auto">
            <a:xfrm>
              <a:off x="3843" y="1557"/>
              <a:ext cx="197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15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pitchFamily="34" charset="0"/>
                </a:rPr>
                <a:t>Prof. H. A. Lorentz (1853 - 1928)</a:t>
              </a:r>
            </a:p>
          </p:txBody>
        </p:sp>
        <p:pic>
          <p:nvPicPr>
            <p:cNvPr id="2063" name="Picture 29" descr="Lorent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" y="1752"/>
              <a:ext cx="1798" cy="2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0" y="493713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3619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000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/>
                  </a:outerShdw>
                </a:effectLst>
                <a:cs typeface="Arial" pitchFamily="34" charset="0"/>
              </a:rPr>
              <a:t>1.</a:t>
            </a:r>
            <a:r>
              <a:rPr lang="nl-NL" sz="2000" dirty="0">
                <a:solidFill>
                  <a:srgbClr val="FF0000"/>
                </a:solidFill>
                <a:cs typeface="Arial" pitchFamily="34" charset="0"/>
              </a:rPr>
              <a:t>	</a:t>
            </a:r>
            <a:r>
              <a:rPr lang="nl-NL" sz="2000" dirty="0">
                <a:solidFill>
                  <a:srgbClr val="FF0000"/>
                </a:solidFill>
                <a:cs typeface="Arial" pitchFamily="34" charset="0"/>
                <a:hlinkClick r:id="rId5" action="ppaction://hlinksldjump"/>
              </a:rPr>
              <a:t>a. Kompas en magnetische veldlijnen</a:t>
            </a:r>
            <a:endParaRPr lang="nl-NL" sz="2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-12700" y="1519238"/>
            <a:ext cx="91440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3619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	</a:t>
            </a:r>
            <a:r>
              <a:rPr lang="nl-NL" sz="2000" dirty="0">
                <a:solidFill>
                  <a:srgbClr val="000000"/>
                </a:solidFill>
                <a:cs typeface="Arial" pitchFamily="34" charset="0"/>
                <a:hlinkClick r:id="rId6" action="ppaction://hlinksldjump"/>
              </a:rPr>
              <a:t>a. op een stroomdraad</a:t>
            </a:r>
            <a:endParaRPr lang="nl-NL" sz="2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0" y="1917700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3619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r>
              <a:rPr lang="nl-NL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	</a:t>
            </a:r>
            <a:r>
              <a:rPr lang="nl-NL" sz="2000" dirty="0">
                <a:solidFill>
                  <a:srgbClr val="000000"/>
                </a:solidFill>
                <a:cs typeface="Arial" pitchFamily="34" charset="0"/>
                <a:hlinkClick r:id="rId7" action="ppaction://hlinksldjump"/>
              </a:rPr>
              <a:t>b. op een bewegende lading</a:t>
            </a:r>
            <a:endParaRPr lang="nl-NL" sz="2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-12700" y="2311400"/>
            <a:ext cx="61690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355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0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itchFamily="34" charset="0"/>
              </a:rPr>
              <a:t>3. Voorbeelden Lorentzkracht:</a:t>
            </a:r>
            <a:r>
              <a:rPr lang="nl-NL" sz="2000" dirty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nl-NL" sz="2000" dirty="0">
                <a:solidFill>
                  <a:srgbClr val="000000"/>
                </a:solidFill>
                <a:cs typeface="Arial" pitchFamily="34" charset="0"/>
              </a:rPr>
            </a:br>
            <a:r>
              <a:rPr lang="nl-NL" sz="2000" dirty="0">
                <a:solidFill>
                  <a:srgbClr val="000000"/>
                </a:solidFill>
                <a:cs typeface="Arial" pitchFamily="34" charset="0"/>
              </a:rPr>
              <a:t>    	</a:t>
            </a:r>
            <a:r>
              <a:rPr lang="nl-NL" sz="2000" dirty="0">
                <a:solidFill>
                  <a:srgbClr val="000000"/>
                </a:solidFill>
                <a:cs typeface="Arial" pitchFamily="34" charset="0"/>
                <a:hlinkClick r:id="rId8" action="ppaction://hlinksldjump"/>
              </a:rPr>
              <a:t>a. Noorderlicht</a:t>
            </a:r>
            <a:r>
              <a:rPr lang="nl-NL" sz="2000" dirty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nl-NL" sz="2000" dirty="0">
                <a:solidFill>
                  <a:srgbClr val="000000"/>
                </a:solidFill>
                <a:cs typeface="Arial" pitchFamily="34" charset="0"/>
              </a:rPr>
            </a:br>
            <a:r>
              <a:rPr lang="nl-NL" sz="2000" dirty="0">
                <a:solidFill>
                  <a:srgbClr val="000000"/>
                </a:solidFill>
                <a:cs typeface="Arial" pitchFamily="34" charset="0"/>
              </a:rPr>
              <a:t>    	</a:t>
            </a:r>
            <a:r>
              <a:rPr lang="nl-NL" sz="2000" dirty="0">
                <a:solidFill>
                  <a:srgbClr val="000000"/>
                </a:solidFill>
                <a:cs typeface="Arial" pitchFamily="34" charset="0"/>
                <a:hlinkClick r:id="rId9" action="ppaction://hlinksldjump"/>
              </a:rPr>
              <a:t>b. Electromotor</a:t>
            </a:r>
            <a:br>
              <a:rPr lang="nl-NL" sz="2000" dirty="0">
                <a:solidFill>
                  <a:srgbClr val="000000"/>
                </a:solidFill>
                <a:cs typeface="Arial" pitchFamily="34" charset="0"/>
                <a:hlinkClick r:id="rId9" action="ppaction://hlinksldjump"/>
              </a:rPr>
            </a:br>
            <a:r>
              <a:rPr lang="nl-NL" sz="2000" dirty="0">
                <a:solidFill>
                  <a:srgbClr val="000000"/>
                </a:solidFill>
                <a:cs typeface="Arial" pitchFamily="34" charset="0"/>
              </a:rPr>
              <a:t>    	</a:t>
            </a:r>
            <a:r>
              <a:rPr lang="nl-NL" sz="2000" dirty="0">
                <a:solidFill>
                  <a:srgbClr val="000000"/>
                </a:solidFill>
                <a:cs typeface="Arial" pitchFamily="34" charset="0"/>
                <a:hlinkClick r:id="rId10" action="ppaction://hlinksldjump"/>
              </a:rPr>
              <a:t>c. Luidspreker</a:t>
            </a:r>
            <a:r>
              <a:rPr lang="nl-NL" sz="2000" dirty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nl-NL" sz="2000" dirty="0">
                <a:solidFill>
                  <a:srgbClr val="000000"/>
                </a:solidFill>
                <a:cs typeface="Arial" pitchFamily="34" charset="0"/>
              </a:rPr>
            </a:br>
            <a:r>
              <a:rPr lang="nl-NL" sz="2000" dirty="0">
                <a:solidFill>
                  <a:srgbClr val="000000"/>
                </a:solidFill>
                <a:cs typeface="Arial" pitchFamily="34" charset="0"/>
              </a:rPr>
              <a:t>     	</a:t>
            </a:r>
            <a:r>
              <a:rPr lang="nl-NL" sz="2000" dirty="0">
                <a:solidFill>
                  <a:srgbClr val="000000"/>
                </a:solidFill>
                <a:cs typeface="Arial" pitchFamily="34" charset="0"/>
                <a:hlinkClick r:id="rId11" action="ppaction://hlinksldjump"/>
              </a:rPr>
              <a:t>d. Hall-effect</a:t>
            </a:r>
            <a:endParaRPr lang="nl-NL" sz="2000" baseline="30000" dirty="0">
              <a:solidFill>
                <a:srgbClr val="FF0000"/>
              </a:solidFill>
              <a:effectLst>
                <a:outerShdw blurRad="38100" dist="38100" dir="18900000" algn="bl" rotWithShape="0">
                  <a:prstClr val="black"/>
                </a:outerShdw>
              </a:effectLst>
              <a:cs typeface="Arial" pitchFamily="34" charset="0"/>
            </a:endParaRPr>
          </a:p>
          <a:p>
            <a:pPr marL="361950" lvl="1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/>
            </a:pPr>
            <a:r>
              <a:rPr lang="nl-NL" sz="2000" dirty="0">
                <a:solidFill>
                  <a:srgbClr val="000000"/>
                </a:solidFill>
                <a:cs typeface="Arial" pitchFamily="34" charset="0"/>
                <a:hlinkClick r:id="rId12" action="ppaction://hlinksldjump"/>
              </a:rPr>
              <a:t>e. Cyclotron</a:t>
            </a:r>
            <a:r>
              <a:rPr lang="nl-NL" sz="2000" dirty="0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nl-NL" sz="2000" dirty="0">
                <a:solidFill>
                  <a:srgbClr val="000000"/>
                </a:solidFill>
                <a:cs typeface="Arial" pitchFamily="34" charset="0"/>
                <a:hlinkClick r:id="rId13" action="ppaction://hlinksldjump"/>
              </a:rPr>
              <a:t>Synchrotron</a:t>
            </a:r>
            <a:endParaRPr lang="nl-NL" sz="2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82" name="Rectangle 34"/>
          <p:cNvSpPr>
            <a:spLocks noChangeArrowheads="1"/>
          </p:cNvSpPr>
          <p:nvPr/>
        </p:nvSpPr>
        <p:spPr bwMode="auto">
          <a:xfrm>
            <a:off x="-14288" y="5122863"/>
            <a:ext cx="9115426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3619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3619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3619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000">
                <a:solidFill>
                  <a:srgbClr val="3333FF"/>
                </a:solidFill>
                <a:cs typeface="Arial" pitchFamily="34" charset="0"/>
              </a:rPr>
              <a:t>	</a:t>
            </a:r>
            <a:r>
              <a:rPr lang="nl-NL" altLang="nl-NL" sz="2000">
                <a:solidFill>
                  <a:srgbClr val="3333FF"/>
                </a:solidFill>
                <a:cs typeface="Arial" pitchFamily="34" charset="0"/>
                <a:hlinkClick r:id="rId14" action="ppaction://hlinksldjump"/>
              </a:rPr>
              <a:t>flux</a:t>
            </a:r>
            <a:r>
              <a:rPr lang="nl-NL" altLang="nl-NL" sz="2000">
                <a:solidFill>
                  <a:srgbClr val="3333FF"/>
                </a:solidFill>
                <a:cs typeface="Arial" pitchFamily="34" charset="0"/>
              </a:rPr>
              <a:t>, </a:t>
            </a:r>
            <a:r>
              <a:rPr lang="nl-NL" altLang="nl-NL" sz="2000">
                <a:solidFill>
                  <a:srgbClr val="3333FF"/>
                </a:solidFill>
                <a:cs typeface="Arial" pitchFamily="34" charset="0"/>
                <a:hlinkClick r:id="rId15" action="ppaction://hlinksldjump"/>
              </a:rPr>
              <a:t>richting van de inductiestroom</a:t>
            </a:r>
            <a:r>
              <a:rPr lang="nl-NL" altLang="nl-NL" sz="2000">
                <a:solidFill>
                  <a:srgbClr val="3333FF"/>
                </a:solidFill>
                <a:cs typeface="Arial" pitchFamily="34" charset="0"/>
              </a:rPr>
              <a:t>, </a:t>
            </a:r>
            <a:r>
              <a:rPr lang="nl-NL" altLang="nl-NL" sz="2000">
                <a:solidFill>
                  <a:srgbClr val="3333FF"/>
                </a:solidFill>
                <a:cs typeface="Arial" pitchFamily="34" charset="0"/>
                <a:hlinkClick r:id="rId16" action="ppaction://hlinksldjump"/>
              </a:rPr>
              <a:t>effectieve waarde</a:t>
            </a:r>
            <a:endParaRPr lang="nl-NL" altLang="nl-NL" sz="2000">
              <a:solidFill>
                <a:srgbClr val="3333FF"/>
              </a:solidFill>
              <a:cs typeface="Arial" pitchFamily="34" charset="0"/>
            </a:endParaRPr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0" y="4819650"/>
            <a:ext cx="9094788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3619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itchFamily="34" charset="0"/>
              </a:rPr>
              <a:t>4.	Inductie:</a:t>
            </a:r>
          </a:p>
        </p:txBody>
      </p:sp>
      <p:sp>
        <p:nvSpPr>
          <p:cNvPr id="2086" name="Rectangle 38"/>
          <p:cNvSpPr>
            <a:spLocks noChangeArrowheads="1"/>
          </p:cNvSpPr>
          <p:nvPr/>
        </p:nvSpPr>
        <p:spPr bwMode="auto">
          <a:xfrm>
            <a:off x="0" y="5576888"/>
            <a:ext cx="91043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3619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000" dirty="0">
                <a:solidFill>
                  <a:srgbClr val="3333FF"/>
                </a:solidFill>
                <a:cs typeface="Arial" pitchFamily="34" charset="0"/>
              </a:rPr>
              <a:t>	</a:t>
            </a:r>
            <a:r>
              <a:rPr lang="nl-NL" sz="2000" dirty="0">
                <a:solidFill>
                  <a:srgbClr val="3333FF"/>
                </a:solidFill>
                <a:cs typeface="Arial" pitchFamily="34" charset="0"/>
                <a:hlinkClick r:id="rId17" action="ppaction://hlinksldjump"/>
              </a:rPr>
              <a:t>dynamo</a:t>
            </a:r>
            <a:r>
              <a:rPr lang="nl-NL" sz="2000" dirty="0">
                <a:solidFill>
                  <a:srgbClr val="3333FF"/>
                </a:solidFill>
                <a:cs typeface="Arial" pitchFamily="34" charset="0"/>
              </a:rPr>
              <a:t>, </a:t>
            </a:r>
            <a:r>
              <a:rPr lang="nl-NL" sz="2000" dirty="0">
                <a:solidFill>
                  <a:srgbClr val="3333FF"/>
                </a:solidFill>
                <a:cs typeface="Arial" pitchFamily="34" charset="0"/>
                <a:hlinkClick r:id="rId18" action="ppaction://hlinksldjump"/>
              </a:rPr>
              <a:t>microfoon</a:t>
            </a:r>
            <a:r>
              <a:rPr lang="nl-NL" sz="2000" dirty="0">
                <a:solidFill>
                  <a:srgbClr val="3333FF"/>
                </a:solidFill>
                <a:cs typeface="Arial" pitchFamily="34" charset="0"/>
              </a:rPr>
              <a:t>, </a:t>
            </a:r>
            <a:r>
              <a:rPr lang="nl-NL" sz="2000" dirty="0">
                <a:solidFill>
                  <a:srgbClr val="3333FF"/>
                </a:solidFill>
                <a:cs typeface="Arial" pitchFamily="34" charset="0"/>
                <a:hlinkClick r:id="rId19" action="ppaction://hlinksldjump"/>
              </a:rPr>
              <a:t>transformator</a:t>
            </a:r>
            <a:r>
              <a:rPr lang="nl-NL" sz="2000" dirty="0">
                <a:solidFill>
                  <a:srgbClr val="3333FF"/>
                </a:solidFill>
                <a:cs typeface="Arial" pitchFamily="34" charset="0"/>
              </a:rPr>
              <a:t>,</a:t>
            </a:r>
            <a:r>
              <a:rPr lang="nl-NL" sz="2000" dirty="0">
                <a:solidFill>
                  <a:srgbClr val="FF0000"/>
                </a:solidFill>
                <a:cs typeface="Arial" pitchFamily="34" charset="0"/>
                <a:hlinkClick r:id="rId20" action="ppaction://hlinksldjump"/>
              </a:rPr>
              <a:t> Zelfinductie in een spoel</a:t>
            </a:r>
            <a:endParaRPr lang="nl-NL" altLang="nl-NL" sz="2000" baseline="30000" dirty="0">
              <a:solidFill>
                <a:srgbClr val="FF0000"/>
              </a:solidFill>
              <a:effectLst>
                <a:outerShdw blurRad="50800" dist="38100" dir="18900000" algn="bl" rotWithShape="0">
                  <a:prstClr val="black"/>
                </a:outerShdw>
              </a:effectLst>
              <a:cs typeface="Arial" pitchFamily="34" charset="0"/>
            </a:endParaRPr>
          </a:p>
          <a:p>
            <a:pPr defTabSz="361950" fontAlgn="base">
              <a:spcBef>
                <a:spcPct val="0"/>
              </a:spcBef>
              <a:spcAft>
                <a:spcPct val="0"/>
              </a:spcAft>
              <a:defRPr/>
            </a:pPr>
            <a:endParaRPr lang="nl-NL" sz="2000" dirty="0">
              <a:solidFill>
                <a:srgbClr val="3333FF"/>
              </a:solidFill>
              <a:cs typeface="Arial" pitchFamily="34" charset="0"/>
            </a:endParaRPr>
          </a:p>
        </p:txBody>
      </p:sp>
      <p:sp>
        <p:nvSpPr>
          <p:cNvPr id="2088" name="Rectangle 40"/>
          <p:cNvSpPr>
            <a:spLocks noChangeArrowheads="1"/>
          </p:cNvSpPr>
          <p:nvPr/>
        </p:nvSpPr>
        <p:spPr bwMode="auto">
          <a:xfrm>
            <a:off x="-6350" y="1282700"/>
            <a:ext cx="91074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3619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itchFamily="34" charset="0"/>
              </a:rPr>
              <a:t>2.	Lorentzkracht:</a:t>
            </a:r>
          </a:p>
        </p:txBody>
      </p:sp>
      <p:sp>
        <p:nvSpPr>
          <p:cNvPr id="3" name="Tekstvak 2"/>
          <p:cNvSpPr txBox="1">
            <a:spLocks noChangeArrowheads="1"/>
          </p:cNvSpPr>
          <p:nvPr/>
        </p:nvSpPr>
        <p:spPr bwMode="auto">
          <a:xfrm>
            <a:off x="384175" y="876300"/>
            <a:ext cx="3529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000">
                <a:solidFill>
                  <a:srgbClr val="3333FF"/>
                </a:solidFill>
                <a:cs typeface="Arial" pitchFamily="34" charset="0"/>
                <a:hlinkClick r:id="rId21" action="ppaction://hlinksldjump"/>
              </a:rPr>
              <a:t>b. aardlekschakelaar</a:t>
            </a:r>
            <a:r>
              <a:rPr lang="nl-NL" altLang="nl-NL" sz="2000">
                <a:solidFill>
                  <a:srgbClr val="000000"/>
                </a:solidFill>
                <a:cs typeface="Arial" pitchFamily="34" charset="0"/>
                <a:hlinkClick r:id="rId21" action="ppaction://hlinksldjump"/>
              </a:rPr>
              <a:t> </a:t>
            </a:r>
            <a:endParaRPr lang="nl-NL" altLang="nl-NL" sz="200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539975"/>
      </p:ext>
    </p:extLst>
  </p:cSld>
  <p:clrMapOvr>
    <a:masterClrMapping/>
  </p:clrMapOvr>
  <p:transition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78" grpId="0"/>
      <p:bldP spid="2079" grpId="0" autoUpdateAnimBg="0"/>
      <p:bldP spid="2080" grpId="0" autoUpdateAnimBg="0"/>
      <p:bldP spid="2081" grpId="0" autoUpdateAnimBg="0"/>
      <p:bldP spid="2082" grpId="0" autoUpdateAnimBg="0"/>
      <p:bldP spid="2085" grpId="0" autoUpdateAnimBg="0"/>
      <p:bldP spid="2086" grpId="0" autoUpdateAnimBg="0"/>
      <p:bldP spid="2088" grpId="0" autoUpdateAnimBg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1.9/20</a:t>
            </a:r>
            <a:r>
              <a:rPr lang="nl-NL" sz="24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nl-NL" sz="24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Magnetische veldlijnen van een permanente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nl-NL" sz="24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magneet.</a:t>
            </a:r>
          </a:p>
        </p:txBody>
      </p:sp>
      <p:grpSp>
        <p:nvGrpSpPr>
          <p:cNvPr id="10" name="Groep 9"/>
          <p:cNvGrpSpPr>
            <a:grpSpLocks/>
          </p:cNvGrpSpPr>
          <p:nvPr/>
        </p:nvGrpSpPr>
        <p:grpSpPr bwMode="auto">
          <a:xfrm>
            <a:off x="2951163" y="698500"/>
            <a:ext cx="6192837" cy="6173788"/>
            <a:chOff x="2982848" y="687850"/>
            <a:chExt cx="6192688" cy="6173634"/>
          </a:xfrm>
        </p:grpSpPr>
        <p:pic>
          <p:nvPicPr>
            <p:cNvPr id="11269" name="Afbeelding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2848" y="687850"/>
              <a:ext cx="6192688" cy="6173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Text Box 10"/>
            <p:cNvSpPr txBox="1">
              <a:spLocks noChangeArrowheads="1"/>
            </p:cNvSpPr>
            <p:nvPr/>
          </p:nvSpPr>
          <p:spPr bwMode="auto">
            <a:xfrm>
              <a:off x="7221412" y="3431035"/>
              <a:ext cx="535830" cy="518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2800" b="1">
                  <a:solidFill>
                    <a:srgbClr val="000000"/>
                  </a:solidFill>
                  <a:cs typeface="Arial" pitchFamily="34" charset="0"/>
                </a:rPr>
                <a:t>N</a:t>
              </a:r>
            </a:p>
          </p:txBody>
        </p:sp>
        <p:sp>
          <p:nvSpPr>
            <p:cNvPr id="11271" name="Text Box 11"/>
            <p:cNvSpPr txBox="1">
              <a:spLocks noChangeArrowheads="1"/>
            </p:cNvSpPr>
            <p:nvPr/>
          </p:nvSpPr>
          <p:spPr bwMode="auto">
            <a:xfrm>
              <a:off x="4414202" y="3461243"/>
              <a:ext cx="535830" cy="518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2800" b="1">
                  <a:solidFill>
                    <a:srgbClr val="000000"/>
                  </a:solidFill>
                  <a:cs typeface="Arial" pitchFamily="34" charset="0"/>
                </a:rPr>
                <a:t>Z</a:t>
              </a:r>
            </a:p>
          </p:txBody>
        </p:sp>
      </p:grpSp>
      <p:sp>
        <p:nvSpPr>
          <p:cNvPr id="7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82687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847725"/>
            <a:ext cx="6034087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1.10/20</a:t>
            </a:r>
            <a:r>
              <a:rPr lang="nl-NL" sz="24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nl-NL" sz="24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Magnetische</a:t>
            </a:r>
            <a:r>
              <a:rPr lang="nl-NL" sz="24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 veldlijnen van een permanente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 </a:t>
            </a:r>
            <a:r>
              <a:rPr lang="nl-NL" sz="24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magneet.</a:t>
            </a:r>
          </a:p>
        </p:txBody>
      </p:sp>
      <p:sp>
        <p:nvSpPr>
          <p:cNvPr id="428041" name="AutoShape 9"/>
          <p:cNvSpPr>
            <a:spLocks noChangeArrowheads="1"/>
          </p:cNvSpPr>
          <p:nvPr/>
        </p:nvSpPr>
        <p:spPr bwMode="auto">
          <a:xfrm>
            <a:off x="107950" y="2060575"/>
            <a:ext cx="2519363" cy="1296988"/>
          </a:xfrm>
          <a:prstGeom prst="wedgeRoundRectCallout">
            <a:avLst>
              <a:gd name="adj1" fmla="val 175242"/>
              <a:gd name="adj2" fmla="val 7484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Onder aan de schijfmagneet zit een . . . pool</a:t>
            </a:r>
            <a:r>
              <a:rPr lang="nl-NL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866775"/>
            <a:ext cx="3059113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nl-NL" sz="24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Een radiaal magnetisch veld.</a:t>
            </a:r>
          </a:p>
        </p:txBody>
      </p:sp>
      <p:sp>
        <p:nvSpPr>
          <p:cNvPr id="6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433692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8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8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4" grpId="0" autoUpdateAnimBg="0"/>
      <p:bldP spid="428041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1.11/23</a:t>
            </a:r>
            <a:r>
              <a:rPr lang="nl-NL" sz="24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nl-NL" sz="24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Magnetische veldlijnen van een permanente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nl-NL" sz="24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magneet.</a:t>
            </a:r>
          </a:p>
        </p:txBody>
      </p:sp>
      <p:grpSp>
        <p:nvGrpSpPr>
          <p:cNvPr id="8" name="Groep 7"/>
          <p:cNvGrpSpPr>
            <a:grpSpLocks/>
          </p:cNvGrpSpPr>
          <p:nvPr/>
        </p:nvGrpSpPr>
        <p:grpSpPr bwMode="auto">
          <a:xfrm>
            <a:off x="1216025" y="876300"/>
            <a:ext cx="7929563" cy="5981700"/>
            <a:chOff x="1215454" y="875872"/>
            <a:chExt cx="7929795" cy="5982127"/>
          </a:xfrm>
        </p:grpSpPr>
        <p:pic>
          <p:nvPicPr>
            <p:cNvPr id="13317" name="Afbeelding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454" y="875872"/>
              <a:ext cx="7929795" cy="5982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18" name="Group 12"/>
            <p:cNvGrpSpPr>
              <a:grpSpLocks/>
            </p:cNvGrpSpPr>
            <p:nvPr/>
          </p:nvGrpSpPr>
          <p:grpSpPr bwMode="auto">
            <a:xfrm>
              <a:off x="1353320" y="3519462"/>
              <a:ext cx="7632890" cy="574938"/>
              <a:chOff x="1267" y="2456"/>
              <a:chExt cx="4402" cy="321"/>
            </a:xfrm>
          </p:grpSpPr>
          <p:sp>
            <p:nvSpPr>
              <p:cNvPr id="13319" name="Text Box 5"/>
              <p:cNvSpPr txBox="1">
                <a:spLocks noChangeArrowheads="1"/>
              </p:cNvSpPr>
              <p:nvPr/>
            </p:nvSpPr>
            <p:spPr bwMode="auto">
              <a:xfrm>
                <a:off x="1267" y="2487"/>
                <a:ext cx="219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nl-NL" sz="2800" b="1">
                    <a:solidFill>
                      <a:srgbClr val="000000"/>
                    </a:solidFill>
                    <a:cs typeface="Arial" pitchFamily="34" charset="0"/>
                  </a:rPr>
                  <a:t>N</a:t>
                </a:r>
              </a:p>
            </p:txBody>
          </p:sp>
          <p:sp>
            <p:nvSpPr>
              <p:cNvPr id="13320" name="Text Box 6"/>
              <p:cNvSpPr txBox="1">
                <a:spLocks noChangeArrowheads="1"/>
              </p:cNvSpPr>
              <p:nvPr/>
            </p:nvSpPr>
            <p:spPr bwMode="auto">
              <a:xfrm>
                <a:off x="2655" y="2476"/>
                <a:ext cx="219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nl-NL" sz="2800" b="1">
                    <a:solidFill>
                      <a:srgbClr val="000000"/>
                    </a:solidFill>
                    <a:cs typeface="Arial" pitchFamily="34" charset="0"/>
                  </a:rPr>
                  <a:t>Z</a:t>
                </a:r>
              </a:p>
            </p:txBody>
          </p:sp>
          <p:sp>
            <p:nvSpPr>
              <p:cNvPr id="13321" name="Text Box 10"/>
              <p:cNvSpPr txBox="1">
                <a:spLocks noChangeArrowheads="1"/>
              </p:cNvSpPr>
              <p:nvPr/>
            </p:nvSpPr>
            <p:spPr bwMode="auto">
              <a:xfrm>
                <a:off x="4083" y="2456"/>
                <a:ext cx="219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nl-NL" sz="2800" b="1">
                    <a:solidFill>
                      <a:srgbClr val="000000"/>
                    </a:solidFill>
                    <a:cs typeface="Arial" pitchFamily="34" charset="0"/>
                  </a:rPr>
                  <a:t>N</a:t>
                </a:r>
              </a:p>
            </p:txBody>
          </p:sp>
          <p:sp>
            <p:nvSpPr>
              <p:cNvPr id="13322" name="Text Box 11"/>
              <p:cNvSpPr txBox="1">
                <a:spLocks noChangeArrowheads="1"/>
              </p:cNvSpPr>
              <p:nvPr/>
            </p:nvSpPr>
            <p:spPr bwMode="auto">
              <a:xfrm>
                <a:off x="5450" y="2456"/>
                <a:ext cx="219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nl-NL" sz="2800" b="1">
                    <a:solidFill>
                      <a:srgbClr val="000000"/>
                    </a:solidFill>
                    <a:cs typeface="Arial" pitchFamily="34" charset="0"/>
                  </a:rPr>
                  <a:t>Z</a:t>
                </a:r>
              </a:p>
            </p:txBody>
          </p:sp>
        </p:grpSp>
      </p:grpSp>
      <p:sp>
        <p:nvSpPr>
          <p:cNvPr id="10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720664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1.12/23</a:t>
            </a:r>
            <a:r>
              <a:rPr lang="nl-NL" sz="24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nl-NL" sz="24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Magnetische veldlijnen van een permanente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nl-NL" sz="24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magneet.</a:t>
            </a:r>
          </a:p>
        </p:txBody>
      </p:sp>
      <p:grpSp>
        <p:nvGrpSpPr>
          <p:cNvPr id="5" name="Groep 4"/>
          <p:cNvGrpSpPr>
            <a:grpSpLocks/>
          </p:cNvGrpSpPr>
          <p:nvPr/>
        </p:nvGrpSpPr>
        <p:grpSpPr bwMode="auto">
          <a:xfrm>
            <a:off x="1473200" y="827088"/>
            <a:ext cx="7677150" cy="6030912"/>
            <a:chOff x="1473304" y="827130"/>
            <a:chExt cx="7677732" cy="6030870"/>
          </a:xfrm>
        </p:grpSpPr>
        <p:pic>
          <p:nvPicPr>
            <p:cNvPr id="14341" name="Afbeelding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3304" y="827130"/>
              <a:ext cx="7677732" cy="6030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2" name="Text Box 5"/>
            <p:cNvSpPr txBox="1">
              <a:spLocks noChangeArrowheads="1"/>
            </p:cNvSpPr>
            <p:nvPr/>
          </p:nvSpPr>
          <p:spPr bwMode="auto">
            <a:xfrm>
              <a:off x="4572000" y="3556186"/>
              <a:ext cx="378859" cy="523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2800" b="1">
                  <a:solidFill>
                    <a:srgbClr val="000000"/>
                  </a:solidFill>
                  <a:cs typeface="Arial" pitchFamily="34" charset="0"/>
                </a:rPr>
                <a:t>N</a:t>
              </a:r>
            </a:p>
          </p:txBody>
        </p:sp>
        <p:sp>
          <p:nvSpPr>
            <p:cNvPr id="14343" name="Text Box 6"/>
            <p:cNvSpPr txBox="1">
              <a:spLocks noChangeArrowheads="1"/>
            </p:cNvSpPr>
            <p:nvPr/>
          </p:nvSpPr>
          <p:spPr bwMode="auto">
            <a:xfrm>
              <a:off x="1806695" y="3556186"/>
              <a:ext cx="378859" cy="523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2800" b="1">
                  <a:solidFill>
                    <a:srgbClr val="000000"/>
                  </a:solidFill>
                  <a:cs typeface="Arial" pitchFamily="34" charset="0"/>
                </a:rPr>
                <a:t>Z</a:t>
              </a:r>
            </a:p>
          </p:txBody>
        </p:sp>
        <p:sp>
          <p:nvSpPr>
            <p:cNvPr id="14344" name="Text Box 7"/>
            <p:cNvSpPr txBox="1">
              <a:spLocks noChangeArrowheads="1"/>
            </p:cNvSpPr>
            <p:nvPr/>
          </p:nvSpPr>
          <p:spPr bwMode="auto">
            <a:xfrm>
              <a:off x="5803892" y="3551018"/>
              <a:ext cx="378859" cy="523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2800" b="1">
                  <a:solidFill>
                    <a:srgbClr val="000000"/>
                  </a:solidFill>
                  <a:cs typeface="Arial" pitchFamily="34" charset="0"/>
                </a:rPr>
                <a:t>N</a:t>
              </a:r>
            </a:p>
          </p:txBody>
        </p:sp>
        <p:sp>
          <p:nvSpPr>
            <p:cNvPr id="14345" name="Text Box 8"/>
            <p:cNvSpPr txBox="1">
              <a:spLocks noChangeArrowheads="1"/>
            </p:cNvSpPr>
            <p:nvPr/>
          </p:nvSpPr>
          <p:spPr bwMode="auto">
            <a:xfrm>
              <a:off x="8481348" y="3566819"/>
              <a:ext cx="378859" cy="523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2800" b="1">
                  <a:solidFill>
                    <a:srgbClr val="000000"/>
                  </a:solidFill>
                  <a:cs typeface="Arial" pitchFamily="34" charset="0"/>
                </a:rPr>
                <a:t>Z</a:t>
              </a:r>
            </a:p>
          </p:txBody>
        </p:sp>
      </p:grpSp>
      <p:sp>
        <p:nvSpPr>
          <p:cNvPr id="9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62342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2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1.13/23</a:t>
            </a:r>
            <a:r>
              <a:rPr lang="nl-NL" sz="24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nl-NL" sz="24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Magnetische veldlijnen van een permanente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nl-NL" sz="24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magneet.</a:t>
            </a:r>
          </a:p>
        </p:txBody>
      </p:sp>
      <p:grpSp>
        <p:nvGrpSpPr>
          <p:cNvPr id="3" name="Groep 2"/>
          <p:cNvGrpSpPr>
            <a:grpSpLocks/>
          </p:cNvGrpSpPr>
          <p:nvPr/>
        </p:nvGrpSpPr>
        <p:grpSpPr bwMode="auto">
          <a:xfrm>
            <a:off x="1419225" y="650875"/>
            <a:ext cx="7721600" cy="6207125"/>
            <a:chOff x="1407828" y="650478"/>
            <a:chExt cx="7721942" cy="6207521"/>
          </a:xfrm>
        </p:grpSpPr>
        <p:pic>
          <p:nvPicPr>
            <p:cNvPr id="15365" name="Afbeelding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7828" y="650478"/>
              <a:ext cx="7721942" cy="6207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6" name="Text Box 5"/>
            <p:cNvSpPr txBox="1">
              <a:spLocks noChangeArrowheads="1"/>
            </p:cNvSpPr>
            <p:nvPr/>
          </p:nvSpPr>
          <p:spPr bwMode="auto">
            <a:xfrm>
              <a:off x="1608980" y="3488068"/>
              <a:ext cx="347663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2800" b="1">
                  <a:solidFill>
                    <a:srgbClr val="000000"/>
                  </a:solidFill>
                  <a:cs typeface="Arial" pitchFamily="34" charset="0"/>
                </a:rPr>
                <a:t>N</a:t>
              </a:r>
            </a:p>
          </p:txBody>
        </p:sp>
        <p:sp>
          <p:nvSpPr>
            <p:cNvPr id="15367" name="Text Box 6"/>
            <p:cNvSpPr txBox="1">
              <a:spLocks noChangeArrowheads="1"/>
            </p:cNvSpPr>
            <p:nvPr/>
          </p:nvSpPr>
          <p:spPr bwMode="auto">
            <a:xfrm>
              <a:off x="4377242" y="3405518"/>
              <a:ext cx="347663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2800" b="1">
                  <a:solidFill>
                    <a:srgbClr val="000000"/>
                  </a:solidFill>
                  <a:cs typeface="Arial" pitchFamily="34" charset="0"/>
                </a:rPr>
                <a:t>Z</a:t>
              </a:r>
            </a:p>
          </p:txBody>
        </p:sp>
        <p:sp>
          <p:nvSpPr>
            <p:cNvPr id="15368" name="Text Box 7"/>
            <p:cNvSpPr txBox="1">
              <a:spLocks noChangeArrowheads="1"/>
            </p:cNvSpPr>
            <p:nvPr/>
          </p:nvSpPr>
          <p:spPr bwMode="auto">
            <a:xfrm>
              <a:off x="8472809" y="3401947"/>
              <a:ext cx="347663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2800" b="1">
                  <a:solidFill>
                    <a:srgbClr val="000000"/>
                  </a:solidFill>
                  <a:cs typeface="Arial" pitchFamily="34" charset="0"/>
                </a:rPr>
                <a:t>N</a:t>
              </a:r>
            </a:p>
          </p:txBody>
        </p:sp>
        <p:sp>
          <p:nvSpPr>
            <p:cNvPr id="15369" name="Text Box 8"/>
            <p:cNvSpPr txBox="1">
              <a:spLocks noChangeArrowheads="1"/>
            </p:cNvSpPr>
            <p:nvPr/>
          </p:nvSpPr>
          <p:spPr bwMode="auto">
            <a:xfrm>
              <a:off x="5753100" y="3396771"/>
              <a:ext cx="347663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2800" b="1">
                  <a:solidFill>
                    <a:srgbClr val="000000"/>
                  </a:solidFill>
                  <a:cs typeface="Arial" pitchFamily="34" charset="0"/>
                </a:rPr>
                <a:t>Z</a:t>
              </a:r>
            </a:p>
          </p:txBody>
        </p:sp>
      </p:grpSp>
      <p:sp>
        <p:nvSpPr>
          <p:cNvPr id="9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028116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1.14/23</a:t>
            </a:r>
            <a:r>
              <a:rPr lang="nl-NL" sz="24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nl-NL" sz="24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Magnetische veldlijnen van een permanente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nl-NL" sz="24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magneet.</a:t>
            </a:r>
          </a:p>
        </p:txBody>
      </p:sp>
      <p:grpSp>
        <p:nvGrpSpPr>
          <p:cNvPr id="3" name="Groep 2"/>
          <p:cNvGrpSpPr>
            <a:grpSpLocks/>
          </p:cNvGrpSpPr>
          <p:nvPr/>
        </p:nvGrpSpPr>
        <p:grpSpPr bwMode="auto">
          <a:xfrm>
            <a:off x="3113088" y="768350"/>
            <a:ext cx="6030912" cy="6089650"/>
            <a:chOff x="3102364" y="767818"/>
            <a:chExt cx="6031053" cy="6090181"/>
          </a:xfrm>
        </p:grpSpPr>
        <p:pic>
          <p:nvPicPr>
            <p:cNvPr id="16389" name="Afbeelding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2364" y="767818"/>
              <a:ext cx="6031053" cy="6090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Text Box 5"/>
            <p:cNvSpPr txBox="1">
              <a:spLocks noChangeArrowheads="1"/>
            </p:cNvSpPr>
            <p:nvPr/>
          </p:nvSpPr>
          <p:spPr bwMode="auto">
            <a:xfrm>
              <a:off x="6804248" y="2759662"/>
              <a:ext cx="364371" cy="518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2800" b="1">
                  <a:solidFill>
                    <a:srgbClr val="000000"/>
                  </a:solidFill>
                  <a:cs typeface="Arial" pitchFamily="34" charset="0"/>
                </a:rPr>
                <a:t>N</a:t>
              </a:r>
            </a:p>
          </p:txBody>
        </p:sp>
        <p:sp>
          <p:nvSpPr>
            <p:cNvPr id="16391" name="Text Box 6"/>
            <p:cNvSpPr txBox="1">
              <a:spLocks noChangeArrowheads="1"/>
            </p:cNvSpPr>
            <p:nvPr/>
          </p:nvSpPr>
          <p:spPr bwMode="auto">
            <a:xfrm>
              <a:off x="6815321" y="4474426"/>
              <a:ext cx="364371" cy="519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2800" b="1">
                  <a:solidFill>
                    <a:srgbClr val="000000"/>
                  </a:solidFill>
                  <a:cs typeface="Arial" pitchFamily="34" charset="0"/>
                </a:rPr>
                <a:t>Z</a:t>
              </a:r>
            </a:p>
          </p:txBody>
        </p:sp>
      </p:grpSp>
      <p:sp>
        <p:nvSpPr>
          <p:cNvPr id="8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638183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7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algn="l" eaLnBrk="1" hangingPunct="1">
              <a:lnSpc>
                <a:spcPct val="105000"/>
              </a:lnSpc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1.15/23</a:t>
            </a:r>
            <a:r>
              <a:rPr lang="nl-NL" sz="24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nl-NL" sz="32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Het magnetisch veld van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nl-NL" sz="32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een stroomspoel.</a:t>
            </a:r>
          </a:p>
        </p:txBody>
      </p:sp>
      <p:sp>
        <p:nvSpPr>
          <p:cNvPr id="406532" name="Rectangle 4"/>
          <p:cNvSpPr>
            <a:spLocks noChangeArrowheads="1"/>
          </p:cNvSpPr>
          <p:nvPr/>
        </p:nvSpPr>
        <p:spPr bwMode="auto">
          <a:xfrm>
            <a:off x="957263" y="793750"/>
            <a:ext cx="91440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FF3300"/>
              </a:buClr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  <a:hlinkClick r:id="rId3" action="ppaction://hlinkfile"/>
              </a:rPr>
              <a:t>Het magnetisch veld van een stroomspoel, video.</a:t>
            </a:r>
            <a:endParaRPr lang="nl-NL" altLang="nl-NL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933173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6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6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1" grpId="0" autoUpdateAnimBg="0"/>
      <p:bldP spid="40653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AutoShape 2"/>
          <p:cNvSpPr>
            <a:spLocks noChangeArrowheads="1"/>
          </p:cNvSpPr>
          <p:nvPr/>
        </p:nvSpPr>
        <p:spPr bwMode="auto">
          <a:xfrm rot="-5400000">
            <a:off x="4572000" y="1820863"/>
            <a:ext cx="2514600" cy="5410200"/>
          </a:xfrm>
          <a:prstGeom prst="can">
            <a:avLst>
              <a:gd name="adj" fmla="val 11355"/>
            </a:avLst>
          </a:prstGeom>
          <a:solidFill>
            <a:schemeClr val="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algn="l" eaLnBrk="1" hangingPunct="1">
              <a:lnSpc>
                <a:spcPct val="105000"/>
              </a:lnSpc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1.16/23</a:t>
            </a:r>
            <a:r>
              <a:rPr lang="nl-NL" sz="24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nl-NL" sz="32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Het magnetisch veld van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nl-NL" sz="32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een stroomspoel.</a:t>
            </a:r>
          </a:p>
        </p:txBody>
      </p:sp>
      <p:sp>
        <p:nvSpPr>
          <p:cNvPr id="406532" name="Rectangle 4"/>
          <p:cNvSpPr>
            <a:spLocks noChangeArrowheads="1"/>
          </p:cNvSpPr>
          <p:nvPr/>
        </p:nvSpPr>
        <p:spPr bwMode="auto">
          <a:xfrm>
            <a:off x="0" y="1296988"/>
            <a:ext cx="91440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FF3300"/>
              </a:buClr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2. Je </a:t>
            </a:r>
            <a:r>
              <a:rPr lang="en-US" altLang="nl-NL" sz="2400">
                <a:solidFill>
                  <a:srgbClr val="000000"/>
                </a:solidFill>
                <a:cs typeface="Arial" pitchFamily="34" charset="0"/>
              </a:rPr>
              <a:t>vingers in de richting van I</a:t>
            </a:r>
            <a:endParaRPr lang="nl-NL" altLang="nl-NL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06533" name="Rectangle 5"/>
          <p:cNvSpPr>
            <a:spLocks noChangeArrowheads="1"/>
          </p:cNvSpPr>
          <p:nvPr/>
        </p:nvSpPr>
        <p:spPr bwMode="auto">
          <a:xfrm>
            <a:off x="0" y="1882775"/>
            <a:ext cx="91440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FF3300"/>
              </a:buClr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3. Je duim wijst d</a:t>
            </a:r>
            <a:r>
              <a:rPr lang="en-US" altLang="nl-NL" sz="2400">
                <a:solidFill>
                  <a:srgbClr val="000000"/>
                </a:solidFill>
                <a:cs typeface="Arial" pitchFamily="34" charset="0"/>
              </a:rPr>
              <a:t>an de veldlijnen aan.</a:t>
            </a:r>
            <a:endParaRPr lang="nl-NL" altLang="nl-NL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06534" name="Rectangle 6"/>
          <p:cNvSpPr>
            <a:spLocks noChangeArrowheads="1"/>
          </p:cNvSpPr>
          <p:nvPr/>
        </p:nvSpPr>
        <p:spPr bwMode="auto">
          <a:xfrm>
            <a:off x="0" y="765175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1. </a:t>
            </a:r>
            <a:r>
              <a:rPr lang="en-US" sz="2400" dirty="0" err="1">
                <a:solidFill>
                  <a:srgbClr val="000000"/>
                </a:solidFill>
                <a:cs typeface="Arial" pitchFamily="34" charset="0"/>
              </a:rPr>
              <a:t>Gebruik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je </a:t>
            </a:r>
            <a:r>
              <a:rPr lang="en-US" sz="2400" u="dbl" dirty="0" err="1">
                <a:solidFill>
                  <a:srgbClr val="000000"/>
                </a:solidFill>
                <a:cs typeface="Arial" pitchFamily="34" charset="0"/>
              </a:rPr>
              <a:t>rechter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Arial" pitchFamily="34" charset="0"/>
              </a:rPr>
              <a:t>vuist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.</a:t>
            </a:r>
            <a:endParaRPr lang="nl-NL" sz="2400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122613" y="3425825"/>
            <a:ext cx="5638800" cy="2286000"/>
            <a:chOff x="2064" y="1632"/>
            <a:chExt cx="3552" cy="1440"/>
          </a:xfrm>
        </p:grpSpPr>
        <p:sp>
          <p:nvSpPr>
            <p:cNvPr id="18468" name="Line 8"/>
            <p:cNvSpPr>
              <a:spLocks noChangeShapeType="1"/>
            </p:cNvSpPr>
            <p:nvPr/>
          </p:nvSpPr>
          <p:spPr bwMode="auto">
            <a:xfrm>
              <a:off x="3936" y="2688"/>
              <a:ext cx="192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18469" name="Group 9"/>
            <p:cNvGrpSpPr>
              <a:grpSpLocks/>
            </p:cNvGrpSpPr>
            <p:nvPr/>
          </p:nvGrpSpPr>
          <p:grpSpPr bwMode="auto">
            <a:xfrm>
              <a:off x="2064" y="1632"/>
              <a:ext cx="3552" cy="1440"/>
              <a:chOff x="2064" y="1632"/>
              <a:chExt cx="3552" cy="1440"/>
            </a:xfrm>
          </p:grpSpPr>
          <p:grpSp>
            <p:nvGrpSpPr>
              <p:cNvPr id="18470" name="Group 10"/>
              <p:cNvGrpSpPr>
                <a:grpSpLocks/>
              </p:cNvGrpSpPr>
              <p:nvPr/>
            </p:nvGrpSpPr>
            <p:grpSpPr bwMode="auto">
              <a:xfrm>
                <a:off x="3792" y="2448"/>
                <a:ext cx="528" cy="48"/>
                <a:chOff x="4032" y="2496"/>
                <a:chExt cx="576" cy="0"/>
              </a:xfrm>
            </p:grpSpPr>
            <p:sp>
              <p:nvSpPr>
                <p:cNvPr id="18476" name="Line 11"/>
                <p:cNvSpPr>
                  <a:spLocks noChangeShapeType="1"/>
                </p:cNvSpPr>
                <p:nvPr/>
              </p:nvSpPr>
              <p:spPr bwMode="auto">
                <a:xfrm>
                  <a:off x="4032" y="2496"/>
                  <a:ext cx="384" cy="0"/>
                </a:xfrm>
                <a:prstGeom prst="line">
                  <a:avLst/>
                </a:prstGeom>
                <a:noFill/>
                <a:ln w="57150">
                  <a:solidFill>
                    <a:srgbClr val="FF330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8477" name="Line 12"/>
                <p:cNvSpPr>
                  <a:spLocks noChangeShapeType="1"/>
                </p:cNvSpPr>
                <p:nvPr/>
              </p:nvSpPr>
              <p:spPr bwMode="auto">
                <a:xfrm>
                  <a:off x="4368" y="2496"/>
                  <a:ext cx="240" cy="0"/>
                </a:xfrm>
                <a:prstGeom prst="line">
                  <a:avLst/>
                </a:prstGeom>
                <a:noFill/>
                <a:ln w="57150">
                  <a:solidFill>
                    <a:srgbClr val="FF33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18471" name="Line 13"/>
              <p:cNvSpPr>
                <a:spLocks noChangeShapeType="1"/>
              </p:cNvSpPr>
              <p:nvPr/>
            </p:nvSpPr>
            <p:spPr bwMode="auto">
              <a:xfrm>
                <a:off x="3936" y="2688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8472" name="Line 14"/>
              <p:cNvSpPr>
                <a:spLocks noChangeShapeType="1"/>
              </p:cNvSpPr>
              <p:nvPr/>
            </p:nvSpPr>
            <p:spPr bwMode="auto">
              <a:xfrm>
                <a:off x="2160" y="2448"/>
                <a:ext cx="3168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8473" name="Freeform 15"/>
              <p:cNvSpPr>
                <a:spLocks/>
              </p:cNvSpPr>
              <p:nvPr/>
            </p:nvSpPr>
            <p:spPr bwMode="auto">
              <a:xfrm flipV="1">
                <a:off x="2304" y="2688"/>
                <a:ext cx="3312" cy="384"/>
              </a:xfrm>
              <a:custGeom>
                <a:avLst/>
                <a:gdLst>
                  <a:gd name="T0" fmla="*/ 0 w 3312"/>
                  <a:gd name="T1" fmla="*/ 0 h 672"/>
                  <a:gd name="T2" fmla="*/ 624 w 3312"/>
                  <a:gd name="T3" fmla="*/ 29 h 672"/>
                  <a:gd name="T4" fmla="*/ 1632 w 3312"/>
                  <a:gd name="T5" fmla="*/ 41 h 672"/>
                  <a:gd name="T6" fmla="*/ 2640 w 3312"/>
                  <a:gd name="T7" fmla="*/ 29 h 672"/>
                  <a:gd name="T8" fmla="*/ 3312 w 3312"/>
                  <a:gd name="T9" fmla="*/ 0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12"/>
                  <a:gd name="T16" fmla="*/ 0 h 672"/>
                  <a:gd name="T17" fmla="*/ 3312 w 3312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12" h="672">
                    <a:moveTo>
                      <a:pt x="0" y="0"/>
                    </a:moveTo>
                    <a:cubicBezTo>
                      <a:pt x="176" y="184"/>
                      <a:pt x="352" y="368"/>
                      <a:pt x="624" y="480"/>
                    </a:cubicBezTo>
                    <a:cubicBezTo>
                      <a:pt x="896" y="592"/>
                      <a:pt x="1296" y="672"/>
                      <a:pt x="1632" y="672"/>
                    </a:cubicBezTo>
                    <a:cubicBezTo>
                      <a:pt x="1968" y="672"/>
                      <a:pt x="2360" y="592"/>
                      <a:pt x="2640" y="480"/>
                    </a:cubicBezTo>
                    <a:cubicBezTo>
                      <a:pt x="2920" y="368"/>
                      <a:pt x="3116" y="184"/>
                      <a:pt x="3312" y="0"/>
                    </a:cubicBezTo>
                  </a:path>
                </a:pathLst>
              </a:custGeom>
              <a:noFill/>
              <a:ln w="57150" cap="flat" cmpd="sng">
                <a:solidFill>
                  <a:srgbClr val="FF3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8474" name="Freeform 16"/>
              <p:cNvSpPr>
                <a:spLocks/>
              </p:cNvSpPr>
              <p:nvPr/>
            </p:nvSpPr>
            <p:spPr bwMode="auto">
              <a:xfrm>
                <a:off x="2064" y="1632"/>
                <a:ext cx="3552" cy="576"/>
              </a:xfrm>
              <a:custGeom>
                <a:avLst/>
                <a:gdLst>
                  <a:gd name="T0" fmla="*/ 0 w 3312"/>
                  <a:gd name="T1" fmla="*/ 0 h 672"/>
                  <a:gd name="T2" fmla="*/ 885 w 3312"/>
                  <a:gd name="T3" fmla="*/ 222 h 672"/>
                  <a:gd name="T4" fmla="*/ 2315 w 3312"/>
                  <a:gd name="T5" fmla="*/ 311 h 672"/>
                  <a:gd name="T6" fmla="*/ 3745 w 3312"/>
                  <a:gd name="T7" fmla="*/ 222 h 672"/>
                  <a:gd name="T8" fmla="*/ 4698 w 3312"/>
                  <a:gd name="T9" fmla="*/ 0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12"/>
                  <a:gd name="T16" fmla="*/ 0 h 672"/>
                  <a:gd name="T17" fmla="*/ 3312 w 3312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12" h="672">
                    <a:moveTo>
                      <a:pt x="0" y="0"/>
                    </a:moveTo>
                    <a:cubicBezTo>
                      <a:pt x="176" y="184"/>
                      <a:pt x="352" y="368"/>
                      <a:pt x="624" y="480"/>
                    </a:cubicBezTo>
                    <a:cubicBezTo>
                      <a:pt x="896" y="592"/>
                      <a:pt x="1296" y="672"/>
                      <a:pt x="1632" y="672"/>
                    </a:cubicBezTo>
                    <a:cubicBezTo>
                      <a:pt x="1968" y="672"/>
                      <a:pt x="2360" y="592"/>
                      <a:pt x="2640" y="480"/>
                    </a:cubicBezTo>
                    <a:cubicBezTo>
                      <a:pt x="2920" y="368"/>
                      <a:pt x="3116" y="184"/>
                      <a:pt x="3312" y="0"/>
                    </a:cubicBezTo>
                  </a:path>
                </a:pathLst>
              </a:custGeom>
              <a:noFill/>
              <a:ln w="57150" cap="flat" cmpd="sng">
                <a:solidFill>
                  <a:srgbClr val="FF3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8475" name="Line 17"/>
              <p:cNvSpPr>
                <a:spLocks noChangeShapeType="1"/>
              </p:cNvSpPr>
              <p:nvPr/>
            </p:nvSpPr>
            <p:spPr bwMode="auto">
              <a:xfrm>
                <a:off x="3936" y="2208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971800" y="4300538"/>
            <a:ext cx="6019800" cy="712787"/>
            <a:chOff x="1872" y="2709"/>
            <a:chExt cx="3792" cy="449"/>
          </a:xfrm>
        </p:grpSpPr>
        <p:sp>
          <p:nvSpPr>
            <p:cNvPr id="406547" name="Text Box 19"/>
            <p:cNvSpPr txBox="1">
              <a:spLocks noChangeArrowheads="1"/>
            </p:cNvSpPr>
            <p:nvPr/>
          </p:nvSpPr>
          <p:spPr bwMode="auto">
            <a:xfrm>
              <a:off x="5376" y="2709"/>
              <a:ext cx="2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36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N</a:t>
              </a:r>
              <a:endParaRPr lang="nl-NL" sz="36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06548" name="Text Box 20"/>
            <p:cNvSpPr txBox="1">
              <a:spLocks noChangeArrowheads="1"/>
            </p:cNvSpPr>
            <p:nvPr/>
          </p:nvSpPr>
          <p:spPr bwMode="auto">
            <a:xfrm>
              <a:off x="1872" y="2754"/>
              <a:ext cx="3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3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pitchFamily="34" charset="0"/>
                </a:rPr>
                <a:t>Z</a:t>
              </a:r>
              <a:endParaRPr lang="nl-NL" sz="36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3352800" y="2892425"/>
            <a:ext cx="4784725" cy="3200400"/>
            <a:chOff x="2112" y="1296"/>
            <a:chExt cx="3014" cy="2016"/>
          </a:xfrm>
        </p:grpSpPr>
        <p:sp>
          <p:nvSpPr>
            <p:cNvPr id="18458" name="Line 22"/>
            <p:cNvSpPr>
              <a:spLocks noChangeShapeType="1"/>
            </p:cNvSpPr>
            <p:nvPr/>
          </p:nvSpPr>
          <p:spPr bwMode="auto">
            <a:xfrm>
              <a:off x="2112" y="3120"/>
              <a:ext cx="0" cy="19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459" name="Arc 23"/>
            <p:cNvSpPr>
              <a:spLocks/>
            </p:cNvSpPr>
            <p:nvPr/>
          </p:nvSpPr>
          <p:spPr bwMode="auto">
            <a:xfrm rot="-340806">
              <a:off x="2256" y="1296"/>
              <a:ext cx="253" cy="2016"/>
            </a:xfrm>
            <a:custGeom>
              <a:avLst/>
              <a:gdLst>
                <a:gd name="T0" fmla="*/ 0 w 35085"/>
                <a:gd name="T1" fmla="*/ 0 h 43200"/>
                <a:gd name="T2" fmla="*/ 0 w 35085"/>
                <a:gd name="T3" fmla="*/ 0 h 43200"/>
                <a:gd name="T4" fmla="*/ 0 w 35085"/>
                <a:gd name="T5" fmla="*/ 0 h 43200"/>
                <a:gd name="T6" fmla="*/ 0 60000 65536"/>
                <a:gd name="T7" fmla="*/ 0 60000 65536"/>
                <a:gd name="T8" fmla="*/ 0 60000 65536"/>
                <a:gd name="T9" fmla="*/ 0 w 35085"/>
                <a:gd name="T10" fmla="*/ 0 h 43200"/>
                <a:gd name="T11" fmla="*/ 35085 w 3508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085" h="43200" fill="none" extrusionOk="0">
                  <a:moveTo>
                    <a:pt x="0" y="4726"/>
                  </a:moveTo>
                  <a:cubicBezTo>
                    <a:pt x="3828" y="1666"/>
                    <a:pt x="8584" y="-1"/>
                    <a:pt x="13485" y="0"/>
                  </a:cubicBezTo>
                  <a:cubicBezTo>
                    <a:pt x="25414" y="0"/>
                    <a:pt x="35085" y="9670"/>
                    <a:pt x="35085" y="21600"/>
                  </a:cubicBezTo>
                  <a:cubicBezTo>
                    <a:pt x="35085" y="33529"/>
                    <a:pt x="25414" y="43200"/>
                    <a:pt x="13485" y="43200"/>
                  </a:cubicBezTo>
                  <a:cubicBezTo>
                    <a:pt x="8891" y="43200"/>
                    <a:pt x="4418" y="41735"/>
                    <a:pt x="713" y="39020"/>
                  </a:cubicBezTo>
                </a:path>
                <a:path w="35085" h="43200" stroke="0" extrusionOk="0">
                  <a:moveTo>
                    <a:pt x="0" y="4726"/>
                  </a:moveTo>
                  <a:cubicBezTo>
                    <a:pt x="3828" y="1666"/>
                    <a:pt x="8584" y="-1"/>
                    <a:pt x="13485" y="0"/>
                  </a:cubicBezTo>
                  <a:cubicBezTo>
                    <a:pt x="25414" y="0"/>
                    <a:pt x="35085" y="9670"/>
                    <a:pt x="35085" y="21600"/>
                  </a:cubicBezTo>
                  <a:cubicBezTo>
                    <a:pt x="35085" y="33529"/>
                    <a:pt x="25414" y="43200"/>
                    <a:pt x="13485" y="43200"/>
                  </a:cubicBezTo>
                  <a:cubicBezTo>
                    <a:pt x="8891" y="43200"/>
                    <a:pt x="4418" y="41735"/>
                    <a:pt x="713" y="39020"/>
                  </a:cubicBezTo>
                  <a:lnTo>
                    <a:pt x="13485" y="21600"/>
                  </a:lnTo>
                  <a:lnTo>
                    <a:pt x="0" y="4726"/>
                  </a:lnTo>
                  <a:close/>
                </a:path>
              </a:pathLst>
            </a:cu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460" name="Arc 24"/>
            <p:cNvSpPr>
              <a:spLocks/>
            </p:cNvSpPr>
            <p:nvPr/>
          </p:nvSpPr>
          <p:spPr bwMode="auto">
            <a:xfrm rot="-340806">
              <a:off x="2688" y="1296"/>
              <a:ext cx="253" cy="2016"/>
            </a:xfrm>
            <a:custGeom>
              <a:avLst/>
              <a:gdLst>
                <a:gd name="T0" fmla="*/ 0 w 35085"/>
                <a:gd name="T1" fmla="*/ 0 h 43200"/>
                <a:gd name="T2" fmla="*/ 0 w 35085"/>
                <a:gd name="T3" fmla="*/ 0 h 43200"/>
                <a:gd name="T4" fmla="*/ 0 w 35085"/>
                <a:gd name="T5" fmla="*/ 0 h 43200"/>
                <a:gd name="T6" fmla="*/ 0 60000 65536"/>
                <a:gd name="T7" fmla="*/ 0 60000 65536"/>
                <a:gd name="T8" fmla="*/ 0 60000 65536"/>
                <a:gd name="T9" fmla="*/ 0 w 35085"/>
                <a:gd name="T10" fmla="*/ 0 h 43200"/>
                <a:gd name="T11" fmla="*/ 35085 w 3508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085" h="43200" fill="none" extrusionOk="0">
                  <a:moveTo>
                    <a:pt x="0" y="4726"/>
                  </a:moveTo>
                  <a:cubicBezTo>
                    <a:pt x="3828" y="1666"/>
                    <a:pt x="8584" y="-1"/>
                    <a:pt x="13485" y="0"/>
                  </a:cubicBezTo>
                  <a:cubicBezTo>
                    <a:pt x="25414" y="0"/>
                    <a:pt x="35085" y="9670"/>
                    <a:pt x="35085" y="21600"/>
                  </a:cubicBezTo>
                  <a:cubicBezTo>
                    <a:pt x="35085" y="33529"/>
                    <a:pt x="25414" y="43200"/>
                    <a:pt x="13485" y="43200"/>
                  </a:cubicBezTo>
                  <a:cubicBezTo>
                    <a:pt x="8891" y="43200"/>
                    <a:pt x="4418" y="41735"/>
                    <a:pt x="713" y="39020"/>
                  </a:cubicBezTo>
                </a:path>
                <a:path w="35085" h="43200" stroke="0" extrusionOk="0">
                  <a:moveTo>
                    <a:pt x="0" y="4726"/>
                  </a:moveTo>
                  <a:cubicBezTo>
                    <a:pt x="3828" y="1666"/>
                    <a:pt x="8584" y="-1"/>
                    <a:pt x="13485" y="0"/>
                  </a:cubicBezTo>
                  <a:cubicBezTo>
                    <a:pt x="25414" y="0"/>
                    <a:pt x="35085" y="9670"/>
                    <a:pt x="35085" y="21600"/>
                  </a:cubicBezTo>
                  <a:cubicBezTo>
                    <a:pt x="35085" y="33529"/>
                    <a:pt x="25414" y="43200"/>
                    <a:pt x="13485" y="43200"/>
                  </a:cubicBezTo>
                  <a:cubicBezTo>
                    <a:pt x="8891" y="43200"/>
                    <a:pt x="4418" y="41735"/>
                    <a:pt x="713" y="39020"/>
                  </a:cubicBezTo>
                  <a:lnTo>
                    <a:pt x="13485" y="21600"/>
                  </a:lnTo>
                  <a:lnTo>
                    <a:pt x="0" y="4726"/>
                  </a:lnTo>
                  <a:close/>
                </a:path>
              </a:pathLst>
            </a:cu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461" name="Arc 25"/>
            <p:cNvSpPr>
              <a:spLocks/>
            </p:cNvSpPr>
            <p:nvPr/>
          </p:nvSpPr>
          <p:spPr bwMode="auto">
            <a:xfrm rot="-340806">
              <a:off x="4444" y="1296"/>
              <a:ext cx="253" cy="2016"/>
            </a:xfrm>
            <a:custGeom>
              <a:avLst/>
              <a:gdLst>
                <a:gd name="T0" fmla="*/ 0 w 35085"/>
                <a:gd name="T1" fmla="*/ 0 h 43200"/>
                <a:gd name="T2" fmla="*/ 0 w 35085"/>
                <a:gd name="T3" fmla="*/ 0 h 43200"/>
                <a:gd name="T4" fmla="*/ 0 w 35085"/>
                <a:gd name="T5" fmla="*/ 0 h 43200"/>
                <a:gd name="T6" fmla="*/ 0 60000 65536"/>
                <a:gd name="T7" fmla="*/ 0 60000 65536"/>
                <a:gd name="T8" fmla="*/ 0 60000 65536"/>
                <a:gd name="T9" fmla="*/ 0 w 35085"/>
                <a:gd name="T10" fmla="*/ 0 h 43200"/>
                <a:gd name="T11" fmla="*/ 35085 w 3508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085" h="43200" fill="none" extrusionOk="0">
                  <a:moveTo>
                    <a:pt x="0" y="4726"/>
                  </a:moveTo>
                  <a:cubicBezTo>
                    <a:pt x="3828" y="1666"/>
                    <a:pt x="8584" y="-1"/>
                    <a:pt x="13485" y="0"/>
                  </a:cubicBezTo>
                  <a:cubicBezTo>
                    <a:pt x="25414" y="0"/>
                    <a:pt x="35085" y="9670"/>
                    <a:pt x="35085" y="21600"/>
                  </a:cubicBezTo>
                  <a:cubicBezTo>
                    <a:pt x="35085" y="33529"/>
                    <a:pt x="25414" y="43200"/>
                    <a:pt x="13485" y="43200"/>
                  </a:cubicBezTo>
                  <a:cubicBezTo>
                    <a:pt x="8891" y="43200"/>
                    <a:pt x="4418" y="41735"/>
                    <a:pt x="713" y="39020"/>
                  </a:cubicBezTo>
                </a:path>
                <a:path w="35085" h="43200" stroke="0" extrusionOk="0">
                  <a:moveTo>
                    <a:pt x="0" y="4726"/>
                  </a:moveTo>
                  <a:cubicBezTo>
                    <a:pt x="3828" y="1666"/>
                    <a:pt x="8584" y="-1"/>
                    <a:pt x="13485" y="0"/>
                  </a:cubicBezTo>
                  <a:cubicBezTo>
                    <a:pt x="25414" y="0"/>
                    <a:pt x="35085" y="9670"/>
                    <a:pt x="35085" y="21600"/>
                  </a:cubicBezTo>
                  <a:cubicBezTo>
                    <a:pt x="35085" y="33529"/>
                    <a:pt x="25414" y="43200"/>
                    <a:pt x="13485" y="43200"/>
                  </a:cubicBezTo>
                  <a:cubicBezTo>
                    <a:pt x="8891" y="43200"/>
                    <a:pt x="4418" y="41735"/>
                    <a:pt x="713" y="39020"/>
                  </a:cubicBezTo>
                  <a:lnTo>
                    <a:pt x="13485" y="21600"/>
                  </a:lnTo>
                  <a:lnTo>
                    <a:pt x="0" y="4726"/>
                  </a:lnTo>
                  <a:close/>
                </a:path>
              </a:pathLst>
            </a:cu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462" name="Arc 26"/>
            <p:cNvSpPr>
              <a:spLocks/>
            </p:cNvSpPr>
            <p:nvPr/>
          </p:nvSpPr>
          <p:spPr bwMode="auto">
            <a:xfrm rot="-340806">
              <a:off x="4005" y="1296"/>
              <a:ext cx="253" cy="2016"/>
            </a:xfrm>
            <a:custGeom>
              <a:avLst/>
              <a:gdLst>
                <a:gd name="T0" fmla="*/ 0 w 35085"/>
                <a:gd name="T1" fmla="*/ 0 h 43200"/>
                <a:gd name="T2" fmla="*/ 0 w 35085"/>
                <a:gd name="T3" fmla="*/ 0 h 43200"/>
                <a:gd name="T4" fmla="*/ 0 w 35085"/>
                <a:gd name="T5" fmla="*/ 0 h 43200"/>
                <a:gd name="T6" fmla="*/ 0 60000 65536"/>
                <a:gd name="T7" fmla="*/ 0 60000 65536"/>
                <a:gd name="T8" fmla="*/ 0 60000 65536"/>
                <a:gd name="T9" fmla="*/ 0 w 35085"/>
                <a:gd name="T10" fmla="*/ 0 h 43200"/>
                <a:gd name="T11" fmla="*/ 35085 w 3508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085" h="43200" fill="none" extrusionOk="0">
                  <a:moveTo>
                    <a:pt x="0" y="4726"/>
                  </a:moveTo>
                  <a:cubicBezTo>
                    <a:pt x="3828" y="1666"/>
                    <a:pt x="8584" y="-1"/>
                    <a:pt x="13485" y="0"/>
                  </a:cubicBezTo>
                  <a:cubicBezTo>
                    <a:pt x="25414" y="0"/>
                    <a:pt x="35085" y="9670"/>
                    <a:pt x="35085" y="21600"/>
                  </a:cubicBezTo>
                  <a:cubicBezTo>
                    <a:pt x="35085" y="33529"/>
                    <a:pt x="25414" y="43200"/>
                    <a:pt x="13485" y="43200"/>
                  </a:cubicBezTo>
                  <a:cubicBezTo>
                    <a:pt x="8891" y="43200"/>
                    <a:pt x="4418" y="41735"/>
                    <a:pt x="713" y="39020"/>
                  </a:cubicBezTo>
                </a:path>
                <a:path w="35085" h="43200" stroke="0" extrusionOk="0">
                  <a:moveTo>
                    <a:pt x="0" y="4726"/>
                  </a:moveTo>
                  <a:cubicBezTo>
                    <a:pt x="3828" y="1666"/>
                    <a:pt x="8584" y="-1"/>
                    <a:pt x="13485" y="0"/>
                  </a:cubicBezTo>
                  <a:cubicBezTo>
                    <a:pt x="25414" y="0"/>
                    <a:pt x="35085" y="9670"/>
                    <a:pt x="35085" y="21600"/>
                  </a:cubicBezTo>
                  <a:cubicBezTo>
                    <a:pt x="35085" y="33529"/>
                    <a:pt x="25414" y="43200"/>
                    <a:pt x="13485" y="43200"/>
                  </a:cubicBezTo>
                  <a:cubicBezTo>
                    <a:pt x="8891" y="43200"/>
                    <a:pt x="4418" y="41735"/>
                    <a:pt x="713" y="39020"/>
                  </a:cubicBezTo>
                  <a:lnTo>
                    <a:pt x="13485" y="21600"/>
                  </a:lnTo>
                  <a:lnTo>
                    <a:pt x="0" y="4726"/>
                  </a:lnTo>
                  <a:close/>
                </a:path>
              </a:pathLst>
            </a:cu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463" name="Arc 27"/>
            <p:cNvSpPr>
              <a:spLocks/>
            </p:cNvSpPr>
            <p:nvPr/>
          </p:nvSpPr>
          <p:spPr bwMode="auto">
            <a:xfrm rot="-340806">
              <a:off x="3566" y="1296"/>
              <a:ext cx="253" cy="2016"/>
            </a:xfrm>
            <a:custGeom>
              <a:avLst/>
              <a:gdLst>
                <a:gd name="T0" fmla="*/ 0 w 35085"/>
                <a:gd name="T1" fmla="*/ 0 h 43200"/>
                <a:gd name="T2" fmla="*/ 0 w 35085"/>
                <a:gd name="T3" fmla="*/ 0 h 43200"/>
                <a:gd name="T4" fmla="*/ 0 w 35085"/>
                <a:gd name="T5" fmla="*/ 0 h 43200"/>
                <a:gd name="T6" fmla="*/ 0 60000 65536"/>
                <a:gd name="T7" fmla="*/ 0 60000 65536"/>
                <a:gd name="T8" fmla="*/ 0 60000 65536"/>
                <a:gd name="T9" fmla="*/ 0 w 35085"/>
                <a:gd name="T10" fmla="*/ 0 h 43200"/>
                <a:gd name="T11" fmla="*/ 35085 w 3508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085" h="43200" fill="none" extrusionOk="0">
                  <a:moveTo>
                    <a:pt x="0" y="4726"/>
                  </a:moveTo>
                  <a:cubicBezTo>
                    <a:pt x="3828" y="1666"/>
                    <a:pt x="8584" y="-1"/>
                    <a:pt x="13485" y="0"/>
                  </a:cubicBezTo>
                  <a:cubicBezTo>
                    <a:pt x="25414" y="0"/>
                    <a:pt x="35085" y="9670"/>
                    <a:pt x="35085" y="21600"/>
                  </a:cubicBezTo>
                  <a:cubicBezTo>
                    <a:pt x="35085" y="33529"/>
                    <a:pt x="25414" y="43200"/>
                    <a:pt x="13485" y="43200"/>
                  </a:cubicBezTo>
                  <a:cubicBezTo>
                    <a:pt x="8891" y="43200"/>
                    <a:pt x="4418" y="41735"/>
                    <a:pt x="713" y="39020"/>
                  </a:cubicBezTo>
                </a:path>
                <a:path w="35085" h="43200" stroke="0" extrusionOk="0">
                  <a:moveTo>
                    <a:pt x="0" y="4726"/>
                  </a:moveTo>
                  <a:cubicBezTo>
                    <a:pt x="3828" y="1666"/>
                    <a:pt x="8584" y="-1"/>
                    <a:pt x="13485" y="0"/>
                  </a:cubicBezTo>
                  <a:cubicBezTo>
                    <a:pt x="25414" y="0"/>
                    <a:pt x="35085" y="9670"/>
                    <a:pt x="35085" y="21600"/>
                  </a:cubicBezTo>
                  <a:cubicBezTo>
                    <a:pt x="35085" y="33529"/>
                    <a:pt x="25414" y="43200"/>
                    <a:pt x="13485" y="43200"/>
                  </a:cubicBezTo>
                  <a:cubicBezTo>
                    <a:pt x="8891" y="43200"/>
                    <a:pt x="4418" y="41735"/>
                    <a:pt x="713" y="39020"/>
                  </a:cubicBezTo>
                  <a:lnTo>
                    <a:pt x="13485" y="21600"/>
                  </a:lnTo>
                  <a:lnTo>
                    <a:pt x="0" y="4726"/>
                  </a:lnTo>
                  <a:close/>
                </a:path>
              </a:pathLst>
            </a:cu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464" name="Arc 28"/>
            <p:cNvSpPr>
              <a:spLocks/>
            </p:cNvSpPr>
            <p:nvPr/>
          </p:nvSpPr>
          <p:spPr bwMode="auto">
            <a:xfrm rot="-340806">
              <a:off x="3120" y="1296"/>
              <a:ext cx="253" cy="2016"/>
            </a:xfrm>
            <a:custGeom>
              <a:avLst/>
              <a:gdLst>
                <a:gd name="T0" fmla="*/ 0 w 35085"/>
                <a:gd name="T1" fmla="*/ 0 h 43200"/>
                <a:gd name="T2" fmla="*/ 0 w 35085"/>
                <a:gd name="T3" fmla="*/ 0 h 43200"/>
                <a:gd name="T4" fmla="*/ 0 w 35085"/>
                <a:gd name="T5" fmla="*/ 0 h 43200"/>
                <a:gd name="T6" fmla="*/ 0 60000 65536"/>
                <a:gd name="T7" fmla="*/ 0 60000 65536"/>
                <a:gd name="T8" fmla="*/ 0 60000 65536"/>
                <a:gd name="T9" fmla="*/ 0 w 35085"/>
                <a:gd name="T10" fmla="*/ 0 h 43200"/>
                <a:gd name="T11" fmla="*/ 35085 w 3508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085" h="43200" fill="none" extrusionOk="0">
                  <a:moveTo>
                    <a:pt x="0" y="4726"/>
                  </a:moveTo>
                  <a:cubicBezTo>
                    <a:pt x="3828" y="1666"/>
                    <a:pt x="8584" y="-1"/>
                    <a:pt x="13485" y="0"/>
                  </a:cubicBezTo>
                  <a:cubicBezTo>
                    <a:pt x="25414" y="0"/>
                    <a:pt x="35085" y="9670"/>
                    <a:pt x="35085" y="21600"/>
                  </a:cubicBezTo>
                  <a:cubicBezTo>
                    <a:pt x="35085" y="33529"/>
                    <a:pt x="25414" y="43200"/>
                    <a:pt x="13485" y="43200"/>
                  </a:cubicBezTo>
                  <a:cubicBezTo>
                    <a:pt x="8891" y="43200"/>
                    <a:pt x="4418" y="41735"/>
                    <a:pt x="713" y="39020"/>
                  </a:cubicBezTo>
                </a:path>
                <a:path w="35085" h="43200" stroke="0" extrusionOk="0">
                  <a:moveTo>
                    <a:pt x="0" y="4726"/>
                  </a:moveTo>
                  <a:cubicBezTo>
                    <a:pt x="3828" y="1666"/>
                    <a:pt x="8584" y="-1"/>
                    <a:pt x="13485" y="0"/>
                  </a:cubicBezTo>
                  <a:cubicBezTo>
                    <a:pt x="25414" y="0"/>
                    <a:pt x="35085" y="9670"/>
                    <a:pt x="35085" y="21600"/>
                  </a:cubicBezTo>
                  <a:cubicBezTo>
                    <a:pt x="35085" y="33529"/>
                    <a:pt x="25414" y="43200"/>
                    <a:pt x="13485" y="43200"/>
                  </a:cubicBezTo>
                  <a:cubicBezTo>
                    <a:pt x="8891" y="43200"/>
                    <a:pt x="4418" y="41735"/>
                    <a:pt x="713" y="39020"/>
                  </a:cubicBezTo>
                  <a:lnTo>
                    <a:pt x="13485" y="21600"/>
                  </a:lnTo>
                  <a:lnTo>
                    <a:pt x="0" y="4726"/>
                  </a:lnTo>
                  <a:close/>
                </a:path>
              </a:pathLst>
            </a:cu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465" name="Arc 29"/>
            <p:cNvSpPr>
              <a:spLocks/>
            </p:cNvSpPr>
            <p:nvPr/>
          </p:nvSpPr>
          <p:spPr bwMode="auto">
            <a:xfrm>
              <a:off x="4800" y="1296"/>
              <a:ext cx="326" cy="1968"/>
            </a:xfrm>
            <a:custGeom>
              <a:avLst/>
              <a:gdLst>
                <a:gd name="T0" fmla="*/ 0 w 32226"/>
                <a:gd name="T1" fmla="*/ 0 h 26940"/>
                <a:gd name="T2" fmla="*/ 0 w 32226"/>
                <a:gd name="T3" fmla="*/ 0 h 26940"/>
                <a:gd name="T4" fmla="*/ 0 w 32226"/>
                <a:gd name="T5" fmla="*/ 0 h 26940"/>
                <a:gd name="T6" fmla="*/ 0 60000 65536"/>
                <a:gd name="T7" fmla="*/ 0 60000 65536"/>
                <a:gd name="T8" fmla="*/ 0 60000 65536"/>
                <a:gd name="T9" fmla="*/ 0 w 32226"/>
                <a:gd name="T10" fmla="*/ 0 h 26940"/>
                <a:gd name="T11" fmla="*/ 32226 w 32226"/>
                <a:gd name="T12" fmla="*/ 26940 h 269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226" h="26940" fill="none" extrusionOk="0">
                  <a:moveTo>
                    <a:pt x="-1" y="2794"/>
                  </a:moveTo>
                  <a:cubicBezTo>
                    <a:pt x="3241" y="962"/>
                    <a:pt x="6902" y="-1"/>
                    <a:pt x="10626" y="0"/>
                  </a:cubicBezTo>
                  <a:cubicBezTo>
                    <a:pt x="22555" y="0"/>
                    <a:pt x="32226" y="9670"/>
                    <a:pt x="32226" y="21600"/>
                  </a:cubicBezTo>
                  <a:cubicBezTo>
                    <a:pt x="32226" y="23401"/>
                    <a:pt x="32000" y="25194"/>
                    <a:pt x="31555" y="26940"/>
                  </a:cubicBezTo>
                </a:path>
                <a:path w="32226" h="26940" stroke="0" extrusionOk="0">
                  <a:moveTo>
                    <a:pt x="-1" y="2794"/>
                  </a:moveTo>
                  <a:cubicBezTo>
                    <a:pt x="3241" y="962"/>
                    <a:pt x="6902" y="-1"/>
                    <a:pt x="10626" y="0"/>
                  </a:cubicBezTo>
                  <a:cubicBezTo>
                    <a:pt x="22555" y="0"/>
                    <a:pt x="32226" y="9670"/>
                    <a:pt x="32226" y="21600"/>
                  </a:cubicBezTo>
                  <a:cubicBezTo>
                    <a:pt x="32226" y="23401"/>
                    <a:pt x="32000" y="25194"/>
                    <a:pt x="31555" y="26940"/>
                  </a:cubicBezTo>
                  <a:lnTo>
                    <a:pt x="10626" y="21600"/>
                  </a:lnTo>
                  <a:lnTo>
                    <a:pt x="-1" y="2794"/>
                  </a:lnTo>
                  <a:close/>
                </a:path>
              </a:pathLst>
            </a:cu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pic>
        <p:nvPicPr>
          <p:cNvPr id="406558" name="Picture 30" descr="h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611563"/>
            <a:ext cx="22860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6559" name="Text Box 31"/>
          <p:cNvSpPr txBox="1">
            <a:spLocks noChangeArrowheads="1"/>
          </p:cNvSpPr>
          <p:nvPr/>
        </p:nvSpPr>
        <p:spPr bwMode="auto">
          <a:xfrm>
            <a:off x="6172200" y="3730625"/>
            <a:ext cx="38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B</a:t>
            </a:r>
            <a:endParaRPr lang="nl-NL" sz="3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06560" name="Text Box 32"/>
          <p:cNvSpPr txBox="1">
            <a:spLocks noChangeArrowheads="1"/>
          </p:cNvSpPr>
          <p:nvPr/>
        </p:nvSpPr>
        <p:spPr bwMode="auto">
          <a:xfrm>
            <a:off x="2147888" y="4125913"/>
            <a:ext cx="38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B</a:t>
            </a:r>
            <a:endParaRPr lang="nl-NL" sz="3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06561" name="Text Box 33"/>
          <p:cNvSpPr txBox="1">
            <a:spLocks noChangeArrowheads="1"/>
          </p:cNvSpPr>
          <p:nvPr/>
        </p:nvSpPr>
        <p:spPr bwMode="auto">
          <a:xfrm>
            <a:off x="5334000" y="3502025"/>
            <a:ext cx="38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36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I</a:t>
            </a:r>
            <a:endParaRPr lang="nl-NL" sz="3600" dirty="0">
              <a:solidFill>
                <a:srgbClr val="FF33CC"/>
              </a:solidFill>
              <a:cs typeface="Arial" pitchFamily="34" charset="0"/>
            </a:endParaRPr>
          </a:p>
        </p:txBody>
      </p:sp>
      <p:sp>
        <p:nvSpPr>
          <p:cNvPr id="406562" name="Text Box 34"/>
          <p:cNvSpPr txBox="1">
            <a:spLocks noChangeArrowheads="1"/>
          </p:cNvSpPr>
          <p:nvPr/>
        </p:nvSpPr>
        <p:spPr bwMode="auto">
          <a:xfrm>
            <a:off x="1081088" y="4678363"/>
            <a:ext cx="38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36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I</a:t>
            </a:r>
            <a:endParaRPr lang="nl-NL" sz="3600" dirty="0">
              <a:solidFill>
                <a:srgbClr val="FF33CC"/>
              </a:solidFill>
              <a:cs typeface="Arial" pitchFamily="34" charset="0"/>
            </a:endParaRPr>
          </a:p>
        </p:txBody>
      </p:sp>
      <p:sp>
        <p:nvSpPr>
          <p:cNvPr id="406563" name="Line 35"/>
          <p:cNvSpPr>
            <a:spLocks noChangeShapeType="1"/>
          </p:cNvSpPr>
          <p:nvPr/>
        </p:nvSpPr>
        <p:spPr bwMode="auto">
          <a:xfrm rot="5342924" flipV="1">
            <a:off x="2375694" y="4374357"/>
            <a:ext cx="1587" cy="60960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06564" name="Line 36"/>
          <p:cNvSpPr>
            <a:spLocks noChangeShapeType="1"/>
          </p:cNvSpPr>
          <p:nvPr/>
        </p:nvSpPr>
        <p:spPr bwMode="auto">
          <a:xfrm>
            <a:off x="1233488" y="3916363"/>
            <a:ext cx="0" cy="685800"/>
          </a:xfrm>
          <a:prstGeom prst="line">
            <a:avLst/>
          </a:prstGeom>
          <a:noFill/>
          <a:ln w="50800">
            <a:solidFill>
              <a:srgbClr val="FF33CC"/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3943350" y="4581525"/>
            <a:ext cx="4260850" cy="379413"/>
            <a:chOff x="2484" y="2319"/>
            <a:chExt cx="2684" cy="239"/>
          </a:xfrm>
        </p:grpSpPr>
        <p:sp>
          <p:nvSpPr>
            <p:cNvPr id="18451" name="Freeform 38"/>
            <p:cNvSpPr>
              <a:spLocks/>
            </p:cNvSpPr>
            <p:nvPr/>
          </p:nvSpPr>
          <p:spPr bwMode="auto">
            <a:xfrm rot="1080000">
              <a:off x="4229" y="2331"/>
              <a:ext cx="91" cy="227"/>
            </a:xfrm>
            <a:custGeom>
              <a:avLst/>
              <a:gdLst>
                <a:gd name="T0" fmla="*/ 0 w 60"/>
                <a:gd name="T1" fmla="*/ 0 h 390"/>
                <a:gd name="T2" fmla="*/ 138 w 60"/>
                <a:gd name="T3" fmla="*/ 132 h 390"/>
                <a:gd name="T4" fmla="*/ 0 60000 65536"/>
                <a:gd name="T5" fmla="*/ 0 60000 65536"/>
                <a:gd name="T6" fmla="*/ 0 w 60"/>
                <a:gd name="T7" fmla="*/ 0 h 390"/>
                <a:gd name="T8" fmla="*/ 60 w 60"/>
                <a:gd name="T9" fmla="*/ 390 h 39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0" h="390">
                  <a:moveTo>
                    <a:pt x="0" y="0"/>
                  </a:moveTo>
                  <a:lnTo>
                    <a:pt x="60" y="390"/>
                  </a:lnTo>
                </a:path>
              </a:pathLst>
            </a:custGeom>
            <a:noFill/>
            <a:ln w="57150" cmpd="sng">
              <a:solidFill>
                <a:srgbClr val="FF33CC"/>
              </a:solidFill>
              <a:miter lim="800000"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452" name="Freeform 39"/>
            <p:cNvSpPr>
              <a:spLocks/>
            </p:cNvSpPr>
            <p:nvPr/>
          </p:nvSpPr>
          <p:spPr bwMode="auto">
            <a:xfrm rot="1080000">
              <a:off x="4667" y="2319"/>
              <a:ext cx="91" cy="227"/>
            </a:xfrm>
            <a:custGeom>
              <a:avLst/>
              <a:gdLst>
                <a:gd name="T0" fmla="*/ 0 w 66"/>
                <a:gd name="T1" fmla="*/ 0 h 408"/>
                <a:gd name="T2" fmla="*/ 125 w 66"/>
                <a:gd name="T3" fmla="*/ 126 h 408"/>
                <a:gd name="T4" fmla="*/ 0 60000 65536"/>
                <a:gd name="T5" fmla="*/ 0 60000 65536"/>
                <a:gd name="T6" fmla="*/ 0 w 66"/>
                <a:gd name="T7" fmla="*/ 0 h 408"/>
                <a:gd name="T8" fmla="*/ 66 w 66"/>
                <a:gd name="T9" fmla="*/ 408 h 4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6" h="408">
                  <a:moveTo>
                    <a:pt x="0" y="0"/>
                  </a:moveTo>
                  <a:lnTo>
                    <a:pt x="66" y="408"/>
                  </a:lnTo>
                </a:path>
              </a:pathLst>
            </a:custGeom>
            <a:noFill/>
            <a:ln w="57150" cmpd="sng">
              <a:solidFill>
                <a:srgbClr val="FF33CC"/>
              </a:solidFill>
              <a:miter lim="800000"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453" name="Freeform 40"/>
            <p:cNvSpPr>
              <a:spLocks/>
            </p:cNvSpPr>
            <p:nvPr/>
          </p:nvSpPr>
          <p:spPr bwMode="auto">
            <a:xfrm rot="1080000">
              <a:off x="2484" y="2331"/>
              <a:ext cx="91" cy="227"/>
            </a:xfrm>
            <a:custGeom>
              <a:avLst/>
              <a:gdLst>
                <a:gd name="T0" fmla="*/ 0 w 60"/>
                <a:gd name="T1" fmla="*/ 0 h 384"/>
                <a:gd name="T2" fmla="*/ 138 w 60"/>
                <a:gd name="T3" fmla="*/ 134 h 384"/>
                <a:gd name="T4" fmla="*/ 0 60000 65536"/>
                <a:gd name="T5" fmla="*/ 0 60000 65536"/>
                <a:gd name="T6" fmla="*/ 0 w 60"/>
                <a:gd name="T7" fmla="*/ 0 h 384"/>
                <a:gd name="T8" fmla="*/ 60 w 60"/>
                <a:gd name="T9" fmla="*/ 384 h 3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0" h="384">
                  <a:moveTo>
                    <a:pt x="0" y="0"/>
                  </a:moveTo>
                  <a:lnTo>
                    <a:pt x="60" y="384"/>
                  </a:lnTo>
                </a:path>
              </a:pathLst>
            </a:custGeom>
            <a:noFill/>
            <a:ln w="57150" cmpd="sng">
              <a:solidFill>
                <a:srgbClr val="FF33CC"/>
              </a:solidFill>
              <a:miter lim="800000"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454" name="Freeform 41"/>
            <p:cNvSpPr>
              <a:spLocks/>
            </p:cNvSpPr>
            <p:nvPr/>
          </p:nvSpPr>
          <p:spPr bwMode="auto">
            <a:xfrm rot="1080000">
              <a:off x="2910" y="2331"/>
              <a:ext cx="91" cy="227"/>
            </a:xfrm>
            <a:custGeom>
              <a:avLst/>
              <a:gdLst>
                <a:gd name="T0" fmla="*/ 0 w 66"/>
                <a:gd name="T1" fmla="*/ 0 h 372"/>
                <a:gd name="T2" fmla="*/ 125 w 66"/>
                <a:gd name="T3" fmla="*/ 139 h 372"/>
                <a:gd name="T4" fmla="*/ 0 60000 65536"/>
                <a:gd name="T5" fmla="*/ 0 60000 65536"/>
                <a:gd name="T6" fmla="*/ 0 w 66"/>
                <a:gd name="T7" fmla="*/ 0 h 372"/>
                <a:gd name="T8" fmla="*/ 66 w 66"/>
                <a:gd name="T9" fmla="*/ 372 h 3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6" h="372">
                  <a:moveTo>
                    <a:pt x="0" y="0"/>
                  </a:moveTo>
                  <a:lnTo>
                    <a:pt x="66" y="372"/>
                  </a:lnTo>
                </a:path>
              </a:pathLst>
            </a:custGeom>
            <a:noFill/>
            <a:ln w="57150" cmpd="sng">
              <a:solidFill>
                <a:srgbClr val="FF33CC"/>
              </a:solidFill>
              <a:miter lim="800000"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455" name="Freeform 42"/>
            <p:cNvSpPr>
              <a:spLocks/>
            </p:cNvSpPr>
            <p:nvPr/>
          </p:nvSpPr>
          <p:spPr bwMode="auto">
            <a:xfrm rot="1080000">
              <a:off x="3341" y="2325"/>
              <a:ext cx="91" cy="227"/>
            </a:xfrm>
            <a:custGeom>
              <a:avLst/>
              <a:gdLst>
                <a:gd name="T0" fmla="*/ 0 w 55"/>
                <a:gd name="T1" fmla="*/ 0 h 390"/>
                <a:gd name="T2" fmla="*/ 151 w 55"/>
                <a:gd name="T3" fmla="*/ 132 h 390"/>
                <a:gd name="T4" fmla="*/ 0 60000 65536"/>
                <a:gd name="T5" fmla="*/ 0 60000 65536"/>
                <a:gd name="T6" fmla="*/ 0 w 55"/>
                <a:gd name="T7" fmla="*/ 0 h 390"/>
                <a:gd name="T8" fmla="*/ 55 w 55"/>
                <a:gd name="T9" fmla="*/ 390 h 39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5" h="390">
                  <a:moveTo>
                    <a:pt x="0" y="0"/>
                  </a:moveTo>
                  <a:lnTo>
                    <a:pt x="55" y="390"/>
                  </a:lnTo>
                </a:path>
              </a:pathLst>
            </a:custGeom>
            <a:noFill/>
            <a:ln w="57150" cmpd="sng">
              <a:solidFill>
                <a:srgbClr val="FF33CC"/>
              </a:solidFill>
              <a:miter lim="800000"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456" name="Freeform 43"/>
            <p:cNvSpPr>
              <a:spLocks/>
            </p:cNvSpPr>
            <p:nvPr/>
          </p:nvSpPr>
          <p:spPr bwMode="auto">
            <a:xfrm rot="1080000">
              <a:off x="3792" y="2325"/>
              <a:ext cx="91" cy="227"/>
            </a:xfrm>
            <a:custGeom>
              <a:avLst/>
              <a:gdLst>
                <a:gd name="T0" fmla="*/ 0 w 66"/>
                <a:gd name="T1" fmla="*/ 0 h 396"/>
                <a:gd name="T2" fmla="*/ 125 w 66"/>
                <a:gd name="T3" fmla="*/ 130 h 396"/>
                <a:gd name="T4" fmla="*/ 0 60000 65536"/>
                <a:gd name="T5" fmla="*/ 0 60000 65536"/>
                <a:gd name="T6" fmla="*/ 0 w 66"/>
                <a:gd name="T7" fmla="*/ 0 h 396"/>
                <a:gd name="T8" fmla="*/ 66 w 66"/>
                <a:gd name="T9" fmla="*/ 396 h 3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6" h="396">
                  <a:moveTo>
                    <a:pt x="0" y="0"/>
                  </a:moveTo>
                  <a:lnTo>
                    <a:pt x="66" y="396"/>
                  </a:lnTo>
                </a:path>
              </a:pathLst>
            </a:custGeom>
            <a:noFill/>
            <a:ln w="57150" cmpd="sng">
              <a:solidFill>
                <a:srgbClr val="FF33CC"/>
              </a:solidFill>
              <a:miter lim="800000"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457" name="Freeform 44"/>
            <p:cNvSpPr>
              <a:spLocks/>
            </p:cNvSpPr>
            <p:nvPr/>
          </p:nvSpPr>
          <p:spPr bwMode="auto">
            <a:xfrm rot="1080000">
              <a:off x="5077" y="2325"/>
              <a:ext cx="91" cy="227"/>
            </a:xfrm>
            <a:custGeom>
              <a:avLst/>
              <a:gdLst>
                <a:gd name="T0" fmla="*/ 0 w 36"/>
                <a:gd name="T1" fmla="*/ 0 h 384"/>
                <a:gd name="T2" fmla="*/ 230 w 36"/>
                <a:gd name="T3" fmla="*/ 134 h 384"/>
                <a:gd name="T4" fmla="*/ 0 60000 65536"/>
                <a:gd name="T5" fmla="*/ 0 60000 65536"/>
                <a:gd name="T6" fmla="*/ 0 w 36"/>
                <a:gd name="T7" fmla="*/ 0 h 384"/>
                <a:gd name="T8" fmla="*/ 36 w 36"/>
                <a:gd name="T9" fmla="*/ 384 h 3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" h="384">
                  <a:moveTo>
                    <a:pt x="0" y="0"/>
                  </a:moveTo>
                  <a:lnTo>
                    <a:pt x="36" y="384"/>
                  </a:lnTo>
                </a:path>
              </a:pathLst>
            </a:custGeom>
            <a:noFill/>
            <a:ln w="57150" cmpd="sng">
              <a:solidFill>
                <a:srgbClr val="FF33CC"/>
              </a:solidFill>
              <a:miter lim="800000"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45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206537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6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6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6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6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6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06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6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0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6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6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6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ACEAU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6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6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0" grpId="0" animBg="1"/>
      <p:bldP spid="406531" grpId="0" autoUpdateAnimBg="0"/>
      <p:bldP spid="406532" grpId="0" autoUpdateAnimBg="0"/>
      <p:bldP spid="406533" grpId="0" autoUpdateAnimBg="0"/>
      <p:bldP spid="406534" grpId="0" autoUpdateAnimBg="0"/>
      <p:bldP spid="406559" grpId="0" autoUpdateAnimBg="0"/>
      <p:bldP spid="406560" grpId="0" autoUpdateAnimBg="0"/>
      <p:bldP spid="406561" grpId="0" autoUpdateAnimBg="0"/>
      <p:bldP spid="406562" grpId="0" autoUpdateAnimBg="0"/>
      <p:bldP spid="406563" grpId="0" animBg="1"/>
      <p:bldP spid="40656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utoShape 2"/>
          <p:cNvSpPr>
            <a:spLocks noChangeArrowheads="1"/>
          </p:cNvSpPr>
          <p:nvPr/>
        </p:nvSpPr>
        <p:spPr bwMode="auto">
          <a:xfrm rot="-5400000">
            <a:off x="2438400" y="1360488"/>
            <a:ext cx="1439863" cy="3671887"/>
          </a:xfrm>
          <a:prstGeom prst="can">
            <a:avLst>
              <a:gd name="adj" fmla="val 17426"/>
            </a:avLst>
          </a:prstGeom>
          <a:solidFill>
            <a:schemeClr val="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4" name="Groep 13"/>
          <p:cNvGrpSpPr>
            <a:grpSpLocks/>
          </p:cNvGrpSpPr>
          <p:nvPr/>
        </p:nvGrpSpPr>
        <p:grpSpPr bwMode="auto">
          <a:xfrm>
            <a:off x="1598613" y="2268538"/>
            <a:ext cx="3214687" cy="3221037"/>
            <a:chOff x="4312617" y="2937287"/>
            <a:chExt cx="3213836" cy="3220066"/>
          </a:xfrm>
        </p:grpSpPr>
        <p:grpSp>
          <p:nvGrpSpPr>
            <p:cNvPr id="19492" name="Groep 10"/>
            <p:cNvGrpSpPr>
              <a:grpSpLocks/>
            </p:cNvGrpSpPr>
            <p:nvPr/>
          </p:nvGrpSpPr>
          <p:grpSpPr bwMode="auto">
            <a:xfrm>
              <a:off x="4312617" y="4580041"/>
              <a:ext cx="3206442" cy="1577312"/>
              <a:chOff x="4765819" y="4587992"/>
              <a:chExt cx="3206442" cy="1577312"/>
            </a:xfrm>
          </p:grpSpPr>
          <p:sp>
            <p:nvSpPr>
              <p:cNvPr id="19500" name="Line 49"/>
              <p:cNvSpPr>
                <a:spLocks noChangeShapeType="1"/>
              </p:cNvSpPr>
              <p:nvPr/>
            </p:nvSpPr>
            <p:spPr bwMode="auto">
              <a:xfrm flipV="1">
                <a:off x="4765819" y="4587992"/>
                <a:ext cx="7951" cy="1221333"/>
              </a:xfrm>
              <a:prstGeom prst="line">
                <a:avLst/>
              </a:prstGeom>
              <a:noFill/>
              <a:ln w="635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9501" name="Line 58"/>
              <p:cNvSpPr>
                <a:spLocks noChangeShapeType="1"/>
              </p:cNvSpPr>
              <p:nvPr/>
            </p:nvSpPr>
            <p:spPr bwMode="auto">
              <a:xfrm>
                <a:off x="7972261" y="4662346"/>
                <a:ext cx="0" cy="1165894"/>
              </a:xfrm>
              <a:prstGeom prst="line">
                <a:avLst/>
              </a:prstGeom>
              <a:noFill/>
              <a:ln w="635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9502" name="Line 62"/>
              <p:cNvSpPr>
                <a:spLocks noChangeShapeType="1"/>
              </p:cNvSpPr>
              <p:nvPr/>
            </p:nvSpPr>
            <p:spPr bwMode="auto">
              <a:xfrm flipV="1">
                <a:off x="4768974" y="5784302"/>
                <a:ext cx="1446634" cy="9525"/>
              </a:xfrm>
              <a:prstGeom prst="line">
                <a:avLst/>
              </a:prstGeom>
              <a:noFill/>
              <a:ln w="635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9503" name="Line 63"/>
              <p:cNvSpPr>
                <a:spLocks noChangeShapeType="1"/>
              </p:cNvSpPr>
              <p:nvPr/>
            </p:nvSpPr>
            <p:spPr bwMode="auto">
              <a:xfrm>
                <a:off x="6444208" y="5793828"/>
                <a:ext cx="1517419" cy="5322"/>
              </a:xfrm>
              <a:prstGeom prst="line">
                <a:avLst/>
              </a:prstGeom>
              <a:noFill/>
              <a:ln w="635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9504" name="Line 64"/>
              <p:cNvSpPr>
                <a:spLocks noChangeShapeType="1"/>
              </p:cNvSpPr>
              <p:nvPr/>
            </p:nvSpPr>
            <p:spPr bwMode="auto">
              <a:xfrm>
                <a:off x="6446312" y="5403304"/>
                <a:ext cx="0" cy="76200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9505" name="Line 65"/>
              <p:cNvSpPr>
                <a:spLocks noChangeShapeType="1"/>
              </p:cNvSpPr>
              <p:nvPr/>
            </p:nvSpPr>
            <p:spPr bwMode="auto">
              <a:xfrm>
                <a:off x="6244183" y="5631904"/>
                <a:ext cx="0" cy="30480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9493" name="Arc 23"/>
            <p:cNvSpPr>
              <a:spLocks/>
            </p:cNvSpPr>
            <p:nvPr/>
          </p:nvSpPr>
          <p:spPr bwMode="auto">
            <a:xfrm rot="-340806">
              <a:off x="4401556" y="2937999"/>
              <a:ext cx="280526" cy="1811117"/>
            </a:xfrm>
            <a:custGeom>
              <a:avLst/>
              <a:gdLst>
                <a:gd name="T0" fmla="*/ 0 w 35085"/>
                <a:gd name="T1" fmla="*/ 0 h 43200"/>
                <a:gd name="T2" fmla="*/ 0 w 35085"/>
                <a:gd name="T3" fmla="*/ 0 h 43200"/>
                <a:gd name="T4" fmla="*/ 0 w 35085"/>
                <a:gd name="T5" fmla="*/ 0 h 43200"/>
                <a:gd name="T6" fmla="*/ 0 60000 65536"/>
                <a:gd name="T7" fmla="*/ 0 60000 65536"/>
                <a:gd name="T8" fmla="*/ 0 60000 65536"/>
                <a:gd name="T9" fmla="*/ 0 w 35085"/>
                <a:gd name="T10" fmla="*/ 0 h 43200"/>
                <a:gd name="T11" fmla="*/ 35085 w 3508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085" h="43200" fill="none" extrusionOk="0">
                  <a:moveTo>
                    <a:pt x="0" y="4726"/>
                  </a:moveTo>
                  <a:cubicBezTo>
                    <a:pt x="3828" y="1666"/>
                    <a:pt x="8584" y="-1"/>
                    <a:pt x="13485" y="0"/>
                  </a:cubicBezTo>
                  <a:cubicBezTo>
                    <a:pt x="25414" y="0"/>
                    <a:pt x="35085" y="9670"/>
                    <a:pt x="35085" y="21600"/>
                  </a:cubicBezTo>
                  <a:cubicBezTo>
                    <a:pt x="35085" y="33529"/>
                    <a:pt x="25414" y="43200"/>
                    <a:pt x="13485" y="43200"/>
                  </a:cubicBezTo>
                  <a:cubicBezTo>
                    <a:pt x="8891" y="43200"/>
                    <a:pt x="4418" y="41735"/>
                    <a:pt x="713" y="39020"/>
                  </a:cubicBezTo>
                </a:path>
                <a:path w="35085" h="43200" stroke="0" extrusionOk="0">
                  <a:moveTo>
                    <a:pt x="0" y="4726"/>
                  </a:moveTo>
                  <a:cubicBezTo>
                    <a:pt x="3828" y="1666"/>
                    <a:pt x="8584" y="-1"/>
                    <a:pt x="13485" y="0"/>
                  </a:cubicBezTo>
                  <a:cubicBezTo>
                    <a:pt x="25414" y="0"/>
                    <a:pt x="35085" y="9670"/>
                    <a:pt x="35085" y="21600"/>
                  </a:cubicBezTo>
                  <a:cubicBezTo>
                    <a:pt x="35085" y="33529"/>
                    <a:pt x="25414" y="43200"/>
                    <a:pt x="13485" y="43200"/>
                  </a:cubicBezTo>
                  <a:cubicBezTo>
                    <a:pt x="8891" y="43200"/>
                    <a:pt x="4418" y="41735"/>
                    <a:pt x="713" y="39020"/>
                  </a:cubicBezTo>
                  <a:lnTo>
                    <a:pt x="13485" y="21600"/>
                  </a:lnTo>
                  <a:lnTo>
                    <a:pt x="0" y="4726"/>
                  </a:lnTo>
                  <a:close/>
                </a:path>
              </a:pathLst>
            </a:cu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494" name="Arc 24"/>
            <p:cNvSpPr>
              <a:spLocks/>
            </p:cNvSpPr>
            <p:nvPr/>
          </p:nvSpPr>
          <p:spPr bwMode="auto">
            <a:xfrm rot="-340806">
              <a:off x="4880557" y="2937999"/>
              <a:ext cx="280526" cy="1811117"/>
            </a:xfrm>
            <a:custGeom>
              <a:avLst/>
              <a:gdLst>
                <a:gd name="T0" fmla="*/ 0 w 35085"/>
                <a:gd name="T1" fmla="*/ 0 h 43200"/>
                <a:gd name="T2" fmla="*/ 0 w 35085"/>
                <a:gd name="T3" fmla="*/ 0 h 43200"/>
                <a:gd name="T4" fmla="*/ 0 w 35085"/>
                <a:gd name="T5" fmla="*/ 0 h 43200"/>
                <a:gd name="T6" fmla="*/ 0 60000 65536"/>
                <a:gd name="T7" fmla="*/ 0 60000 65536"/>
                <a:gd name="T8" fmla="*/ 0 60000 65536"/>
                <a:gd name="T9" fmla="*/ 0 w 35085"/>
                <a:gd name="T10" fmla="*/ 0 h 43200"/>
                <a:gd name="T11" fmla="*/ 35085 w 3508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085" h="43200" fill="none" extrusionOk="0">
                  <a:moveTo>
                    <a:pt x="0" y="4726"/>
                  </a:moveTo>
                  <a:cubicBezTo>
                    <a:pt x="3828" y="1666"/>
                    <a:pt x="8584" y="-1"/>
                    <a:pt x="13485" y="0"/>
                  </a:cubicBezTo>
                  <a:cubicBezTo>
                    <a:pt x="25414" y="0"/>
                    <a:pt x="35085" y="9670"/>
                    <a:pt x="35085" y="21600"/>
                  </a:cubicBezTo>
                  <a:cubicBezTo>
                    <a:pt x="35085" y="33529"/>
                    <a:pt x="25414" y="43200"/>
                    <a:pt x="13485" y="43200"/>
                  </a:cubicBezTo>
                  <a:cubicBezTo>
                    <a:pt x="8891" y="43200"/>
                    <a:pt x="4418" y="41735"/>
                    <a:pt x="713" y="39020"/>
                  </a:cubicBezTo>
                </a:path>
                <a:path w="35085" h="43200" stroke="0" extrusionOk="0">
                  <a:moveTo>
                    <a:pt x="0" y="4726"/>
                  </a:moveTo>
                  <a:cubicBezTo>
                    <a:pt x="3828" y="1666"/>
                    <a:pt x="8584" y="-1"/>
                    <a:pt x="13485" y="0"/>
                  </a:cubicBezTo>
                  <a:cubicBezTo>
                    <a:pt x="25414" y="0"/>
                    <a:pt x="35085" y="9670"/>
                    <a:pt x="35085" y="21600"/>
                  </a:cubicBezTo>
                  <a:cubicBezTo>
                    <a:pt x="35085" y="33529"/>
                    <a:pt x="25414" y="43200"/>
                    <a:pt x="13485" y="43200"/>
                  </a:cubicBezTo>
                  <a:cubicBezTo>
                    <a:pt x="8891" y="43200"/>
                    <a:pt x="4418" y="41735"/>
                    <a:pt x="713" y="39020"/>
                  </a:cubicBezTo>
                  <a:lnTo>
                    <a:pt x="13485" y="21600"/>
                  </a:lnTo>
                  <a:lnTo>
                    <a:pt x="0" y="4726"/>
                  </a:lnTo>
                  <a:close/>
                </a:path>
              </a:pathLst>
            </a:cu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495" name="Arc 25"/>
            <p:cNvSpPr>
              <a:spLocks/>
            </p:cNvSpPr>
            <p:nvPr/>
          </p:nvSpPr>
          <p:spPr bwMode="auto">
            <a:xfrm rot="-340806">
              <a:off x="6827607" y="2937999"/>
              <a:ext cx="280526" cy="1811117"/>
            </a:xfrm>
            <a:custGeom>
              <a:avLst/>
              <a:gdLst>
                <a:gd name="T0" fmla="*/ 0 w 35085"/>
                <a:gd name="T1" fmla="*/ 0 h 43200"/>
                <a:gd name="T2" fmla="*/ 0 w 35085"/>
                <a:gd name="T3" fmla="*/ 0 h 43200"/>
                <a:gd name="T4" fmla="*/ 0 w 35085"/>
                <a:gd name="T5" fmla="*/ 0 h 43200"/>
                <a:gd name="T6" fmla="*/ 0 60000 65536"/>
                <a:gd name="T7" fmla="*/ 0 60000 65536"/>
                <a:gd name="T8" fmla="*/ 0 60000 65536"/>
                <a:gd name="T9" fmla="*/ 0 w 35085"/>
                <a:gd name="T10" fmla="*/ 0 h 43200"/>
                <a:gd name="T11" fmla="*/ 35085 w 3508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085" h="43200" fill="none" extrusionOk="0">
                  <a:moveTo>
                    <a:pt x="0" y="4726"/>
                  </a:moveTo>
                  <a:cubicBezTo>
                    <a:pt x="3828" y="1666"/>
                    <a:pt x="8584" y="-1"/>
                    <a:pt x="13485" y="0"/>
                  </a:cubicBezTo>
                  <a:cubicBezTo>
                    <a:pt x="25414" y="0"/>
                    <a:pt x="35085" y="9670"/>
                    <a:pt x="35085" y="21600"/>
                  </a:cubicBezTo>
                  <a:cubicBezTo>
                    <a:pt x="35085" y="33529"/>
                    <a:pt x="25414" y="43200"/>
                    <a:pt x="13485" y="43200"/>
                  </a:cubicBezTo>
                  <a:cubicBezTo>
                    <a:pt x="8891" y="43200"/>
                    <a:pt x="4418" y="41735"/>
                    <a:pt x="713" y="39020"/>
                  </a:cubicBezTo>
                </a:path>
                <a:path w="35085" h="43200" stroke="0" extrusionOk="0">
                  <a:moveTo>
                    <a:pt x="0" y="4726"/>
                  </a:moveTo>
                  <a:cubicBezTo>
                    <a:pt x="3828" y="1666"/>
                    <a:pt x="8584" y="-1"/>
                    <a:pt x="13485" y="0"/>
                  </a:cubicBezTo>
                  <a:cubicBezTo>
                    <a:pt x="25414" y="0"/>
                    <a:pt x="35085" y="9670"/>
                    <a:pt x="35085" y="21600"/>
                  </a:cubicBezTo>
                  <a:cubicBezTo>
                    <a:pt x="35085" y="33529"/>
                    <a:pt x="25414" y="43200"/>
                    <a:pt x="13485" y="43200"/>
                  </a:cubicBezTo>
                  <a:cubicBezTo>
                    <a:pt x="8891" y="43200"/>
                    <a:pt x="4418" y="41735"/>
                    <a:pt x="713" y="39020"/>
                  </a:cubicBezTo>
                  <a:lnTo>
                    <a:pt x="13485" y="21600"/>
                  </a:lnTo>
                  <a:lnTo>
                    <a:pt x="0" y="4726"/>
                  </a:lnTo>
                  <a:close/>
                </a:path>
              </a:pathLst>
            </a:cu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496" name="Arc 26"/>
            <p:cNvSpPr>
              <a:spLocks/>
            </p:cNvSpPr>
            <p:nvPr/>
          </p:nvSpPr>
          <p:spPr bwMode="auto">
            <a:xfrm rot="-340806">
              <a:off x="6340845" y="2937999"/>
              <a:ext cx="280526" cy="1811117"/>
            </a:xfrm>
            <a:custGeom>
              <a:avLst/>
              <a:gdLst>
                <a:gd name="T0" fmla="*/ 0 w 35085"/>
                <a:gd name="T1" fmla="*/ 0 h 43200"/>
                <a:gd name="T2" fmla="*/ 0 w 35085"/>
                <a:gd name="T3" fmla="*/ 0 h 43200"/>
                <a:gd name="T4" fmla="*/ 0 w 35085"/>
                <a:gd name="T5" fmla="*/ 0 h 43200"/>
                <a:gd name="T6" fmla="*/ 0 60000 65536"/>
                <a:gd name="T7" fmla="*/ 0 60000 65536"/>
                <a:gd name="T8" fmla="*/ 0 60000 65536"/>
                <a:gd name="T9" fmla="*/ 0 w 35085"/>
                <a:gd name="T10" fmla="*/ 0 h 43200"/>
                <a:gd name="T11" fmla="*/ 35085 w 3508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085" h="43200" fill="none" extrusionOk="0">
                  <a:moveTo>
                    <a:pt x="0" y="4726"/>
                  </a:moveTo>
                  <a:cubicBezTo>
                    <a:pt x="3828" y="1666"/>
                    <a:pt x="8584" y="-1"/>
                    <a:pt x="13485" y="0"/>
                  </a:cubicBezTo>
                  <a:cubicBezTo>
                    <a:pt x="25414" y="0"/>
                    <a:pt x="35085" y="9670"/>
                    <a:pt x="35085" y="21600"/>
                  </a:cubicBezTo>
                  <a:cubicBezTo>
                    <a:pt x="35085" y="33529"/>
                    <a:pt x="25414" y="43200"/>
                    <a:pt x="13485" y="43200"/>
                  </a:cubicBezTo>
                  <a:cubicBezTo>
                    <a:pt x="8891" y="43200"/>
                    <a:pt x="4418" y="41735"/>
                    <a:pt x="713" y="39020"/>
                  </a:cubicBezTo>
                </a:path>
                <a:path w="35085" h="43200" stroke="0" extrusionOk="0">
                  <a:moveTo>
                    <a:pt x="0" y="4726"/>
                  </a:moveTo>
                  <a:cubicBezTo>
                    <a:pt x="3828" y="1666"/>
                    <a:pt x="8584" y="-1"/>
                    <a:pt x="13485" y="0"/>
                  </a:cubicBezTo>
                  <a:cubicBezTo>
                    <a:pt x="25414" y="0"/>
                    <a:pt x="35085" y="9670"/>
                    <a:pt x="35085" y="21600"/>
                  </a:cubicBezTo>
                  <a:cubicBezTo>
                    <a:pt x="35085" y="33529"/>
                    <a:pt x="25414" y="43200"/>
                    <a:pt x="13485" y="43200"/>
                  </a:cubicBezTo>
                  <a:cubicBezTo>
                    <a:pt x="8891" y="43200"/>
                    <a:pt x="4418" y="41735"/>
                    <a:pt x="713" y="39020"/>
                  </a:cubicBezTo>
                  <a:lnTo>
                    <a:pt x="13485" y="21600"/>
                  </a:lnTo>
                  <a:lnTo>
                    <a:pt x="0" y="4726"/>
                  </a:lnTo>
                  <a:close/>
                </a:path>
              </a:pathLst>
            </a:cu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497" name="Arc 27"/>
            <p:cNvSpPr>
              <a:spLocks/>
            </p:cNvSpPr>
            <p:nvPr/>
          </p:nvSpPr>
          <p:spPr bwMode="auto">
            <a:xfrm rot="-340806">
              <a:off x="5854082" y="2937999"/>
              <a:ext cx="280526" cy="1811117"/>
            </a:xfrm>
            <a:custGeom>
              <a:avLst/>
              <a:gdLst>
                <a:gd name="T0" fmla="*/ 0 w 35085"/>
                <a:gd name="T1" fmla="*/ 0 h 43200"/>
                <a:gd name="T2" fmla="*/ 0 w 35085"/>
                <a:gd name="T3" fmla="*/ 0 h 43200"/>
                <a:gd name="T4" fmla="*/ 0 w 35085"/>
                <a:gd name="T5" fmla="*/ 0 h 43200"/>
                <a:gd name="T6" fmla="*/ 0 60000 65536"/>
                <a:gd name="T7" fmla="*/ 0 60000 65536"/>
                <a:gd name="T8" fmla="*/ 0 60000 65536"/>
                <a:gd name="T9" fmla="*/ 0 w 35085"/>
                <a:gd name="T10" fmla="*/ 0 h 43200"/>
                <a:gd name="T11" fmla="*/ 35085 w 3508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085" h="43200" fill="none" extrusionOk="0">
                  <a:moveTo>
                    <a:pt x="0" y="4726"/>
                  </a:moveTo>
                  <a:cubicBezTo>
                    <a:pt x="3828" y="1666"/>
                    <a:pt x="8584" y="-1"/>
                    <a:pt x="13485" y="0"/>
                  </a:cubicBezTo>
                  <a:cubicBezTo>
                    <a:pt x="25414" y="0"/>
                    <a:pt x="35085" y="9670"/>
                    <a:pt x="35085" y="21600"/>
                  </a:cubicBezTo>
                  <a:cubicBezTo>
                    <a:pt x="35085" y="33529"/>
                    <a:pt x="25414" y="43200"/>
                    <a:pt x="13485" y="43200"/>
                  </a:cubicBezTo>
                  <a:cubicBezTo>
                    <a:pt x="8891" y="43200"/>
                    <a:pt x="4418" y="41735"/>
                    <a:pt x="713" y="39020"/>
                  </a:cubicBezTo>
                </a:path>
                <a:path w="35085" h="43200" stroke="0" extrusionOk="0">
                  <a:moveTo>
                    <a:pt x="0" y="4726"/>
                  </a:moveTo>
                  <a:cubicBezTo>
                    <a:pt x="3828" y="1666"/>
                    <a:pt x="8584" y="-1"/>
                    <a:pt x="13485" y="0"/>
                  </a:cubicBezTo>
                  <a:cubicBezTo>
                    <a:pt x="25414" y="0"/>
                    <a:pt x="35085" y="9670"/>
                    <a:pt x="35085" y="21600"/>
                  </a:cubicBezTo>
                  <a:cubicBezTo>
                    <a:pt x="35085" y="33529"/>
                    <a:pt x="25414" y="43200"/>
                    <a:pt x="13485" y="43200"/>
                  </a:cubicBezTo>
                  <a:cubicBezTo>
                    <a:pt x="8891" y="43200"/>
                    <a:pt x="4418" y="41735"/>
                    <a:pt x="713" y="39020"/>
                  </a:cubicBezTo>
                  <a:lnTo>
                    <a:pt x="13485" y="21600"/>
                  </a:lnTo>
                  <a:lnTo>
                    <a:pt x="0" y="4726"/>
                  </a:lnTo>
                  <a:close/>
                </a:path>
              </a:pathLst>
            </a:cu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498" name="Arc 28"/>
            <p:cNvSpPr>
              <a:spLocks/>
            </p:cNvSpPr>
            <p:nvPr/>
          </p:nvSpPr>
          <p:spPr bwMode="auto">
            <a:xfrm rot="-340806">
              <a:off x="5359558" y="2937999"/>
              <a:ext cx="280526" cy="1811117"/>
            </a:xfrm>
            <a:custGeom>
              <a:avLst/>
              <a:gdLst>
                <a:gd name="T0" fmla="*/ 0 w 35085"/>
                <a:gd name="T1" fmla="*/ 0 h 43200"/>
                <a:gd name="T2" fmla="*/ 0 w 35085"/>
                <a:gd name="T3" fmla="*/ 0 h 43200"/>
                <a:gd name="T4" fmla="*/ 0 w 35085"/>
                <a:gd name="T5" fmla="*/ 0 h 43200"/>
                <a:gd name="T6" fmla="*/ 0 60000 65536"/>
                <a:gd name="T7" fmla="*/ 0 60000 65536"/>
                <a:gd name="T8" fmla="*/ 0 60000 65536"/>
                <a:gd name="T9" fmla="*/ 0 w 35085"/>
                <a:gd name="T10" fmla="*/ 0 h 43200"/>
                <a:gd name="T11" fmla="*/ 35085 w 3508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085" h="43200" fill="none" extrusionOk="0">
                  <a:moveTo>
                    <a:pt x="0" y="4726"/>
                  </a:moveTo>
                  <a:cubicBezTo>
                    <a:pt x="3828" y="1666"/>
                    <a:pt x="8584" y="-1"/>
                    <a:pt x="13485" y="0"/>
                  </a:cubicBezTo>
                  <a:cubicBezTo>
                    <a:pt x="25414" y="0"/>
                    <a:pt x="35085" y="9670"/>
                    <a:pt x="35085" y="21600"/>
                  </a:cubicBezTo>
                  <a:cubicBezTo>
                    <a:pt x="35085" y="33529"/>
                    <a:pt x="25414" y="43200"/>
                    <a:pt x="13485" y="43200"/>
                  </a:cubicBezTo>
                  <a:cubicBezTo>
                    <a:pt x="8891" y="43200"/>
                    <a:pt x="4418" y="41735"/>
                    <a:pt x="713" y="39020"/>
                  </a:cubicBezTo>
                </a:path>
                <a:path w="35085" h="43200" stroke="0" extrusionOk="0">
                  <a:moveTo>
                    <a:pt x="0" y="4726"/>
                  </a:moveTo>
                  <a:cubicBezTo>
                    <a:pt x="3828" y="1666"/>
                    <a:pt x="8584" y="-1"/>
                    <a:pt x="13485" y="0"/>
                  </a:cubicBezTo>
                  <a:cubicBezTo>
                    <a:pt x="25414" y="0"/>
                    <a:pt x="35085" y="9670"/>
                    <a:pt x="35085" y="21600"/>
                  </a:cubicBezTo>
                  <a:cubicBezTo>
                    <a:pt x="35085" y="33529"/>
                    <a:pt x="25414" y="43200"/>
                    <a:pt x="13485" y="43200"/>
                  </a:cubicBezTo>
                  <a:cubicBezTo>
                    <a:pt x="8891" y="43200"/>
                    <a:pt x="4418" y="41735"/>
                    <a:pt x="713" y="39020"/>
                  </a:cubicBezTo>
                  <a:lnTo>
                    <a:pt x="13485" y="21600"/>
                  </a:lnTo>
                  <a:lnTo>
                    <a:pt x="0" y="4726"/>
                  </a:lnTo>
                  <a:close/>
                </a:path>
              </a:pathLst>
            </a:cu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" name="Boog 11"/>
            <p:cNvSpPr/>
            <p:nvPr/>
          </p:nvSpPr>
          <p:spPr bwMode="auto">
            <a:xfrm rot="21240000">
              <a:off x="7239192" y="2937287"/>
              <a:ext cx="287261" cy="1799682"/>
            </a:xfrm>
            <a:prstGeom prst="arc">
              <a:avLst>
                <a:gd name="adj1" fmla="val 15751862"/>
                <a:gd name="adj2" fmla="val 5312560"/>
              </a:avLst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41165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algn="l" eaLnBrk="1" hangingPunct="1">
              <a:lnSpc>
                <a:spcPct val="105000"/>
              </a:lnSpc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1.17/23</a:t>
            </a:r>
            <a:r>
              <a:rPr lang="nl-NL" sz="24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nl-NL" sz="32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Het veld </a:t>
            </a:r>
            <a:r>
              <a:rPr lang="nl-NL" sz="32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van</a:t>
            </a:r>
            <a:r>
              <a:rPr lang="en-US" sz="32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nl-NL" sz="32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een </a:t>
            </a:r>
            <a:r>
              <a:rPr lang="nl-NL" sz="32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stroomspoel (oefening).</a:t>
            </a:r>
            <a:endParaRPr lang="nl-NL" sz="3200" dirty="0" smtClean="0">
              <a:solidFill>
                <a:srgbClr val="FF0000"/>
              </a:solidFill>
              <a:effectLst>
                <a:outerShdw blurRad="50800" dist="38100" dir="18900000" algn="bl" rotWithShape="0">
                  <a:prstClr val="black"/>
                </a:outerShdw>
              </a:effectLst>
            </a:endParaRPr>
          </a:p>
        </p:txBody>
      </p:sp>
      <p:sp>
        <p:nvSpPr>
          <p:cNvPr id="411654" name="Rectangle 6"/>
          <p:cNvSpPr>
            <a:spLocks noChangeArrowheads="1"/>
          </p:cNvSpPr>
          <p:nvPr/>
        </p:nvSpPr>
        <p:spPr bwMode="auto">
          <a:xfrm>
            <a:off x="0" y="985838"/>
            <a:ext cx="91440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FF3300"/>
              </a:buClr>
              <a:buFontTx/>
              <a:buNone/>
            </a:pPr>
            <a:r>
              <a:rPr lang="en-US" altLang="nl-NL" sz="2400">
                <a:solidFill>
                  <a:srgbClr val="000000"/>
                </a:solidFill>
                <a:cs typeface="Arial" pitchFamily="34" charset="0"/>
              </a:rPr>
              <a:t>Bepaal de richting van de veldlijnen in de spoel en de plaats van de polen</a:t>
            </a:r>
            <a:r>
              <a:rPr lang="en-US" altLang="nl-NL" sz="2000">
                <a:solidFill>
                  <a:srgbClr val="000000"/>
                </a:solidFill>
                <a:cs typeface="Arial" pitchFamily="34" charset="0"/>
              </a:rPr>
              <a:t>.</a:t>
            </a:r>
            <a:endParaRPr lang="nl-NL" altLang="nl-NL" sz="2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1667" name="Text Box 19"/>
          <p:cNvSpPr txBox="1">
            <a:spLocks noChangeArrowheads="1"/>
          </p:cNvSpPr>
          <p:nvPr/>
        </p:nvSpPr>
        <p:spPr bwMode="auto">
          <a:xfrm>
            <a:off x="611188" y="2879725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N</a:t>
            </a:r>
            <a:endParaRPr lang="nl-NL" sz="36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1668" name="Text Box 20"/>
          <p:cNvSpPr txBox="1">
            <a:spLocks noChangeArrowheads="1"/>
          </p:cNvSpPr>
          <p:nvPr/>
        </p:nvSpPr>
        <p:spPr bwMode="auto">
          <a:xfrm>
            <a:off x="6108700" y="2857500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Z</a:t>
            </a:r>
            <a:endParaRPr lang="nl-NL" sz="36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1680" name="Text Box 32"/>
          <p:cNvSpPr txBox="1">
            <a:spLocks noChangeArrowheads="1"/>
          </p:cNvSpPr>
          <p:nvPr/>
        </p:nvSpPr>
        <p:spPr bwMode="auto">
          <a:xfrm>
            <a:off x="2439988" y="3090863"/>
            <a:ext cx="38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B</a:t>
            </a:r>
            <a:endParaRPr lang="nl-NL" sz="3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7" name="Text Box 33"/>
          <p:cNvSpPr txBox="1">
            <a:spLocks noChangeArrowheads="1"/>
          </p:cNvSpPr>
          <p:nvPr/>
        </p:nvSpPr>
        <p:spPr bwMode="auto">
          <a:xfrm>
            <a:off x="2846388" y="2400300"/>
            <a:ext cx="38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36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I</a:t>
            </a:r>
            <a:endParaRPr lang="nl-NL" sz="3600" dirty="0">
              <a:solidFill>
                <a:srgbClr val="FF33CC"/>
              </a:solidFill>
              <a:cs typeface="Arial" pitchFamily="34" charset="0"/>
            </a:endParaRPr>
          </a:p>
        </p:txBody>
      </p:sp>
      <p:sp>
        <p:nvSpPr>
          <p:cNvPr id="86" name="Text Box 33"/>
          <p:cNvSpPr txBox="1">
            <a:spLocks noChangeArrowheads="1"/>
          </p:cNvSpPr>
          <p:nvPr/>
        </p:nvSpPr>
        <p:spPr bwMode="auto">
          <a:xfrm>
            <a:off x="3778250" y="4446588"/>
            <a:ext cx="38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36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I</a:t>
            </a:r>
            <a:endParaRPr lang="nl-NL" sz="3600" dirty="0">
              <a:solidFill>
                <a:srgbClr val="FF33CC"/>
              </a:solidFill>
              <a:cs typeface="Arial" pitchFamily="34" charset="0"/>
            </a:endParaRPr>
          </a:p>
        </p:txBody>
      </p:sp>
      <p:grpSp>
        <p:nvGrpSpPr>
          <p:cNvPr id="90" name="Group 7"/>
          <p:cNvGrpSpPr>
            <a:grpSpLocks/>
          </p:cNvGrpSpPr>
          <p:nvPr/>
        </p:nvGrpSpPr>
        <p:grpSpPr bwMode="auto">
          <a:xfrm rot="10800000">
            <a:off x="658813" y="2205038"/>
            <a:ext cx="5638800" cy="2286000"/>
            <a:chOff x="2064" y="1632"/>
            <a:chExt cx="3552" cy="1440"/>
          </a:xfrm>
        </p:grpSpPr>
        <p:sp>
          <p:nvSpPr>
            <p:cNvPr id="19482" name="Line 8"/>
            <p:cNvSpPr>
              <a:spLocks noChangeShapeType="1"/>
            </p:cNvSpPr>
            <p:nvPr/>
          </p:nvSpPr>
          <p:spPr bwMode="auto">
            <a:xfrm>
              <a:off x="3936" y="2688"/>
              <a:ext cx="192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19483" name="Group 9"/>
            <p:cNvGrpSpPr>
              <a:grpSpLocks/>
            </p:cNvGrpSpPr>
            <p:nvPr/>
          </p:nvGrpSpPr>
          <p:grpSpPr bwMode="auto">
            <a:xfrm>
              <a:off x="2064" y="1632"/>
              <a:ext cx="3552" cy="1440"/>
              <a:chOff x="2064" y="1632"/>
              <a:chExt cx="3552" cy="1440"/>
            </a:xfrm>
          </p:grpSpPr>
          <p:grpSp>
            <p:nvGrpSpPr>
              <p:cNvPr id="19484" name="Group 10"/>
              <p:cNvGrpSpPr>
                <a:grpSpLocks/>
              </p:cNvGrpSpPr>
              <p:nvPr/>
            </p:nvGrpSpPr>
            <p:grpSpPr bwMode="auto">
              <a:xfrm>
                <a:off x="3792" y="2448"/>
                <a:ext cx="528" cy="48"/>
                <a:chOff x="4032" y="2496"/>
                <a:chExt cx="576" cy="0"/>
              </a:xfrm>
            </p:grpSpPr>
            <p:sp>
              <p:nvSpPr>
                <p:cNvPr id="19490" name="Line 11"/>
                <p:cNvSpPr>
                  <a:spLocks noChangeShapeType="1"/>
                </p:cNvSpPr>
                <p:nvPr/>
              </p:nvSpPr>
              <p:spPr bwMode="auto">
                <a:xfrm>
                  <a:off x="4032" y="2496"/>
                  <a:ext cx="384" cy="0"/>
                </a:xfrm>
                <a:prstGeom prst="line">
                  <a:avLst/>
                </a:prstGeom>
                <a:noFill/>
                <a:ln w="57150">
                  <a:solidFill>
                    <a:srgbClr val="FF330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9491" name="Line 12"/>
                <p:cNvSpPr>
                  <a:spLocks noChangeShapeType="1"/>
                </p:cNvSpPr>
                <p:nvPr/>
              </p:nvSpPr>
              <p:spPr bwMode="auto">
                <a:xfrm>
                  <a:off x="4368" y="2496"/>
                  <a:ext cx="240" cy="0"/>
                </a:xfrm>
                <a:prstGeom prst="line">
                  <a:avLst/>
                </a:prstGeom>
                <a:noFill/>
                <a:ln w="57150">
                  <a:solidFill>
                    <a:srgbClr val="FF33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19485" name="Line 13"/>
              <p:cNvSpPr>
                <a:spLocks noChangeShapeType="1"/>
              </p:cNvSpPr>
              <p:nvPr/>
            </p:nvSpPr>
            <p:spPr bwMode="auto">
              <a:xfrm>
                <a:off x="3936" y="2688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9486" name="Line 14"/>
              <p:cNvSpPr>
                <a:spLocks noChangeShapeType="1"/>
              </p:cNvSpPr>
              <p:nvPr/>
            </p:nvSpPr>
            <p:spPr bwMode="auto">
              <a:xfrm>
                <a:off x="2160" y="2448"/>
                <a:ext cx="3168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9487" name="Freeform 15"/>
              <p:cNvSpPr>
                <a:spLocks/>
              </p:cNvSpPr>
              <p:nvPr/>
            </p:nvSpPr>
            <p:spPr bwMode="auto">
              <a:xfrm flipV="1">
                <a:off x="2304" y="2688"/>
                <a:ext cx="3312" cy="384"/>
              </a:xfrm>
              <a:custGeom>
                <a:avLst/>
                <a:gdLst>
                  <a:gd name="T0" fmla="*/ 0 w 3312"/>
                  <a:gd name="T1" fmla="*/ 0 h 672"/>
                  <a:gd name="T2" fmla="*/ 624 w 3312"/>
                  <a:gd name="T3" fmla="*/ 29 h 672"/>
                  <a:gd name="T4" fmla="*/ 1632 w 3312"/>
                  <a:gd name="T5" fmla="*/ 41 h 672"/>
                  <a:gd name="T6" fmla="*/ 2640 w 3312"/>
                  <a:gd name="T7" fmla="*/ 29 h 672"/>
                  <a:gd name="T8" fmla="*/ 3312 w 3312"/>
                  <a:gd name="T9" fmla="*/ 0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12"/>
                  <a:gd name="T16" fmla="*/ 0 h 672"/>
                  <a:gd name="T17" fmla="*/ 3312 w 3312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12" h="672">
                    <a:moveTo>
                      <a:pt x="0" y="0"/>
                    </a:moveTo>
                    <a:cubicBezTo>
                      <a:pt x="176" y="184"/>
                      <a:pt x="352" y="368"/>
                      <a:pt x="624" y="480"/>
                    </a:cubicBezTo>
                    <a:cubicBezTo>
                      <a:pt x="896" y="592"/>
                      <a:pt x="1296" y="672"/>
                      <a:pt x="1632" y="672"/>
                    </a:cubicBezTo>
                    <a:cubicBezTo>
                      <a:pt x="1968" y="672"/>
                      <a:pt x="2360" y="592"/>
                      <a:pt x="2640" y="480"/>
                    </a:cubicBezTo>
                    <a:cubicBezTo>
                      <a:pt x="2920" y="368"/>
                      <a:pt x="3116" y="184"/>
                      <a:pt x="3312" y="0"/>
                    </a:cubicBezTo>
                  </a:path>
                </a:pathLst>
              </a:custGeom>
              <a:noFill/>
              <a:ln w="57150" cap="flat" cmpd="sng">
                <a:solidFill>
                  <a:srgbClr val="FF3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9488" name="Freeform 16"/>
              <p:cNvSpPr>
                <a:spLocks/>
              </p:cNvSpPr>
              <p:nvPr/>
            </p:nvSpPr>
            <p:spPr bwMode="auto">
              <a:xfrm>
                <a:off x="2064" y="1632"/>
                <a:ext cx="3552" cy="576"/>
              </a:xfrm>
              <a:custGeom>
                <a:avLst/>
                <a:gdLst>
                  <a:gd name="T0" fmla="*/ 0 w 3312"/>
                  <a:gd name="T1" fmla="*/ 0 h 672"/>
                  <a:gd name="T2" fmla="*/ 885 w 3312"/>
                  <a:gd name="T3" fmla="*/ 222 h 672"/>
                  <a:gd name="T4" fmla="*/ 2315 w 3312"/>
                  <a:gd name="T5" fmla="*/ 311 h 672"/>
                  <a:gd name="T6" fmla="*/ 3745 w 3312"/>
                  <a:gd name="T7" fmla="*/ 222 h 672"/>
                  <a:gd name="T8" fmla="*/ 4698 w 3312"/>
                  <a:gd name="T9" fmla="*/ 0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12"/>
                  <a:gd name="T16" fmla="*/ 0 h 672"/>
                  <a:gd name="T17" fmla="*/ 3312 w 3312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12" h="672">
                    <a:moveTo>
                      <a:pt x="0" y="0"/>
                    </a:moveTo>
                    <a:cubicBezTo>
                      <a:pt x="176" y="184"/>
                      <a:pt x="352" y="368"/>
                      <a:pt x="624" y="480"/>
                    </a:cubicBezTo>
                    <a:cubicBezTo>
                      <a:pt x="896" y="592"/>
                      <a:pt x="1296" y="672"/>
                      <a:pt x="1632" y="672"/>
                    </a:cubicBezTo>
                    <a:cubicBezTo>
                      <a:pt x="1968" y="672"/>
                      <a:pt x="2360" y="592"/>
                      <a:pt x="2640" y="480"/>
                    </a:cubicBezTo>
                    <a:cubicBezTo>
                      <a:pt x="2920" y="368"/>
                      <a:pt x="3116" y="184"/>
                      <a:pt x="3312" y="0"/>
                    </a:cubicBezTo>
                  </a:path>
                </a:pathLst>
              </a:custGeom>
              <a:noFill/>
              <a:ln w="57150" cap="flat" cmpd="sng">
                <a:solidFill>
                  <a:srgbClr val="FF33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9489" name="Line 17"/>
              <p:cNvSpPr>
                <a:spLocks noChangeShapeType="1"/>
              </p:cNvSpPr>
              <p:nvPr/>
            </p:nvSpPr>
            <p:spPr bwMode="auto">
              <a:xfrm>
                <a:off x="3936" y="2208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87" name="Line 68"/>
          <p:cNvSpPr>
            <a:spLocks noChangeShapeType="1"/>
          </p:cNvSpPr>
          <p:nvPr/>
        </p:nvSpPr>
        <p:spPr bwMode="auto">
          <a:xfrm rot="10800000" flipH="1">
            <a:off x="3778250" y="5119688"/>
            <a:ext cx="457200" cy="0"/>
          </a:xfrm>
          <a:prstGeom prst="line">
            <a:avLst/>
          </a:prstGeom>
          <a:noFill/>
          <a:ln w="60325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68" name="Group 37"/>
          <p:cNvGrpSpPr>
            <a:grpSpLocks/>
          </p:cNvGrpSpPr>
          <p:nvPr/>
        </p:nvGrpSpPr>
        <p:grpSpPr bwMode="auto">
          <a:xfrm rot="10800000">
            <a:off x="1946275" y="2963863"/>
            <a:ext cx="2905125" cy="347662"/>
            <a:chOff x="2449" y="1899"/>
            <a:chExt cx="2643" cy="219"/>
          </a:xfrm>
        </p:grpSpPr>
        <p:sp>
          <p:nvSpPr>
            <p:cNvPr id="19475" name="Freeform 38"/>
            <p:cNvSpPr>
              <a:spLocks/>
            </p:cNvSpPr>
            <p:nvPr/>
          </p:nvSpPr>
          <p:spPr bwMode="auto">
            <a:xfrm rot="360000">
              <a:off x="4166" y="1914"/>
              <a:ext cx="60" cy="204"/>
            </a:xfrm>
            <a:custGeom>
              <a:avLst/>
              <a:gdLst>
                <a:gd name="T0" fmla="*/ 0 w 60"/>
                <a:gd name="T1" fmla="*/ 0 h 390"/>
                <a:gd name="T2" fmla="*/ 60 w 60"/>
                <a:gd name="T3" fmla="*/ 107 h 390"/>
                <a:gd name="T4" fmla="*/ 0 60000 65536"/>
                <a:gd name="T5" fmla="*/ 0 60000 65536"/>
                <a:gd name="T6" fmla="*/ 0 w 60"/>
                <a:gd name="T7" fmla="*/ 0 h 390"/>
                <a:gd name="T8" fmla="*/ 60 w 60"/>
                <a:gd name="T9" fmla="*/ 390 h 39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0" h="390">
                  <a:moveTo>
                    <a:pt x="0" y="0"/>
                  </a:moveTo>
                  <a:lnTo>
                    <a:pt x="60" y="390"/>
                  </a:lnTo>
                </a:path>
              </a:pathLst>
            </a:custGeom>
            <a:noFill/>
            <a:ln w="57150" cmpd="sng">
              <a:solidFill>
                <a:srgbClr val="FF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476" name="Freeform 39"/>
            <p:cNvSpPr>
              <a:spLocks/>
            </p:cNvSpPr>
            <p:nvPr/>
          </p:nvSpPr>
          <p:spPr bwMode="auto">
            <a:xfrm rot="420000">
              <a:off x="4604" y="1907"/>
              <a:ext cx="66" cy="204"/>
            </a:xfrm>
            <a:custGeom>
              <a:avLst/>
              <a:gdLst>
                <a:gd name="T0" fmla="*/ 0 w 66"/>
                <a:gd name="T1" fmla="*/ 0 h 408"/>
                <a:gd name="T2" fmla="*/ 66 w 66"/>
                <a:gd name="T3" fmla="*/ 102 h 408"/>
                <a:gd name="T4" fmla="*/ 0 60000 65536"/>
                <a:gd name="T5" fmla="*/ 0 60000 65536"/>
                <a:gd name="T6" fmla="*/ 0 w 66"/>
                <a:gd name="T7" fmla="*/ 0 h 408"/>
                <a:gd name="T8" fmla="*/ 66 w 66"/>
                <a:gd name="T9" fmla="*/ 408 h 4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6" h="408">
                  <a:moveTo>
                    <a:pt x="0" y="0"/>
                  </a:moveTo>
                  <a:lnTo>
                    <a:pt x="66" y="408"/>
                  </a:lnTo>
                </a:path>
              </a:pathLst>
            </a:custGeom>
            <a:noFill/>
            <a:ln w="57150" cmpd="sng">
              <a:solidFill>
                <a:srgbClr val="FF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477" name="Freeform 40"/>
            <p:cNvSpPr>
              <a:spLocks/>
            </p:cNvSpPr>
            <p:nvPr/>
          </p:nvSpPr>
          <p:spPr bwMode="auto">
            <a:xfrm rot="420000">
              <a:off x="2449" y="1899"/>
              <a:ext cx="60" cy="204"/>
            </a:xfrm>
            <a:custGeom>
              <a:avLst/>
              <a:gdLst>
                <a:gd name="T0" fmla="*/ 0 w 60"/>
                <a:gd name="T1" fmla="*/ 0 h 384"/>
                <a:gd name="T2" fmla="*/ 60 w 60"/>
                <a:gd name="T3" fmla="*/ 108 h 384"/>
                <a:gd name="T4" fmla="*/ 0 60000 65536"/>
                <a:gd name="T5" fmla="*/ 0 60000 65536"/>
                <a:gd name="T6" fmla="*/ 0 w 60"/>
                <a:gd name="T7" fmla="*/ 0 h 384"/>
                <a:gd name="T8" fmla="*/ 60 w 60"/>
                <a:gd name="T9" fmla="*/ 384 h 3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0" h="384">
                  <a:moveTo>
                    <a:pt x="0" y="0"/>
                  </a:moveTo>
                  <a:lnTo>
                    <a:pt x="60" y="384"/>
                  </a:lnTo>
                </a:path>
              </a:pathLst>
            </a:custGeom>
            <a:noFill/>
            <a:ln w="57150" cmpd="sng">
              <a:solidFill>
                <a:srgbClr val="FF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478" name="Freeform 41"/>
            <p:cNvSpPr>
              <a:spLocks/>
            </p:cNvSpPr>
            <p:nvPr/>
          </p:nvSpPr>
          <p:spPr bwMode="auto">
            <a:xfrm rot="480000">
              <a:off x="2833" y="1904"/>
              <a:ext cx="66" cy="204"/>
            </a:xfrm>
            <a:custGeom>
              <a:avLst/>
              <a:gdLst>
                <a:gd name="T0" fmla="*/ 0 w 66"/>
                <a:gd name="T1" fmla="*/ 0 h 372"/>
                <a:gd name="T2" fmla="*/ 66 w 66"/>
                <a:gd name="T3" fmla="*/ 112 h 372"/>
                <a:gd name="T4" fmla="*/ 0 60000 65536"/>
                <a:gd name="T5" fmla="*/ 0 60000 65536"/>
                <a:gd name="T6" fmla="*/ 0 w 66"/>
                <a:gd name="T7" fmla="*/ 0 h 372"/>
                <a:gd name="T8" fmla="*/ 66 w 66"/>
                <a:gd name="T9" fmla="*/ 372 h 3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6" h="372">
                  <a:moveTo>
                    <a:pt x="0" y="0"/>
                  </a:moveTo>
                  <a:lnTo>
                    <a:pt x="66" y="372"/>
                  </a:lnTo>
                </a:path>
              </a:pathLst>
            </a:custGeom>
            <a:noFill/>
            <a:ln w="57150" cmpd="sng">
              <a:solidFill>
                <a:srgbClr val="FF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479" name="Freeform 42"/>
            <p:cNvSpPr>
              <a:spLocks/>
            </p:cNvSpPr>
            <p:nvPr/>
          </p:nvSpPr>
          <p:spPr bwMode="auto">
            <a:xfrm rot="120000">
              <a:off x="3285" y="1908"/>
              <a:ext cx="55" cy="204"/>
            </a:xfrm>
            <a:custGeom>
              <a:avLst/>
              <a:gdLst>
                <a:gd name="T0" fmla="*/ 0 w 55"/>
                <a:gd name="T1" fmla="*/ 0 h 390"/>
                <a:gd name="T2" fmla="*/ 55 w 55"/>
                <a:gd name="T3" fmla="*/ 107 h 390"/>
                <a:gd name="T4" fmla="*/ 0 60000 65536"/>
                <a:gd name="T5" fmla="*/ 0 60000 65536"/>
                <a:gd name="T6" fmla="*/ 0 w 55"/>
                <a:gd name="T7" fmla="*/ 0 h 390"/>
                <a:gd name="T8" fmla="*/ 55 w 55"/>
                <a:gd name="T9" fmla="*/ 390 h 39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5" h="390">
                  <a:moveTo>
                    <a:pt x="0" y="0"/>
                  </a:moveTo>
                  <a:lnTo>
                    <a:pt x="55" y="390"/>
                  </a:lnTo>
                </a:path>
              </a:pathLst>
            </a:custGeom>
            <a:noFill/>
            <a:ln w="57150" cmpd="sng">
              <a:solidFill>
                <a:srgbClr val="FF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480" name="Freeform 43"/>
            <p:cNvSpPr>
              <a:spLocks/>
            </p:cNvSpPr>
            <p:nvPr/>
          </p:nvSpPr>
          <p:spPr bwMode="auto">
            <a:xfrm rot="360000">
              <a:off x="3722" y="1913"/>
              <a:ext cx="66" cy="204"/>
            </a:xfrm>
            <a:custGeom>
              <a:avLst/>
              <a:gdLst>
                <a:gd name="T0" fmla="*/ 0 w 66"/>
                <a:gd name="T1" fmla="*/ 0 h 396"/>
                <a:gd name="T2" fmla="*/ 66 w 66"/>
                <a:gd name="T3" fmla="*/ 105 h 396"/>
                <a:gd name="T4" fmla="*/ 0 60000 65536"/>
                <a:gd name="T5" fmla="*/ 0 60000 65536"/>
                <a:gd name="T6" fmla="*/ 0 w 66"/>
                <a:gd name="T7" fmla="*/ 0 h 396"/>
                <a:gd name="T8" fmla="*/ 66 w 66"/>
                <a:gd name="T9" fmla="*/ 396 h 3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6" h="396">
                  <a:moveTo>
                    <a:pt x="0" y="0"/>
                  </a:moveTo>
                  <a:lnTo>
                    <a:pt x="66" y="396"/>
                  </a:lnTo>
                </a:path>
              </a:pathLst>
            </a:custGeom>
            <a:noFill/>
            <a:ln w="57150" cmpd="sng">
              <a:solidFill>
                <a:srgbClr val="FF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481" name="Freeform 44"/>
            <p:cNvSpPr>
              <a:spLocks/>
            </p:cNvSpPr>
            <p:nvPr/>
          </p:nvSpPr>
          <p:spPr bwMode="auto">
            <a:xfrm>
              <a:off x="5056" y="1913"/>
              <a:ext cx="36" cy="204"/>
            </a:xfrm>
            <a:custGeom>
              <a:avLst/>
              <a:gdLst>
                <a:gd name="T0" fmla="*/ 0 w 36"/>
                <a:gd name="T1" fmla="*/ 0 h 384"/>
                <a:gd name="T2" fmla="*/ 36 w 36"/>
                <a:gd name="T3" fmla="*/ 108 h 384"/>
                <a:gd name="T4" fmla="*/ 0 60000 65536"/>
                <a:gd name="T5" fmla="*/ 0 60000 65536"/>
                <a:gd name="T6" fmla="*/ 0 w 36"/>
                <a:gd name="T7" fmla="*/ 0 h 384"/>
                <a:gd name="T8" fmla="*/ 36 w 36"/>
                <a:gd name="T9" fmla="*/ 384 h 3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" h="384">
                  <a:moveTo>
                    <a:pt x="0" y="0"/>
                  </a:moveTo>
                  <a:lnTo>
                    <a:pt x="36" y="384"/>
                  </a:lnTo>
                </a:path>
              </a:pathLst>
            </a:custGeom>
            <a:noFill/>
            <a:ln w="57150" cmpd="sng">
              <a:solidFill>
                <a:srgbClr val="FF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ep 15"/>
          <p:cNvGrpSpPr>
            <a:grpSpLocks/>
          </p:cNvGrpSpPr>
          <p:nvPr/>
        </p:nvGrpSpPr>
        <p:grpSpPr bwMode="auto">
          <a:xfrm>
            <a:off x="5351463" y="4838700"/>
            <a:ext cx="3586162" cy="1758950"/>
            <a:chOff x="5351936" y="4766860"/>
            <a:chExt cx="3585340" cy="1758484"/>
          </a:xfrm>
        </p:grpSpPr>
        <p:pic>
          <p:nvPicPr>
            <p:cNvPr id="19472" name="Afbeelding 10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74"/>
            <a:stretch>
              <a:fillRect/>
            </a:stretch>
          </p:blipFill>
          <p:spPr bwMode="auto">
            <a:xfrm>
              <a:off x="5351936" y="4766860"/>
              <a:ext cx="3585340" cy="1758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" name="Text Box 32"/>
            <p:cNvSpPr txBox="1">
              <a:spLocks noChangeArrowheads="1"/>
            </p:cNvSpPr>
            <p:nvPr/>
          </p:nvSpPr>
          <p:spPr bwMode="auto">
            <a:xfrm>
              <a:off x="6567682" y="4830343"/>
              <a:ext cx="380913" cy="461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24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B</a:t>
              </a:r>
              <a:endParaRPr lang="nl-NL" sz="2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3" name="Text Box 33"/>
            <p:cNvSpPr txBox="1">
              <a:spLocks noChangeArrowheads="1"/>
            </p:cNvSpPr>
            <p:nvPr/>
          </p:nvSpPr>
          <p:spPr bwMode="auto">
            <a:xfrm>
              <a:off x="7234279" y="5492156"/>
              <a:ext cx="380913" cy="461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2400" dirty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I</a:t>
              </a:r>
            </a:p>
          </p:txBody>
        </p:sp>
      </p:grpSp>
      <p:sp>
        <p:nvSpPr>
          <p:cNvPr id="49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928559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ACEAU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1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1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1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1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1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411651" grpId="0" autoUpdateAnimBg="0"/>
      <p:bldP spid="411654" grpId="0" autoUpdateAnimBg="0"/>
      <p:bldP spid="411667" grpId="0" autoUpdateAnimBg="0"/>
      <p:bldP spid="411668" grpId="0" autoUpdateAnimBg="0"/>
      <p:bldP spid="411680" grpId="0" autoUpdateAnimBg="0"/>
      <p:bldP spid="67" grpId="0" autoUpdateAnimBg="0"/>
      <p:bldP spid="86" grpId="0" autoUpdateAnimBg="0"/>
      <p:bldP spid="8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ep 29"/>
          <p:cNvGrpSpPr>
            <a:grpSpLocks/>
          </p:cNvGrpSpPr>
          <p:nvPr/>
        </p:nvGrpSpPr>
        <p:grpSpPr bwMode="auto">
          <a:xfrm>
            <a:off x="1808163" y="2747963"/>
            <a:ext cx="3011487" cy="2344737"/>
            <a:chOff x="5736678" y="1558140"/>
            <a:chExt cx="3011786" cy="2344828"/>
          </a:xfrm>
        </p:grpSpPr>
        <p:grpSp>
          <p:nvGrpSpPr>
            <p:cNvPr id="20496" name="Groep 26"/>
            <p:cNvGrpSpPr>
              <a:grpSpLocks/>
            </p:cNvGrpSpPr>
            <p:nvPr/>
          </p:nvGrpSpPr>
          <p:grpSpPr bwMode="auto">
            <a:xfrm>
              <a:off x="5736678" y="1558140"/>
              <a:ext cx="3011786" cy="1226157"/>
              <a:chOff x="5736678" y="1558140"/>
              <a:chExt cx="3011786" cy="1226157"/>
            </a:xfrm>
          </p:grpSpPr>
          <p:sp>
            <p:nvSpPr>
              <p:cNvPr id="20504" name="Kubus 63"/>
              <p:cNvSpPr>
                <a:spLocks noChangeArrowheads="1"/>
              </p:cNvSpPr>
              <p:nvPr/>
            </p:nvSpPr>
            <p:spPr bwMode="auto">
              <a:xfrm>
                <a:off x="5736678" y="1558140"/>
                <a:ext cx="3011786" cy="1216152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grpSp>
            <p:nvGrpSpPr>
              <p:cNvPr id="20505" name="Groep 25"/>
              <p:cNvGrpSpPr>
                <a:grpSpLocks/>
              </p:cNvGrpSpPr>
              <p:nvPr/>
            </p:nvGrpSpPr>
            <p:grpSpPr bwMode="auto">
              <a:xfrm>
                <a:off x="5919604" y="1567066"/>
                <a:ext cx="2597672" cy="1217231"/>
                <a:chOff x="5919604" y="1567066"/>
                <a:chExt cx="2597672" cy="1217231"/>
              </a:xfrm>
            </p:grpSpPr>
            <p:sp>
              <p:nvSpPr>
                <p:cNvPr id="20506" name="Vrije vorm 14"/>
                <p:cNvSpPr>
                  <a:spLocks/>
                </p:cNvSpPr>
                <p:nvPr/>
              </p:nvSpPr>
              <p:spPr bwMode="auto">
                <a:xfrm>
                  <a:off x="8096037" y="1571946"/>
                  <a:ext cx="421239" cy="1212351"/>
                </a:xfrm>
                <a:custGeom>
                  <a:avLst/>
                  <a:gdLst>
                    <a:gd name="T0" fmla="*/ 421239 w 421239"/>
                    <a:gd name="T1" fmla="*/ 0 h 1212351"/>
                    <a:gd name="T2" fmla="*/ 71918 w 421239"/>
                    <a:gd name="T3" fmla="*/ 287677 h 1212351"/>
                    <a:gd name="T4" fmla="*/ 0 w 421239"/>
                    <a:gd name="T5" fmla="*/ 1212351 h 12123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1239" h="1212351">
                      <a:moveTo>
                        <a:pt x="421239" y="0"/>
                      </a:moveTo>
                      <a:lnTo>
                        <a:pt x="71918" y="287677"/>
                      </a:lnTo>
                      <a:lnTo>
                        <a:pt x="0" y="1212351"/>
                      </a:lnTo>
                    </a:path>
                  </a:pathLst>
                </a:custGeom>
                <a:noFill/>
                <a:ln w="44450" cap="rnd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0507" name="Vrije vorm 96"/>
                <p:cNvSpPr>
                  <a:spLocks/>
                </p:cNvSpPr>
                <p:nvPr/>
              </p:nvSpPr>
              <p:spPr bwMode="auto">
                <a:xfrm>
                  <a:off x="7884458" y="1567066"/>
                  <a:ext cx="421239" cy="1212351"/>
                </a:xfrm>
                <a:custGeom>
                  <a:avLst/>
                  <a:gdLst>
                    <a:gd name="T0" fmla="*/ 421239 w 421239"/>
                    <a:gd name="T1" fmla="*/ 0 h 1212351"/>
                    <a:gd name="T2" fmla="*/ 71918 w 421239"/>
                    <a:gd name="T3" fmla="*/ 287677 h 1212351"/>
                    <a:gd name="T4" fmla="*/ 0 w 421239"/>
                    <a:gd name="T5" fmla="*/ 1212351 h 12123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1239" h="1212351">
                      <a:moveTo>
                        <a:pt x="421239" y="0"/>
                      </a:moveTo>
                      <a:lnTo>
                        <a:pt x="71918" y="287677"/>
                      </a:lnTo>
                      <a:lnTo>
                        <a:pt x="0" y="1212351"/>
                      </a:lnTo>
                    </a:path>
                  </a:pathLst>
                </a:custGeom>
                <a:noFill/>
                <a:ln w="44450" cap="rnd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0508" name="Vrije vorm 100"/>
                <p:cNvSpPr>
                  <a:spLocks/>
                </p:cNvSpPr>
                <p:nvPr/>
              </p:nvSpPr>
              <p:spPr bwMode="auto">
                <a:xfrm>
                  <a:off x="7437601" y="1571946"/>
                  <a:ext cx="421239" cy="1212351"/>
                </a:xfrm>
                <a:custGeom>
                  <a:avLst/>
                  <a:gdLst>
                    <a:gd name="T0" fmla="*/ 421239 w 421239"/>
                    <a:gd name="T1" fmla="*/ 0 h 1212351"/>
                    <a:gd name="T2" fmla="*/ 71918 w 421239"/>
                    <a:gd name="T3" fmla="*/ 287677 h 1212351"/>
                    <a:gd name="T4" fmla="*/ 0 w 421239"/>
                    <a:gd name="T5" fmla="*/ 1212351 h 12123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1239" h="1212351">
                      <a:moveTo>
                        <a:pt x="421239" y="0"/>
                      </a:moveTo>
                      <a:lnTo>
                        <a:pt x="71918" y="287677"/>
                      </a:lnTo>
                      <a:lnTo>
                        <a:pt x="0" y="1212351"/>
                      </a:lnTo>
                    </a:path>
                  </a:pathLst>
                </a:custGeom>
                <a:noFill/>
                <a:ln w="44450" cap="rnd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0509" name="Vrije vorm 101"/>
                <p:cNvSpPr>
                  <a:spLocks/>
                </p:cNvSpPr>
                <p:nvPr/>
              </p:nvSpPr>
              <p:spPr bwMode="auto">
                <a:xfrm>
                  <a:off x="7226022" y="1567066"/>
                  <a:ext cx="421239" cy="1212351"/>
                </a:xfrm>
                <a:custGeom>
                  <a:avLst/>
                  <a:gdLst>
                    <a:gd name="T0" fmla="*/ 421239 w 421239"/>
                    <a:gd name="T1" fmla="*/ 0 h 1212351"/>
                    <a:gd name="T2" fmla="*/ 71918 w 421239"/>
                    <a:gd name="T3" fmla="*/ 287677 h 1212351"/>
                    <a:gd name="T4" fmla="*/ 0 w 421239"/>
                    <a:gd name="T5" fmla="*/ 1212351 h 12123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1239" h="1212351">
                      <a:moveTo>
                        <a:pt x="421239" y="0"/>
                      </a:moveTo>
                      <a:lnTo>
                        <a:pt x="71918" y="287677"/>
                      </a:lnTo>
                      <a:lnTo>
                        <a:pt x="0" y="1212351"/>
                      </a:lnTo>
                    </a:path>
                  </a:pathLst>
                </a:custGeom>
                <a:noFill/>
                <a:ln w="44450" cap="rnd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0510" name="Vrije vorm 102"/>
                <p:cNvSpPr>
                  <a:spLocks/>
                </p:cNvSpPr>
                <p:nvPr/>
              </p:nvSpPr>
              <p:spPr bwMode="auto">
                <a:xfrm>
                  <a:off x="7020362" y="1567156"/>
                  <a:ext cx="421239" cy="1212351"/>
                </a:xfrm>
                <a:custGeom>
                  <a:avLst/>
                  <a:gdLst>
                    <a:gd name="T0" fmla="*/ 421239 w 421239"/>
                    <a:gd name="T1" fmla="*/ 0 h 1212351"/>
                    <a:gd name="T2" fmla="*/ 71918 w 421239"/>
                    <a:gd name="T3" fmla="*/ 287677 h 1212351"/>
                    <a:gd name="T4" fmla="*/ 0 w 421239"/>
                    <a:gd name="T5" fmla="*/ 1212351 h 12123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1239" h="1212351">
                      <a:moveTo>
                        <a:pt x="421239" y="0"/>
                      </a:moveTo>
                      <a:lnTo>
                        <a:pt x="71918" y="287677"/>
                      </a:lnTo>
                      <a:lnTo>
                        <a:pt x="0" y="1212351"/>
                      </a:lnTo>
                    </a:path>
                  </a:pathLst>
                </a:custGeom>
                <a:noFill/>
                <a:ln w="44450" cap="rnd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0511" name="Vrije vorm 103"/>
                <p:cNvSpPr>
                  <a:spLocks/>
                </p:cNvSpPr>
                <p:nvPr/>
              </p:nvSpPr>
              <p:spPr bwMode="auto">
                <a:xfrm>
                  <a:off x="6783700" y="1567066"/>
                  <a:ext cx="421239" cy="1212351"/>
                </a:xfrm>
                <a:custGeom>
                  <a:avLst/>
                  <a:gdLst>
                    <a:gd name="T0" fmla="*/ 421239 w 421239"/>
                    <a:gd name="T1" fmla="*/ 0 h 1212351"/>
                    <a:gd name="T2" fmla="*/ 71918 w 421239"/>
                    <a:gd name="T3" fmla="*/ 287677 h 1212351"/>
                    <a:gd name="T4" fmla="*/ 0 w 421239"/>
                    <a:gd name="T5" fmla="*/ 1212351 h 12123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1239" h="1212351">
                      <a:moveTo>
                        <a:pt x="421239" y="0"/>
                      </a:moveTo>
                      <a:lnTo>
                        <a:pt x="71918" y="287677"/>
                      </a:lnTo>
                      <a:lnTo>
                        <a:pt x="0" y="1212351"/>
                      </a:lnTo>
                    </a:path>
                  </a:pathLst>
                </a:custGeom>
                <a:noFill/>
                <a:ln w="44450" cap="rnd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0512" name="Vrije vorm 104"/>
                <p:cNvSpPr>
                  <a:spLocks/>
                </p:cNvSpPr>
                <p:nvPr/>
              </p:nvSpPr>
              <p:spPr bwMode="auto">
                <a:xfrm>
                  <a:off x="6578040" y="1567156"/>
                  <a:ext cx="421239" cy="1212351"/>
                </a:xfrm>
                <a:custGeom>
                  <a:avLst/>
                  <a:gdLst>
                    <a:gd name="T0" fmla="*/ 421239 w 421239"/>
                    <a:gd name="T1" fmla="*/ 0 h 1212351"/>
                    <a:gd name="T2" fmla="*/ 71918 w 421239"/>
                    <a:gd name="T3" fmla="*/ 287677 h 1212351"/>
                    <a:gd name="T4" fmla="*/ 0 w 421239"/>
                    <a:gd name="T5" fmla="*/ 1212351 h 12123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1239" h="1212351">
                      <a:moveTo>
                        <a:pt x="421239" y="0"/>
                      </a:moveTo>
                      <a:lnTo>
                        <a:pt x="71918" y="287677"/>
                      </a:lnTo>
                      <a:lnTo>
                        <a:pt x="0" y="1212351"/>
                      </a:lnTo>
                    </a:path>
                  </a:pathLst>
                </a:custGeom>
                <a:noFill/>
                <a:ln w="44450" cap="rnd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0513" name="Vrije vorm 105"/>
                <p:cNvSpPr>
                  <a:spLocks/>
                </p:cNvSpPr>
                <p:nvPr/>
              </p:nvSpPr>
              <p:spPr bwMode="auto">
                <a:xfrm>
                  <a:off x="6336843" y="1571946"/>
                  <a:ext cx="421239" cy="1212351"/>
                </a:xfrm>
                <a:custGeom>
                  <a:avLst/>
                  <a:gdLst>
                    <a:gd name="T0" fmla="*/ 421239 w 421239"/>
                    <a:gd name="T1" fmla="*/ 0 h 1212351"/>
                    <a:gd name="T2" fmla="*/ 71918 w 421239"/>
                    <a:gd name="T3" fmla="*/ 287677 h 1212351"/>
                    <a:gd name="T4" fmla="*/ 0 w 421239"/>
                    <a:gd name="T5" fmla="*/ 1212351 h 12123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1239" h="1212351">
                      <a:moveTo>
                        <a:pt x="421239" y="0"/>
                      </a:moveTo>
                      <a:lnTo>
                        <a:pt x="71918" y="287677"/>
                      </a:lnTo>
                      <a:lnTo>
                        <a:pt x="0" y="1212351"/>
                      </a:lnTo>
                    </a:path>
                  </a:pathLst>
                </a:custGeom>
                <a:noFill/>
                <a:ln w="44450" cap="rnd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0514" name="Vrije vorm 106"/>
                <p:cNvSpPr>
                  <a:spLocks/>
                </p:cNvSpPr>
                <p:nvPr/>
              </p:nvSpPr>
              <p:spPr bwMode="auto">
                <a:xfrm>
                  <a:off x="6125264" y="1567066"/>
                  <a:ext cx="421239" cy="1212351"/>
                </a:xfrm>
                <a:custGeom>
                  <a:avLst/>
                  <a:gdLst>
                    <a:gd name="T0" fmla="*/ 421239 w 421239"/>
                    <a:gd name="T1" fmla="*/ 0 h 1212351"/>
                    <a:gd name="T2" fmla="*/ 71918 w 421239"/>
                    <a:gd name="T3" fmla="*/ 287677 h 1212351"/>
                    <a:gd name="T4" fmla="*/ 0 w 421239"/>
                    <a:gd name="T5" fmla="*/ 1212351 h 12123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1239" h="1212351">
                      <a:moveTo>
                        <a:pt x="421239" y="0"/>
                      </a:moveTo>
                      <a:lnTo>
                        <a:pt x="71918" y="287677"/>
                      </a:lnTo>
                      <a:lnTo>
                        <a:pt x="0" y="1212351"/>
                      </a:lnTo>
                    </a:path>
                  </a:pathLst>
                </a:custGeom>
                <a:noFill/>
                <a:ln w="44450" cap="rnd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0515" name="Vrije vorm 107"/>
                <p:cNvSpPr>
                  <a:spLocks/>
                </p:cNvSpPr>
                <p:nvPr/>
              </p:nvSpPr>
              <p:spPr bwMode="auto">
                <a:xfrm>
                  <a:off x="5919604" y="1567156"/>
                  <a:ext cx="421239" cy="1212351"/>
                </a:xfrm>
                <a:custGeom>
                  <a:avLst/>
                  <a:gdLst>
                    <a:gd name="T0" fmla="*/ 421239 w 421239"/>
                    <a:gd name="T1" fmla="*/ 0 h 1212351"/>
                    <a:gd name="T2" fmla="*/ 71918 w 421239"/>
                    <a:gd name="T3" fmla="*/ 287677 h 1212351"/>
                    <a:gd name="T4" fmla="*/ 0 w 421239"/>
                    <a:gd name="T5" fmla="*/ 1212351 h 12123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1239" h="1212351">
                      <a:moveTo>
                        <a:pt x="421239" y="0"/>
                      </a:moveTo>
                      <a:lnTo>
                        <a:pt x="71918" y="287677"/>
                      </a:lnTo>
                      <a:lnTo>
                        <a:pt x="0" y="1212351"/>
                      </a:lnTo>
                    </a:path>
                  </a:pathLst>
                </a:custGeom>
                <a:noFill/>
                <a:ln w="44450" cap="rnd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0516" name="Vrije vorm 97"/>
                <p:cNvSpPr>
                  <a:spLocks/>
                </p:cNvSpPr>
                <p:nvPr/>
              </p:nvSpPr>
              <p:spPr bwMode="auto">
                <a:xfrm>
                  <a:off x="7678798" y="1567156"/>
                  <a:ext cx="421239" cy="1212351"/>
                </a:xfrm>
                <a:custGeom>
                  <a:avLst/>
                  <a:gdLst>
                    <a:gd name="T0" fmla="*/ 421239 w 421239"/>
                    <a:gd name="T1" fmla="*/ 0 h 1212351"/>
                    <a:gd name="T2" fmla="*/ 71918 w 421239"/>
                    <a:gd name="T3" fmla="*/ 287677 h 1212351"/>
                    <a:gd name="T4" fmla="*/ 0 w 421239"/>
                    <a:gd name="T5" fmla="*/ 1212351 h 12123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1239" h="1212351">
                      <a:moveTo>
                        <a:pt x="421239" y="0"/>
                      </a:moveTo>
                      <a:lnTo>
                        <a:pt x="71918" y="287677"/>
                      </a:lnTo>
                      <a:lnTo>
                        <a:pt x="0" y="1212351"/>
                      </a:lnTo>
                    </a:path>
                  </a:pathLst>
                </a:custGeom>
                <a:noFill/>
                <a:ln w="44450" cap="rnd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20497" name="Groep 28"/>
            <p:cNvGrpSpPr>
              <a:grpSpLocks/>
            </p:cNvGrpSpPr>
            <p:nvPr/>
          </p:nvGrpSpPr>
          <p:grpSpPr bwMode="auto">
            <a:xfrm>
              <a:off x="5917915" y="2774022"/>
              <a:ext cx="2407679" cy="1128946"/>
              <a:chOff x="5917915" y="2774022"/>
              <a:chExt cx="2407679" cy="1128946"/>
            </a:xfrm>
          </p:grpSpPr>
          <p:cxnSp>
            <p:nvCxnSpPr>
              <p:cNvPr id="20498" name="Rechte verbindingslijn 71"/>
              <p:cNvCxnSpPr>
                <a:cxnSpLocks noChangeShapeType="1"/>
              </p:cNvCxnSpPr>
              <p:nvPr/>
            </p:nvCxnSpPr>
            <p:spPr bwMode="auto">
              <a:xfrm>
                <a:off x="8324871" y="2780929"/>
                <a:ext cx="723" cy="743107"/>
              </a:xfrm>
              <a:prstGeom prst="line">
                <a:avLst/>
              </a:prstGeom>
              <a:noFill/>
              <a:ln w="444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499" name="Line 21"/>
              <p:cNvSpPr>
                <a:spLocks noChangeShapeType="1"/>
              </p:cNvSpPr>
              <p:nvPr/>
            </p:nvSpPr>
            <p:spPr bwMode="auto">
              <a:xfrm flipV="1">
                <a:off x="5917915" y="3521968"/>
                <a:ext cx="1139266" cy="2068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0500" name="Line 22"/>
              <p:cNvSpPr>
                <a:spLocks noChangeShapeType="1"/>
              </p:cNvSpPr>
              <p:nvPr/>
            </p:nvSpPr>
            <p:spPr bwMode="auto">
              <a:xfrm flipV="1">
                <a:off x="7285781" y="3521967"/>
                <a:ext cx="1039813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0501" name="Line 23"/>
              <p:cNvSpPr>
                <a:spLocks noChangeShapeType="1"/>
              </p:cNvSpPr>
              <p:nvPr/>
            </p:nvSpPr>
            <p:spPr bwMode="auto">
              <a:xfrm>
                <a:off x="7283210" y="3140968"/>
                <a:ext cx="0" cy="76200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0502" name="Line 24"/>
              <p:cNvSpPr>
                <a:spLocks noChangeShapeType="1"/>
              </p:cNvSpPr>
              <p:nvPr/>
            </p:nvSpPr>
            <p:spPr bwMode="auto">
              <a:xfrm>
                <a:off x="7060322" y="3369568"/>
                <a:ext cx="0" cy="30480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0503" name="Vrije vorm 20"/>
              <p:cNvSpPr>
                <a:spLocks/>
              </p:cNvSpPr>
              <p:nvPr/>
            </p:nvSpPr>
            <p:spPr bwMode="auto">
              <a:xfrm>
                <a:off x="5917915" y="2774022"/>
                <a:ext cx="0" cy="750014"/>
              </a:xfrm>
              <a:custGeom>
                <a:avLst/>
                <a:gdLst>
                  <a:gd name="T0" fmla="*/ 0 h 750014"/>
                  <a:gd name="T1" fmla="*/ 750014 h 750014"/>
                  <a:gd name="T2" fmla="*/ 0 60000 65536"/>
                  <a:gd name="T3" fmla="*/ 0 60000 65536"/>
                </a:gdLst>
                <a:ahLst/>
                <a:cxnLst>
                  <a:cxn ang="T2">
                    <a:pos x="0" y="T0"/>
                  </a:cxn>
                  <a:cxn ang="T3">
                    <a:pos x="0" y="T1"/>
                  </a:cxn>
                </a:cxnLst>
                <a:rect l="0" t="0" r="r" b="b"/>
                <a:pathLst>
                  <a:path h="750014">
                    <a:moveTo>
                      <a:pt x="0" y="0"/>
                    </a:moveTo>
                    <a:lnTo>
                      <a:pt x="0" y="750014"/>
                    </a:lnTo>
                  </a:path>
                </a:pathLst>
              </a:cu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algn="l" eaLnBrk="1" hangingPunct="1">
              <a:lnSpc>
                <a:spcPct val="105000"/>
              </a:lnSpc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1.18/23</a:t>
            </a:r>
            <a:r>
              <a:rPr lang="nl-NL" sz="24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nl-NL" sz="32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Het </a:t>
            </a:r>
            <a:r>
              <a:rPr lang="nl-NL" sz="32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veld van</a:t>
            </a:r>
            <a:r>
              <a:rPr lang="en-US" sz="32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nl-NL" sz="32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een stroomspoel (oefening).</a:t>
            </a:r>
            <a:endParaRPr lang="nl-NL" sz="3200" dirty="0" smtClean="0">
              <a:solidFill>
                <a:srgbClr val="FF0000"/>
              </a:solidFill>
              <a:effectLst>
                <a:outerShdw blurRad="50800" dist="38100" dir="18900000" algn="bl" rotWithShape="0">
                  <a:prstClr val="black"/>
                </a:outerShdw>
              </a:effectLst>
            </a:endParaRPr>
          </a:p>
        </p:txBody>
      </p:sp>
      <p:sp>
        <p:nvSpPr>
          <p:cNvPr id="412675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FF3300"/>
              </a:buClr>
              <a:buFontTx/>
              <a:buNone/>
            </a:pPr>
            <a:r>
              <a:rPr lang="en-US" altLang="nl-NL" sz="2400">
                <a:solidFill>
                  <a:srgbClr val="000000"/>
                </a:solidFill>
                <a:cs typeface="Arial" pitchFamily="34" charset="0"/>
              </a:rPr>
              <a:t>Bepaal de richting van de veldlijnen in de spoel en de plaats van de polen.</a:t>
            </a:r>
            <a:endParaRPr lang="nl-NL" altLang="nl-NL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2698" name="Line 26"/>
          <p:cNvSpPr>
            <a:spLocks noChangeShapeType="1"/>
          </p:cNvSpPr>
          <p:nvPr/>
        </p:nvSpPr>
        <p:spPr bwMode="auto">
          <a:xfrm rot="10800000" flipH="1" flipV="1">
            <a:off x="1619250" y="3462338"/>
            <a:ext cx="3468688" cy="47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4" name="Text Box 4"/>
          <p:cNvSpPr txBox="1">
            <a:spLocks noChangeArrowheads="1"/>
          </p:cNvSpPr>
          <p:nvPr/>
        </p:nvSpPr>
        <p:spPr bwMode="auto">
          <a:xfrm>
            <a:off x="5092700" y="3141663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3600" b="1" dirty="0">
                <a:solidFill>
                  <a:srgbClr val="FF33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itchFamily="34" charset="0"/>
              </a:rPr>
              <a:t>N</a:t>
            </a:r>
            <a:endParaRPr lang="nl-NL" sz="3600" b="1" dirty="0">
              <a:solidFill>
                <a:srgbClr val="000000"/>
              </a:solidFill>
              <a:effectLst>
                <a:outerShdw blurRad="50800" dist="38100" dir="18900000" algn="bl" rotWithShape="0">
                  <a:prstClr val="black"/>
                </a:outerShdw>
              </a:effectLst>
              <a:cs typeface="Arial" pitchFamily="34" charset="0"/>
            </a:endParaRPr>
          </a:p>
        </p:txBody>
      </p:sp>
      <p:sp>
        <p:nvSpPr>
          <p:cNvPr id="125" name="Text Box 5"/>
          <p:cNvSpPr txBox="1">
            <a:spLocks noChangeArrowheads="1"/>
          </p:cNvSpPr>
          <p:nvPr/>
        </p:nvSpPr>
        <p:spPr bwMode="auto">
          <a:xfrm>
            <a:off x="1095375" y="3146425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Z</a:t>
            </a:r>
            <a:endParaRPr lang="nl-NL" sz="36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6" name="Text Box 6"/>
          <p:cNvSpPr txBox="1">
            <a:spLocks noChangeArrowheads="1"/>
          </p:cNvSpPr>
          <p:nvPr/>
        </p:nvSpPr>
        <p:spPr bwMode="auto">
          <a:xfrm>
            <a:off x="3695700" y="4713288"/>
            <a:ext cx="38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36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I</a:t>
            </a:r>
            <a:endParaRPr lang="nl-NL" sz="3600" dirty="0">
              <a:solidFill>
                <a:srgbClr val="FF33CC"/>
              </a:solidFill>
              <a:cs typeface="Arial" pitchFamily="34" charset="0"/>
            </a:endParaRPr>
          </a:p>
        </p:txBody>
      </p:sp>
      <p:sp>
        <p:nvSpPr>
          <p:cNvPr id="127" name="Line 25"/>
          <p:cNvSpPr>
            <a:spLocks noChangeShapeType="1"/>
          </p:cNvSpPr>
          <p:nvPr/>
        </p:nvSpPr>
        <p:spPr bwMode="auto">
          <a:xfrm rot="10800000" flipH="1">
            <a:off x="3703638" y="4705350"/>
            <a:ext cx="457200" cy="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9" name="Text Box 28"/>
          <p:cNvSpPr txBox="1">
            <a:spLocks noChangeArrowheads="1"/>
          </p:cNvSpPr>
          <p:nvPr/>
        </p:nvSpPr>
        <p:spPr bwMode="auto">
          <a:xfrm>
            <a:off x="3162300" y="2921000"/>
            <a:ext cx="38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3600" b="1" dirty="0">
                <a:solidFill>
                  <a:srgbClr val="FF33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itchFamily="34" charset="0"/>
              </a:rPr>
              <a:t>B</a:t>
            </a:r>
            <a:endParaRPr lang="nl-NL" sz="3600" dirty="0">
              <a:solidFill>
                <a:srgbClr val="000000"/>
              </a:solidFill>
              <a:effectLst>
                <a:outerShdw blurRad="50800" dist="38100" dir="18900000" algn="bl" rotWithShape="0">
                  <a:prstClr val="black"/>
                </a:outerShdw>
              </a:effectLst>
              <a:cs typeface="Arial" pitchFamily="34" charset="0"/>
            </a:endParaRPr>
          </a:p>
        </p:txBody>
      </p:sp>
      <p:grpSp>
        <p:nvGrpSpPr>
          <p:cNvPr id="31" name="Groep 30"/>
          <p:cNvGrpSpPr>
            <a:grpSpLocks/>
          </p:cNvGrpSpPr>
          <p:nvPr/>
        </p:nvGrpSpPr>
        <p:grpSpPr bwMode="auto">
          <a:xfrm>
            <a:off x="2022475" y="3355975"/>
            <a:ext cx="2181225" cy="344488"/>
            <a:chOff x="2021923" y="3356653"/>
            <a:chExt cx="2182376" cy="344548"/>
          </a:xfrm>
        </p:grpSpPr>
        <p:sp>
          <p:nvSpPr>
            <p:cNvPr id="20493" name="Line 27"/>
            <p:cNvSpPr>
              <a:spLocks noChangeShapeType="1"/>
            </p:cNvSpPr>
            <p:nvPr/>
          </p:nvSpPr>
          <p:spPr bwMode="auto">
            <a:xfrm rot="-5160000" flipH="1" flipV="1">
              <a:off x="1860717" y="3523163"/>
              <a:ext cx="324000" cy="1588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494" name="Line 27"/>
            <p:cNvSpPr>
              <a:spLocks noChangeShapeType="1"/>
            </p:cNvSpPr>
            <p:nvPr/>
          </p:nvSpPr>
          <p:spPr bwMode="auto">
            <a:xfrm rot="-5160000" flipH="1" flipV="1">
              <a:off x="2961385" y="3538407"/>
              <a:ext cx="324000" cy="1588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495" name="Line 27"/>
            <p:cNvSpPr>
              <a:spLocks noChangeShapeType="1"/>
            </p:cNvSpPr>
            <p:nvPr/>
          </p:nvSpPr>
          <p:spPr bwMode="auto">
            <a:xfrm rot="-5160000" flipH="1" flipV="1">
              <a:off x="4041505" y="3517859"/>
              <a:ext cx="324000" cy="1588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36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833260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4" grpId="0" autoUpdateAnimBg="0"/>
      <p:bldP spid="412675" grpId="0" autoUpdateAnimBg="0"/>
      <p:bldP spid="412698" grpId="0" animBg="1"/>
      <p:bldP spid="124" grpId="0" autoUpdateAnimBg="0"/>
      <p:bldP spid="125" grpId="0" autoUpdateAnimBg="0"/>
      <p:bldP spid="126" grpId="0" autoUpdateAnimBg="0"/>
      <p:bldP spid="127" grpId="0" animBg="1"/>
      <p:bldP spid="1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2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  <a:effectLst>
            <a:outerShdw blurRad="38100" dist="38100" dir="240000" algn="ctr" rotWithShape="0">
              <a:srgbClr val="000000">
                <a:alpha val="42000"/>
              </a:srgb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1.1/20</a:t>
            </a:r>
            <a:r>
              <a:rPr lang="nl-NL" sz="24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nl-NL" sz="40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Het kompas.</a:t>
            </a:r>
          </a:p>
        </p:txBody>
      </p:sp>
      <p:sp>
        <p:nvSpPr>
          <p:cNvPr id="290837" name="Rectangle 21"/>
          <p:cNvSpPr>
            <a:spLocks noChangeArrowheads="1"/>
          </p:cNvSpPr>
          <p:nvPr/>
        </p:nvSpPr>
        <p:spPr bwMode="auto">
          <a:xfrm>
            <a:off x="4763" y="5703888"/>
            <a:ext cx="91392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nl-NL" sz="2400" dirty="0">
                <a:solidFill>
                  <a:srgbClr val="000000"/>
                </a:solidFill>
                <a:cs typeface="Arial" pitchFamily="34" charset="0"/>
              </a:rPr>
              <a:t> De pijlpunt  is een magnetische noordpool</a:t>
            </a:r>
            <a:r>
              <a:rPr kumimoji="1" lang="en-US" sz="2400" dirty="0">
                <a:solidFill>
                  <a:srgbClr val="000000"/>
                </a:solidFill>
                <a:cs typeface="Arial" pitchFamily="34" charset="0"/>
              </a:rPr>
              <a:t>:</a:t>
            </a:r>
            <a:r>
              <a:rPr kumimoji="1" lang="nl-NL" sz="2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kumimoji="1" lang="nl-NL" sz="2400" b="1" dirty="0">
                <a:solidFill>
                  <a:srgbClr val="FF33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itchFamily="34" charset="0"/>
              </a:rPr>
              <a:t>N</a:t>
            </a:r>
          </a:p>
        </p:txBody>
      </p:sp>
      <p:pic>
        <p:nvPicPr>
          <p:cNvPr id="290844" name="Picture 28" descr="kompas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942975"/>
            <a:ext cx="3052763" cy="363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0831" name="Text Box 15"/>
          <p:cNvSpPr txBox="1">
            <a:spLocks noChangeArrowheads="1"/>
          </p:cNvSpPr>
          <p:nvPr/>
        </p:nvSpPr>
        <p:spPr bwMode="auto">
          <a:xfrm>
            <a:off x="5358728" y="3879453"/>
            <a:ext cx="6143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l" rotWithShape="0">
              <a:prstClr val="black"/>
            </a:outerShdw>
          </a:effec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4000" b="1" dirty="0">
                <a:solidFill>
                  <a:srgbClr val="FFFFFF"/>
                </a:solidFill>
                <a:effectLst>
                  <a:innerShdw blurRad="63500" dist="50800">
                    <a:prstClr val="black"/>
                  </a:innerShdw>
                </a:effectLst>
                <a:cs typeface="Arial" pitchFamily="34" charset="0"/>
              </a:rPr>
              <a:t>Z</a:t>
            </a:r>
          </a:p>
        </p:txBody>
      </p:sp>
      <p:sp>
        <p:nvSpPr>
          <p:cNvPr id="290832" name="Text Box 16"/>
          <p:cNvSpPr txBox="1">
            <a:spLocks noChangeArrowheads="1"/>
          </p:cNvSpPr>
          <p:nvPr/>
        </p:nvSpPr>
        <p:spPr bwMode="auto">
          <a:xfrm>
            <a:off x="5289848" y="1050062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25400" dir="5400000">
              <a:prstClr val="black"/>
            </a:innerShdw>
          </a:effec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4000" b="1" dirty="0">
                <a:solidFill>
                  <a:srgbClr val="FF0000"/>
                </a:solidFill>
                <a:effectLst>
                  <a:innerShdw blurRad="63500" dist="50800">
                    <a:prstClr val="black"/>
                  </a:innerShdw>
                </a:effectLst>
                <a:cs typeface="Arial" pitchFamily="34" charset="0"/>
              </a:rPr>
              <a:t>N</a:t>
            </a:r>
          </a:p>
        </p:txBody>
      </p:sp>
      <p:sp>
        <p:nvSpPr>
          <p:cNvPr id="290854" name="Rectangle 38"/>
          <p:cNvSpPr>
            <a:spLocks noChangeArrowheads="1"/>
          </p:cNvSpPr>
          <p:nvPr/>
        </p:nvSpPr>
        <p:spPr bwMode="auto">
          <a:xfrm>
            <a:off x="9525" y="6103938"/>
            <a:ext cx="9134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kumimoji="1" lang="en-US" altLang="nl-NL" sz="2400">
                <a:solidFill>
                  <a:srgbClr val="000000"/>
                </a:solidFill>
                <a:cs typeface="Arial" pitchFamily="34" charset="0"/>
              </a:rPr>
              <a:t> De </a:t>
            </a:r>
            <a:r>
              <a:rPr kumimoji="1" lang="nl-NL" altLang="nl-NL" sz="2400">
                <a:solidFill>
                  <a:srgbClr val="000000"/>
                </a:solidFill>
                <a:cs typeface="Arial" pitchFamily="34" charset="0"/>
              </a:rPr>
              <a:t>staart </a:t>
            </a:r>
            <a:r>
              <a:rPr kumimoji="1" lang="en-US" altLang="nl-NL" sz="2400">
                <a:solidFill>
                  <a:srgbClr val="000000"/>
                </a:solidFill>
                <a:cs typeface="Arial" pitchFamily="34" charset="0"/>
              </a:rPr>
              <a:t>is </a:t>
            </a:r>
            <a:r>
              <a:rPr kumimoji="1" lang="nl-NL" altLang="nl-NL" sz="2400">
                <a:solidFill>
                  <a:srgbClr val="000000"/>
                </a:solidFill>
                <a:cs typeface="Arial" pitchFamily="34" charset="0"/>
              </a:rPr>
              <a:t>een</a:t>
            </a:r>
            <a:r>
              <a:rPr kumimoji="1" lang="en-US" altLang="nl-NL" sz="240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kumimoji="1" lang="nl-NL" altLang="nl-NL" sz="2400">
                <a:solidFill>
                  <a:srgbClr val="000000"/>
                </a:solidFill>
                <a:cs typeface="Arial" pitchFamily="34" charset="0"/>
              </a:rPr>
              <a:t>magnetische zuidpool</a:t>
            </a:r>
            <a:r>
              <a:rPr kumimoji="1" lang="en-US" altLang="nl-NL" sz="2400">
                <a:solidFill>
                  <a:srgbClr val="000000"/>
                </a:solidFill>
                <a:cs typeface="Arial" pitchFamily="34" charset="0"/>
              </a:rPr>
              <a:t>:</a:t>
            </a:r>
            <a:r>
              <a:rPr kumimoji="1" lang="nl-NL" altLang="nl-NL" sz="240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kumimoji="1" lang="nl-NL" altLang="nl-NL" sz="2400" b="1">
                <a:solidFill>
                  <a:srgbClr val="000000"/>
                </a:solidFill>
                <a:cs typeface="Arial" pitchFamily="34" charset="0"/>
              </a:rPr>
              <a:t>Z</a:t>
            </a:r>
          </a:p>
        </p:txBody>
      </p:sp>
      <p:grpSp>
        <p:nvGrpSpPr>
          <p:cNvPr id="7" name="Groep 6"/>
          <p:cNvGrpSpPr>
            <a:grpSpLocks/>
          </p:cNvGrpSpPr>
          <p:nvPr/>
        </p:nvGrpSpPr>
        <p:grpSpPr bwMode="auto">
          <a:xfrm>
            <a:off x="5367338" y="1674492"/>
            <a:ext cx="411162" cy="2251075"/>
            <a:chOff x="3750298" y="2186972"/>
            <a:chExt cx="360000" cy="1434978"/>
          </a:xfrm>
        </p:grpSpPr>
        <p:sp>
          <p:nvSpPr>
            <p:cNvPr id="3083" name="PIJL-OMLAAG 3"/>
            <p:cNvSpPr>
              <a:spLocks noChangeArrowheads="1"/>
            </p:cNvSpPr>
            <p:nvPr/>
          </p:nvSpPr>
          <p:spPr bwMode="auto">
            <a:xfrm rot="10800000">
              <a:off x="3750298" y="2186972"/>
              <a:ext cx="360000" cy="7200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" name="Rechthoek 4"/>
            <p:cNvSpPr/>
            <p:nvPr/>
          </p:nvSpPr>
          <p:spPr bwMode="auto">
            <a:xfrm>
              <a:off x="3839236" y="2901950"/>
              <a:ext cx="180975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>
                  <a:alpha val="49000"/>
                </a:prstClr>
              </a:inn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nl-NL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-17463" y="5300663"/>
            <a:ext cx="9161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kumimoji="1" lang="nl-NL" altLang="nl-NL" sz="200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kumimoji="1" lang="nl-NL" altLang="nl-NL" sz="2400">
                <a:solidFill>
                  <a:srgbClr val="000000"/>
                </a:solidFill>
                <a:cs typeface="Arial" pitchFamily="34" charset="0"/>
              </a:rPr>
              <a:t>Een kompas bestaat uit een draaibare magneet.</a:t>
            </a:r>
            <a:endParaRPr kumimoji="1" lang="nl-NL" altLang="nl-NL" sz="2400" b="1">
              <a:solidFill>
                <a:srgbClr val="FF3300"/>
              </a:solidFill>
              <a:cs typeface="Arial" pitchFamily="34" charset="0"/>
            </a:endParaRPr>
          </a:p>
        </p:txBody>
      </p:sp>
      <p:sp>
        <p:nvSpPr>
          <p:cNvPr id="12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676040"/>
      </p:ext>
    </p:extLst>
  </p:cSld>
  <p:clrMapOvr>
    <a:masterClrMapping/>
  </p:clrMapOvr>
  <p:transition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0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0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0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0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0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0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20" grpId="0" autoUpdateAnimBg="0"/>
      <p:bldP spid="290837" grpId="0" autoUpdateAnimBg="0"/>
      <p:bldP spid="290854" grpId="0" autoUpdateAnimBg="0"/>
      <p:bldP spid="16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09075" cy="692150"/>
          </a:xfrm>
        </p:spPr>
        <p:txBody>
          <a:bodyPr/>
          <a:lstStyle/>
          <a:p>
            <a:pPr algn="l" eaLnBrk="1" hangingPunct="1">
              <a:lnSpc>
                <a:spcPct val="105000"/>
              </a:lnSpc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1.19/24</a:t>
            </a:r>
            <a:r>
              <a:rPr lang="nl-NL" sz="24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nl-NL" sz="28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Waar komt permanent magnetisme vandaan?</a:t>
            </a:r>
          </a:p>
        </p:txBody>
      </p:sp>
      <p:sp>
        <p:nvSpPr>
          <p:cNvPr id="450563" name="Rectangle 3"/>
          <p:cNvSpPr>
            <a:spLocks noChangeArrowheads="1"/>
          </p:cNvSpPr>
          <p:nvPr/>
        </p:nvSpPr>
        <p:spPr bwMode="auto">
          <a:xfrm>
            <a:off x="0" y="69215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FF3300"/>
              </a:buClr>
              <a:buFontTx/>
              <a:buNone/>
            </a:pPr>
            <a:r>
              <a:rPr lang="en-US" altLang="nl-NL" sz="2400">
                <a:solidFill>
                  <a:srgbClr val="000000"/>
                </a:solidFill>
                <a:cs typeface="Arial" pitchFamily="34" charset="0"/>
              </a:rPr>
              <a:t>Een elektron “draait” om de kern.</a:t>
            </a:r>
            <a:endParaRPr lang="nl-NL" altLang="nl-NL" sz="240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3" name="Group 78"/>
          <p:cNvGrpSpPr>
            <a:grpSpLocks/>
          </p:cNvGrpSpPr>
          <p:nvPr/>
        </p:nvGrpSpPr>
        <p:grpSpPr bwMode="auto">
          <a:xfrm>
            <a:off x="2335213" y="3581400"/>
            <a:ext cx="3965575" cy="703263"/>
            <a:chOff x="345" y="2256"/>
            <a:chExt cx="2498" cy="443"/>
          </a:xfrm>
        </p:grpSpPr>
        <p:sp>
          <p:nvSpPr>
            <p:cNvPr id="450564" name="Text Box 4"/>
            <p:cNvSpPr txBox="1">
              <a:spLocks noChangeArrowheads="1"/>
            </p:cNvSpPr>
            <p:nvPr/>
          </p:nvSpPr>
          <p:spPr bwMode="auto">
            <a:xfrm>
              <a:off x="2555" y="2295"/>
              <a:ext cx="2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36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N</a:t>
              </a:r>
              <a:endParaRPr lang="nl-NL" sz="36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0565" name="Text Box 5"/>
            <p:cNvSpPr txBox="1">
              <a:spLocks noChangeArrowheads="1"/>
            </p:cNvSpPr>
            <p:nvPr/>
          </p:nvSpPr>
          <p:spPr bwMode="auto">
            <a:xfrm>
              <a:off x="345" y="2256"/>
              <a:ext cx="3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3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pitchFamily="34" charset="0"/>
                </a:rPr>
                <a:t>Z</a:t>
              </a:r>
              <a:endParaRPr lang="nl-NL" sz="36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450621" name="Rectangle 61"/>
          <p:cNvSpPr>
            <a:spLocks noChangeArrowheads="1"/>
          </p:cNvSpPr>
          <p:nvPr/>
        </p:nvSpPr>
        <p:spPr bwMode="auto">
          <a:xfrm>
            <a:off x="22225" y="1123950"/>
            <a:ext cx="91217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FF3300"/>
              </a:buClr>
              <a:buFontTx/>
              <a:buNone/>
            </a:pPr>
            <a:r>
              <a:rPr lang="en-US" altLang="nl-NL" sz="2400">
                <a:solidFill>
                  <a:srgbClr val="000000"/>
                </a:solidFill>
                <a:cs typeface="Arial" pitchFamily="34" charset="0"/>
              </a:rPr>
              <a:t>Te vergelijken met de stroom in een spoel met één winding.</a:t>
            </a:r>
            <a:endParaRPr lang="nl-NL" altLang="nl-NL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50632" name="Text Box 72"/>
          <p:cNvSpPr txBox="1">
            <a:spLocks noChangeArrowheads="1"/>
          </p:cNvSpPr>
          <p:nvPr/>
        </p:nvSpPr>
        <p:spPr bwMode="auto">
          <a:xfrm>
            <a:off x="3263900" y="3844925"/>
            <a:ext cx="576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B</a:t>
            </a:r>
            <a:endParaRPr lang="nl-NL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3006725" y="2166938"/>
            <a:ext cx="2451100" cy="3529012"/>
            <a:chOff x="768" y="1365"/>
            <a:chExt cx="1544" cy="2223"/>
          </a:xfrm>
        </p:grpSpPr>
        <p:sp>
          <p:nvSpPr>
            <p:cNvPr id="21532" name="Oval 31" descr="25%"/>
            <p:cNvSpPr>
              <a:spLocks noChangeArrowheads="1"/>
            </p:cNvSpPr>
            <p:nvPr/>
          </p:nvSpPr>
          <p:spPr bwMode="auto">
            <a:xfrm>
              <a:off x="1401" y="1365"/>
              <a:ext cx="498" cy="2223"/>
            </a:xfrm>
            <a:prstGeom prst="ellipse">
              <a:avLst/>
            </a:prstGeom>
            <a:pattFill prst="pct25">
              <a:fgClr>
                <a:schemeClr val="tx1"/>
              </a:fgClr>
              <a:bgClr>
                <a:srgbClr val="FFFFFF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533" name="Line 32"/>
            <p:cNvSpPr>
              <a:spLocks noChangeShapeType="1"/>
            </p:cNvSpPr>
            <p:nvPr/>
          </p:nvSpPr>
          <p:spPr bwMode="auto">
            <a:xfrm>
              <a:off x="768" y="2475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534" name="Line 34"/>
            <p:cNvSpPr>
              <a:spLocks noChangeShapeType="1"/>
            </p:cNvSpPr>
            <p:nvPr/>
          </p:nvSpPr>
          <p:spPr bwMode="auto">
            <a:xfrm>
              <a:off x="1677" y="2475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535" name="Oval 75"/>
            <p:cNvSpPr>
              <a:spLocks noChangeAspect="1" noChangeArrowheads="1"/>
            </p:cNvSpPr>
            <p:nvPr/>
          </p:nvSpPr>
          <p:spPr bwMode="auto">
            <a:xfrm>
              <a:off x="1559" y="2387"/>
              <a:ext cx="182" cy="18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93"/>
          <p:cNvGrpSpPr>
            <a:grpSpLocks/>
          </p:cNvGrpSpPr>
          <p:nvPr/>
        </p:nvGrpSpPr>
        <p:grpSpPr bwMode="auto">
          <a:xfrm>
            <a:off x="2724150" y="3100388"/>
            <a:ext cx="3187700" cy="1704975"/>
            <a:chOff x="590" y="1953"/>
            <a:chExt cx="2008" cy="1074"/>
          </a:xfrm>
        </p:grpSpPr>
        <p:sp>
          <p:nvSpPr>
            <p:cNvPr id="21526" name="Line 42"/>
            <p:cNvSpPr>
              <a:spLocks noChangeShapeType="1"/>
            </p:cNvSpPr>
            <p:nvPr/>
          </p:nvSpPr>
          <p:spPr bwMode="auto">
            <a:xfrm>
              <a:off x="623" y="2476"/>
              <a:ext cx="772" cy="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527" name="Line 43"/>
            <p:cNvSpPr>
              <a:spLocks noChangeShapeType="1"/>
            </p:cNvSpPr>
            <p:nvPr/>
          </p:nvSpPr>
          <p:spPr bwMode="auto">
            <a:xfrm>
              <a:off x="1645" y="2481"/>
              <a:ext cx="953" cy="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528" name="Freeform 52"/>
            <p:cNvSpPr>
              <a:spLocks/>
            </p:cNvSpPr>
            <p:nvPr/>
          </p:nvSpPr>
          <p:spPr bwMode="auto">
            <a:xfrm>
              <a:off x="590" y="2797"/>
              <a:ext cx="827" cy="223"/>
            </a:xfrm>
            <a:custGeom>
              <a:avLst/>
              <a:gdLst>
                <a:gd name="T0" fmla="*/ 0 w 827"/>
                <a:gd name="T1" fmla="*/ 223 h 223"/>
                <a:gd name="T2" fmla="*/ 330 w 827"/>
                <a:gd name="T3" fmla="*/ 79 h 223"/>
                <a:gd name="T4" fmla="*/ 582 w 827"/>
                <a:gd name="T5" fmla="*/ 13 h 223"/>
                <a:gd name="T6" fmla="*/ 827 w 827"/>
                <a:gd name="T7" fmla="*/ 1 h 2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7"/>
                <a:gd name="T13" fmla="*/ 0 h 223"/>
                <a:gd name="T14" fmla="*/ 827 w 827"/>
                <a:gd name="T15" fmla="*/ 223 h 2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7" h="223">
                  <a:moveTo>
                    <a:pt x="0" y="223"/>
                  </a:moveTo>
                  <a:cubicBezTo>
                    <a:pt x="55" y="199"/>
                    <a:pt x="233" y="114"/>
                    <a:pt x="330" y="79"/>
                  </a:cubicBezTo>
                  <a:cubicBezTo>
                    <a:pt x="427" y="44"/>
                    <a:pt x="499" y="26"/>
                    <a:pt x="582" y="13"/>
                  </a:cubicBezTo>
                  <a:cubicBezTo>
                    <a:pt x="665" y="0"/>
                    <a:pt x="776" y="3"/>
                    <a:pt x="827" y="1"/>
                  </a:cubicBezTo>
                </a:path>
              </a:pathLst>
            </a:custGeom>
            <a:noFill/>
            <a:ln w="444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529" name="Freeform 54"/>
            <p:cNvSpPr>
              <a:spLocks/>
            </p:cNvSpPr>
            <p:nvPr/>
          </p:nvSpPr>
          <p:spPr bwMode="auto">
            <a:xfrm flipH="1">
              <a:off x="1662" y="2804"/>
              <a:ext cx="827" cy="223"/>
            </a:xfrm>
            <a:custGeom>
              <a:avLst/>
              <a:gdLst>
                <a:gd name="T0" fmla="*/ 0 w 827"/>
                <a:gd name="T1" fmla="*/ 223 h 223"/>
                <a:gd name="T2" fmla="*/ 330 w 827"/>
                <a:gd name="T3" fmla="*/ 79 h 223"/>
                <a:gd name="T4" fmla="*/ 582 w 827"/>
                <a:gd name="T5" fmla="*/ 13 h 223"/>
                <a:gd name="T6" fmla="*/ 827 w 827"/>
                <a:gd name="T7" fmla="*/ 1 h 2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7"/>
                <a:gd name="T13" fmla="*/ 0 h 223"/>
                <a:gd name="T14" fmla="*/ 827 w 827"/>
                <a:gd name="T15" fmla="*/ 223 h 2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7" h="223">
                  <a:moveTo>
                    <a:pt x="0" y="223"/>
                  </a:moveTo>
                  <a:cubicBezTo>
                    <a:pt x="55" y="199"/>
                    <a:pt x="233" y="114"/>
                    <a:pt x="330" y="79"/>
                  </a:cubicBezTo>
                  <a:cubicBezTo>
                    <a:pt x="427" y="44"/>
                    <a:pt x="499" y="26"/>
                    <a:pt x="582" y="13"/>
                  </a:cubicBezTo>
                  <a:cubicBezTo>
                    <a:pt x="665" y="0"/>
                    <a:pt x="776" y="3"/>
                    <a:pt x="827" y="1"/>
                  </a:cubicBezTo>
                </a:path>
              </a:pathLst>
            </a:custGeom>
            <a:noFill/>
            <a:ln w="444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530" name="Freeform 57"/>
            <p:cNvSpPr>
              <a:spLocks/>
            </p:cNvSpPr>
            <p:nvPr/>
          </p:nvSpPr>
          <p:spPr bwMode="auto">
            <a:xfrm flipV="1">
              <a:off x="590" y="1960"/>
              <a:ext cx="827" cy="223"/>
            </a:xfrm>
            <a:custGeom>
              <a:avLst/>
              <a:gdLst>
                <a:gd name="T0" fmla="*/ 0 w 827"/>
                <a:gd name="T1" fmla="*/ 223 h 223"/>
                <a:gd name="T2" fmla="*/ 330 w 827"/>
                <a:gd name="T3" fmla="*/ 79 h 223"/>
                <a:gd name="T4" fmla="*/ 582 w 827"/>
                <a:gd name="T5" fmla="*/ 13 h 223"/>
                <a:gd name="T6" fmla="*/ 827 w 827"/>
                <a:gd name="T7" fmla="*/ 1 h 2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7"/>
                <a:gd name="T13" fmla="*/ 0 h 223"/>
                <a:gd name="T14" fmla="*/ 827 w 827"/>
                <a:gd name="T15" fmla="*/ 223 h 2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7" h="223">
                  <a:moveTo>
                    <a:pt x="0" y="223"/>
                  </a:moveTo>
                  <a:cubicBezTo>
                    <a:pt x="55" y="199"/>
                    <a:pt x="233" y="114"/>
                    <a:pt x="330" y="79"/>
                  </a:cubicBezTo>
                  <a:cubicBezTo>
                    <a:pt x="427" y="44"/>
                    <a:pt x="499" y="26"/>
                    <a:pt x="582" y="13"/>
                  </a:cubicBezTo>
                  <a:cubicBezTo>
                    <a:pt x="665" y="0"/>
                    <a:pt x="776" y="3"/>
                    <a:pt x="827" y="1"/>
                  </a:cubicBezTo>
                </a:path>
              </a:pathLst>
            </a:custGeom>
            <a:noFill/>
            <a:ln w="444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531" name="Freeform 59"/>
            <p:cNvSpPr>
              <a:spLocks/>
            </p:cNvSpPr>
            <p:nvPr/>
          </p:nvSpPr>
          <p:spPr bwMode="auto">
            <a:xfrm flipH="1" flipV="1">
              <a:off x="1662" y="1953"/>
              <a:ext cx="827" cy="223"/>
            </a:xfrm>
            <a:custGeom>
              <a:avLst/>
              <a:gdLst>
                <a:gd name="T0" fmla="*/ 0 w 827"/>
                <a:gd name="T1" fmla="*/ 223 h 223"/>
                <a:gd name="T2" fmla="*/ 330 w 827"/>
                <a:gd name="T3" fmla="*/ 79 h 223"/>
                <a:gd name="T4" fmla="*/ 582 w 827"/>
                <a:gd name="T5" fmla="*/ 13 h 223"/>
                <a:gd name="T6" fmla="*/ 827 w 827"/>
                <a:gd name="T7" fmla="*/ 1 h 2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7"/>
                <a:gd name="T13" fmla="*/ 0 h 223"/>
                <a:gd name="T14" fmla="*/ 827 w 827"/>
                <a:gd name="T15" fmla="*/ 223 h 2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7" h="223">
                  <a:moveTo>
                    <a:pt x="0" y="223"/>
                  </a:moveTo>
                  <a:cubicBezTo>
                    <a:pt x="55" y="199"/>
                    <a:pt x="233" y="114"/>
                    <a:pt x="330" y="79"/>
                  </a:cubicBezTo>
                  <a:cubicBezTo>
                    <a:pt x="427" y="44"/>
                    <a:pt x="499" y="26"/>
                    <a:pt x="582" y="13"/>
                  </a:cubicBezTo>
                  <a:cubicBezTo>
                    <a:pt x="665" y="0"/>
                    <a:pt x="776" y="3"/>
                    <a:pt x="827" y="1"/>
                  </a:cubicBezTo>
                </a:path>
              </a:pathLst>
            </a:custGeom>
            <a:noFill/>
            <a:ln w="444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450644" name="AutoShape 84"/>
          <p:cNvSpPr>
            <a:spLocks noChangeArrowheads="1"/>
          </p:cNvSpPr>
          <p:nvPr/>
        </p:nvSpPr>
        <p:spPr bwMode="auto">
          <a:xfrm>
            <a:off x="5402263" y="5300663"/>
            <a:ext cx="3201987" cy="1368425"/>
          </a:xfrm>
          <a:prstGeom prst="wedgeRoundRectCallout">
            <a:avLst>
              <a:gd name="adj1" fmla="val -77014"/>
              <a:gd name="adj2" fmla="val -13907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Hoe zijn de magnetische veldlijnen gericht?</a:t>
            </a:r>
          </a:p>
        </p:txBody>
      </p:sp>
      <p:sp>
        <p:nvSpPr>
          <p:cNvPr id="450647" name="Rectangle 87"/>
          <p:cNvSpPr>
            <a:spLocks noChangeArrowheads="1"/>
          </p:cNvSpPr>
          <p:nvPr/>
        </p:nvSpPr>
        <p:spPr bwMode="auto">
          <a:xfrm>
            <a:off x="-14288" y="6165850"/>
            <a:ext cx="915828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FF3300"/>
              </a:buClr>
              <a:buFontTx/>
              <a:buNone/>
            </a:pPr>
            <a:r>
              <a:rPr lang="en-US" altLang="nl-NL" sz="2400">
                <a:solidFill>
                  <a:srgbClr val="000000"/>
                </a:solidFill>
                <a:cs typeface="Arial" pitchFamily="34" charset="0"/>
              </a:rPr>
              <a:t>Elk draaiend elektron is een klein magneetje!</a:t>
            </a:r>
            <a:endParaRPr lang="nl-NL" altLang="nl-NL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50648" name="AutoShape 88"/>
          <p:cNvSpPr>
            <a:spLocks noChangeArrowheads="1"/>
          </p:cNvSpPr>
          <p:nvPr/>
        </p:nvSpPr>
        <p:spPr bwMode="auto">
          <a:xfrm>
            <a:off x="4572000" y="620713"/>
            <a:ext cx="2881313" cy="1152525"/>
          </a:xfrm>
          <a:prstGeom prst="wedgeRoundRectCallout">
            <a:avLst>
              <a:gd name="adj1" fmla="val -61551"/>
              <a:gd name="adj2" fmla="val 43874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Waarom is dan niet elk atoom magnetisch?</a:t>
            </a:r>
          </a:p>
        </p:txBody>
      </p:sp>
      <p:grpSp>
        <p:nvGrpSpPr>
          <p:cNvPr id="9" name="Group 100"/>
          <p:cNvGrpSpPr>
            <a:grpSpLocks/>
          </p:cNvGrpSpPr>
          <p:nvPr/>
        </p:nvGrpSpPr>
        <p:grpSpPr bwMode="auto">
          <a:xfrm>
            <a:off x="3949700" y="3359150"/>
            <a:ext cx="576263" cy="987425"/>
            <a:chOff x="1362" y="2116"/>
            <a:chExt cx="363" cy="622"/>
          </a:xfrm>
        </p:grpSpPr>
        <p:sp>
          <p:nvSpPr>
            <p:cNvPr id="21524" name="Arc 95"/>
            <p:cNvSpPr>
              <a:spLocks/>
            </p:cNvSpPr>
            <p:nvPr/>
          </p:nvSpPr>
          <p:spPr bwMode="auto">
            <a:xfrm rot="5554411" flipV="1">
              <a:off x="1191" y="2326"/>
              <a:ext cx="489" cy="69"/>
            </a:xfrm>
            <a:custGeom>
              <a:avLst/>
              <a:gdLst>
                <a:gd name="T0" fmla="*/ 0 w 11117"/>
                <a:gd name="T1" fmla="*/ 0 h 21600"/>
                <a:gd name="T2" fmla="*/ 0 w 11117"/>
                <a:gd name="T3" fmla="*/ 0 h 21600"/>
                <a:gd name="T4" fmla="*/ 0 w 11117"/>
                <a:gd name="T5" fmla="*/ 0 h 21600"/>
                <a:gd name="T6" fmla="*/ 0 60000 65536"/>
                <a:gd name="T7" fmla="*/ 0 60000 65536"/>
                <a:gd name="T8" fmla="*/ 0 60000 65536"/>
                <a:gd name="T9" fmla="*/ 0 w 11117"/>
                <a:gd name="T10" fmla="*/ 0 h 21600"/>
                <a:gd name="T11" fmla="*/ 11117 w 1111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117" h="21600" fill="none" extrusionOk="0">
                  <a:moveTo>
                    <a:pt x="-1" y="0"/>
                  </a:moveTo>
                  <a:cubicBezTo>
                    <a:pt x="3916" y="0"/>
                    <a:pt x="7758" y="1064"/>
                    <a:pt x="11116" y="3080"/>
                  </a:cubicBezTo>
                </a:path>
                <a:path w="11117" h="21600" stroke="0" extrusionOk="0">
                  <a:moveTo>
                    <a:pt x="-1" y="0"/>
                  </a:moveTo>
                  <a:cubicBezTo>
                    <a:pt x="3916" y="0"/>
                    <a:pt x="7758" y="1064"/>
                    <a:pt x="11116" y="308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>
              <a:solidFill>
                <a:srgbClr val="FF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0658" name="Text Box 98"/>
            <p:cNvSpPr txBox="1">
              <a:spLocks noChangeArrowheads="1"/>
            </p:cNvSpPr>
            <p:nvPr/>
          </p:nvSpPr>
          <p:spPr bwMode="auto">
            <a:xfrm>
              <a:off x="1362" y="2334"/>
              <a:ext cx="36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3600" b="1" dirty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I</a:t>
              </a:r>
              <a:endParaRPr lang="nl-NL" sz="3600" b="1" dirty="0">
                <a:solidFill>
                  <a:srgbClr val="FF33CC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ep 11"/>
          <p:cNvGrpSpPr>
            <a:grpSpLocks/>
          </p:cNvGrpSpPr>
          <p:nvPr/>
        </p:nvGrpSpPr>
        <p:grpSpPr bwMode="auto">
          <a:xfrm>
            <a:off x="3632200" y="2346325"/>
            <a:ext cx="654050" cy="1163638"/>
            <a:chOff x="1844675" y="2346457"/>
            <a:chExt cx="654050" cy="1163506"/>
          </a:xfrm>
        </p:grpSpPr>
        <p:grpSp>
          <p:nvGrpSpPr>
            <p:cNvPr id="21519" name="Group 62"/>
            <p:cNvGrpSpPr>
              <a:grpSpLocks/>
            </p:cNvGrpSpPr>
            <p:nvPr/>
          </p:nvGrpSpPr>
          <p:grpSpPr bwMode="auto">
            <a:xfrm>
              <a:off x="1844675" y="2714625"/>
              <a:ext cx="654050" cy="795338"/>
              <a:chOff x="1198" y="1715"/>
              <a:chExt cx="412" cy="501"/>
            </a:xfrm>
          </p:grpSpPr>
          <p:sp>
            <p:nvSpPr>
              <p:cNvPr id="21521" name="Arc 39"/>
              <p:cNvSpPr>
                <a:spLocks/>
              </p:cNvSpPr>
              <p:nvPr/>
            </p:nvSpPr>
            <p:spPr bwMode="auto">
              <a:xfrm rot="-5054872">
                <a:off x="1368" y="1817"/>
                <a:ext cx="344" cy="140"/>
              </a:xfrm>
              <a:custGeom>
                <a:avLst/>
                <a:gdLst>
                  <a:gd name="T0" fmla="*/ 0 w 12891"/>
                  <a:gd name="T1" fmla="*/ 0 h 21600"/>
                  <a:gd name="T2" fmla="*/ 0 w 12891"/>
                  <a:gd name="T3" fmla="*/ 0 h 21600"/>
                  <a:gd name="T4" fmla="*/ 0 w 1289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2891"/>
                  <a:gd name="T10" fmla="*/ 0 h 21600"/>
                  <a:gd name="T11" fmla="*/ 12891 w 1289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891" h="21600" fill="none" extrusionOk="0">
                    <a:moveTo>
                      <a:pt x="-1" y="0"/>
                    </a:moveTo>
                    <a:cubicBezTo>
                      <a:pt x="4644" y="0"/>
                      <a:pt x="9164" y="1496"/>
                      <a:pt x="12891" y="4268"/>
                    </a:cubicBezTo>
                  </a:path>
                  <a:path w="12891" h="21600" stroke="0" extrusionOk="0">
                    <a:moveTo>
                      <a:pt x="-1" y="0"/>
                    </a:moveTo>
                    <a:cubicBezTo>
                      <a:pt x="4644" y="0"/>
                      <a:pt x="9164" y="1496"/>
                      <a:pt x="12891" y="4268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1522" name="Oval 38"/>
              <p:cNvSpPr>
                <a:spLocks noChangeAspect="1" noChangeArrowheads="1"/>
              </p:cNvSpPr>
              <p:nvPr/>
            </p:nvSpPr>
            <p:spPr bwMode="auto">
              <a:xfrm>
                <a:off x="1398" y="2024"/>
                <a:ext cx="91" cy="91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333399"/>
                  </a:solidFill>
                  <a:cs typeface="Arial" pitchFamily="34" charset="0"/>
                </a:endParaRPr>
              </a:p>
            </p:txBody>
          </p:sp>
          <p:sp>
            <p:nvSpPr>
              <p:cNvPr id="450600" name="Text Box 40"/>
              <p:cNvSpPr txBox="1">
                <a:spLocks noChangeArrowheads="1"/>
              </p:cNvSpPr>
              <p:nvPr/>
            </p:nvSpPr>
            <p:spPr bwMode="auto">
              <a:xfrm>
                <a:off x="1198" y="1851"/>
                <a:ext cx="24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nl-NL" sz="3200" b="1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e</a:t>
                </a:r>
                <a:endParaRPr lang="nl-NL" sz="3200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1" name="Tekstvak 10"/>
            <p:cNvSpPr txBox="1"/>
            <p:nvPr/>
          </p:nvSpPr>
          <p:spPr>
            <a:xfrm>
              <a:off x="1939925" y="2346457"/>
              <a:ext cx="377825" cy="5841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nl-NL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v</a:t>
              </a:r>
            </a:p>
          </p:txBody>
        </p:sp>
      </p:grpSp>
      <p:sp>
        <p:nvSpPr>
          <p:cNvPr id="33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396521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0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506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0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0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50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506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2" grpId="0" autoUpdateAnimBg="0"/>
      <p:bldP spid="450563" grpId="0" autoUpdateAnimBg="0"/>
      <p:bldP spid="450621" grpId="0" autoUpdateAnimBg="0"/>
      <p:bldP spid="450632" grpId="0" autoUpdateAnimBg="0"/>
      <p:bldP spid="450644" grpId="0" animBg="1"/>
      <p:bldP spid="450647" grpId="0" autoUpdateAnimBg="0"/>
      <p:bldP spid="4506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09075" cy="692150"/>
          </a:xfrm>
        </p:spPr>
        <p:txBody>
          <a:bodyPr/>
          <a:lstStyle/>
          <a:p>
            <a:pPr algn="l" eaLnBrk="1" hangingPunct="1">
              <a:lnSpc>
                <a:spcPct val="105000"/>
              </a:lnSpc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1.20/24</a:t>
            </a:r>
            <a:r>
              <a:rPr lang="nl-NL" sz="24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nl-NL" sz="28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Waar komt permanent magnetisme vandaan?</a:t>
            </a:r>
          </a:p>
        </p:txBody>
      </p:sp>
      <p:sp>
        <p:nvSpPr>
          <p:cNvPr id="450563" name="Rectangle 3"/>
          <p:cNvSpPr>
            <a:spLocks noChangeArrowheads="1"/>
          </p:cNvSpPr>
          <p:nvPr/>
        </p:nvSpPr>
        <p:spPr bwMode="auto">
          <a:xfrm>
            <a:off x="0" y="69215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FF3300"/>
              </a:buClr>
              <a:buFontTx/>
              <a:buNone/>
            </a:pPr>
            <a:r>
              <a:rPr lang="en-US" altLang="nl-NL" sz="2400">
                <a:solidFill>
                  <a:srgbClr val="000000"/>
                </a:solidFill>
                <a:cs typeface="Arial" pitchFamily="34" charset="0"/>
              </a:rPr>
              <a:t>Een elektron “draait” om de kern.</a:t>
            </a:r>
            <a:endParaRPr lang="nl-NL" altLang="nl-NL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50621" name="Rectangle 61"/>
          <p:cNvSpPr>
            <a:spLocks noChangeArrowheads="1"/>
          </p:cNvSpPr>
          <p:nvPr/>
        </p:nvSpPr>
        <p:spPr bwMode="auto">
          <a:xfrm>
            <a:off x="22225" y="1123950"/>
            <a:ext cx="91217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FF3300"/>
              </a:buClr>
              <a:buFontTx/>
              <a:buNone/>
            </a:pPr>
            <a:r>
              <a:rPr lang="en-US" altLang="nl-NL" sz="2400">
                <a:solidFill>
                  <a:srgbClr val="000000"/>
                </a:solidFill>
                <a:cs typeface="Arial" pitchFamily="34" charset="0"/>
              </a:rPr>
              <a:t>Te vergelijken met de stroom in een spoel met één winding.</a:t>
            </a:r>
            <a:endParaRPr lang="nl-NL" altLang="nl-NL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533" name="Tekstvak 1"/>
          <p:cNvSpPr txBox="1">
            <a:spLocks noChangeArrowheads="1"/>
          </p:cNvSpPr>
          <p:nvPr/>
        </p:nvSpPr>
        <p:spPr bwMode="auto">
          <a:xfrm>
            <a:off x="107950" y="1916113"/>
            <a:ext cx="5759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800">
                <a:solidFill>
                  <a:srgbClr val="000000"/>
                </a:solidFill>
                <a:cs typeface="Arial" pitchFamily="34" charset="0"/>
                <a:hlinkClick r:id="rId3" action="ppaction://hlinkfile"/>
              </a:rPr>
              <a:t>Magneet simulatie</a:t>
            </a:r>
            <a:endParaRPr lang="nl-NL" altLang="nl-NL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961005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0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2" grpId="0" autoUpdateAnimBg="0"/>
      <p:bldP spid="450563" grpId="0" autoUpdateAnimBg="0"/>
      <p:bldP spid="45062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algn="l" eaLnBrk="1" hangingPunct="1">
              <a:lnSpc>
                <a:spcPct val="105000"/>
              </a:lnSpc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1.21/24 </a:t>
            </a:r>
            <a:r>
              <a:rPr lang="nl-NL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elektromagneet</a:t>
            </a:r>
          </a:p>
        </p:txBody>
      </p:sp>
      <p:sp>
        <p:nvSpPr>
          <p:cNvPr id="4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" t="12563" r="1624" b="12437"/>
          <a:stretch>
            <a:fillRect/>
          </a:stretch>
        </p:blipFill>
        <p:spPr bwMode="auto">
          <a:xfrm>
            <a:off x="1325563" y="1341438"/>
            <a:ext cx="78152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6350" y="6537325"/>
            <a:ext cx="1439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4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itchFamily="34" charset="0"/>
              </a:rPr>
              <a:t>Bron: </a:t>
            </a:r>
            <a:r>
              <a:rPr lang="nl-NL" sz="1400" dirty="0" err="1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itchFamily="34" charset="0"/>
              </a:rPr>
              <a:t>Schooltv</a:t>
            </a:r>
            <a:endParaRPr lang="nl-NL" sz="1400" dirty="0">
              <a:solidFill>
                <a:srgbClr val="FF0000"/>
              </a:solidFill>
              <a:effectLst>
                <a:outerShdw blurRad="50800" dist="38100" dir="18900000" algn="bl" rotWithShape="0">
                  <a:prstClr val="black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301128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4" grpId="0" autoUpdateAnimBg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algn="l" eaLnBrk="1" hangingPunct="1">
              <a:lnSpc>
                <a:spcPct val="105000"/>
              </a:lnSpc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1.22/24 </a:t>
            </a:r>
            <a:r>
              <a:rPr lang="nl-NL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aardlekschakelaar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11188" y="1268413"/>
            <a:ext cx="8353425" cy="4105275"/>
            <a:chOff x="612" y="981"/>
            <a:chExt cx="5012" cy="3220"/>
          </a:xfrm>
        </p:grpSpPr>
        <p:grpSp>
          <p:nvGrpSpPr>
            <p:cNvPr id="24581" name="Group 9"/>
            <p:cNvGrpSpPr>
              <a:grpSpLocks/>
            </p:cNvGrpSpPr>
            <p:nvPr/>
          </p:nvGrpSpPr>
          <p:grpSpPr bwMode="auto">
            <a:xfrm>
              <a:off x="612" y="1797"/>
              <a:ext cx="3535" cy="1317"/>
              <a:chOff x="842" y="2205"/>
              <a:chExt cx="3217" cy="1136"/>
            </a:xfrm>
          </p:grpSpPr>
          <p:pic>
            <p:nvPicPr>
              <p:cNvPr id="24584" name="Picture 4" descr="220px-Differential_residual_current_circuit_interrupte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" y="2205"/>
                <a:ext cx="685" cy="1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85" name="Picture 5" descr="aardlek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5" y="2205"/>
                <a:ext cx="1134" cy="1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86" name="Picture 7" descr="aardlek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5" y="2205"/>
                <a:ext cx="1134" cy="1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582" name="AutoShape 10"/>
            <p:cNvSpPr>
              <a:spLocks noChangeArrowheads="1"/>
            </p:cNvSpPr>
            <p:nvPr/>
          </p:nvSpPr>
          <p:spPr bwMode="auto">
            <a:xfrm>
              <a:off x="3878" y="981"/>
              <a:ext cx="1451" cy="408"/>
            </a:xfrm>
            <a:prstGeom prst="wedgeRoundRectCallout">
              <a:avLst>
                <a:gd name="adj1" fmla="val -76602"/>
                <a:gd name="adj2" fmla="val 278676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2400">
                  <a:solidFill>
                    <a:srgbClr val="000000"/>
                  </a:solidFill>
                  <a:cs typeface="Arial" pitchFamily="34" charset="0"/>
                </a:rPr>
                <a:t>Testknop</a:t>
              </a:r>
            </a:p>
          </p:txBody>
        </p:sp>
        <p:sp>
          <p:nvSpPr>
            <p:cNvPr id="24583" name="AutoShape 12"/>
            <p:cNvSpPr>
              <a:spLocks noChangeArrowheads="1"/>
            </p:cNvSpPr>
            <p:nvPr/>
          </p:nvSpPr>
          <p:spPr bwMode="auto">
            <a:xfrm>
              <a:off x="3651" y="3793"/>
              <a:ext cx="1973" cy="408"/>
            </a:xfrm>
            <a:prstGeom prst="wedgeRoundRectCallout">
              <a:avLst>
                <a:gd name="adj1" fmla="val -46301"/>
                <a:gd name="adj2" fmla="val -361519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2400">
                  <a:solidFill>
                    <a:srgbClr val="000000"/>
                  </a:solidFill>
                  <a:cs typeface="Arial" pitchFamily="34" charset="0"/>
                </a:rPr>
                <a:t>Onderbreking</a:t>
              </a:r>
            </a:p>
          </p:txBody>
        </p:sp>
      </p:grpSp>
      <p:sp>
        <p:nvSpPr>
          <p:cNvPr id="10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370799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6"/>
          <p:cNvGrpSpPr>
            <a:grpSpLocks/>
          </p:cNvGrpSpPr>
          <p:nvPr/>
        </p:nvGrpSpPr>
        <p:grpSpPr bwMode="auto">
          <a:xfrm>
            <a:off x="1116013" y="3816350"/>
            <a:ext cx="6572250" cy="2387600"/>
            <a:chOff x="703" y="2404"/>
            <a:chExt cx="4140" cy="1504"/>
          </a:xfrm>
        </p:grpSpPr>
        <p:grpSp>
          <p:nvGrpSpPr>
            <p:cNvPr id="25632" name="Group 115"/>
            <p:cNvGrpSpPr>
              <a:grpSpLocks/>
            </p:cNvGrpSpPr>
            <p:nvPr/>
          </p:nvGrpSpPr>
          <p:grpSpPr bwMode="auto">
            <a:xfrm>
              <a:off x="703" y="2404"/>
              <a:ext cx="4140" cy="1504"/>
              <a:chOff x="703" y="2404"/>
              <a:chExt cx="4140" cy="1504"/>
            </a:xfrm>
          </p:grpSpPr>
          <p:grpSp>
            <p:nvGrpSpPr>
              <p:cNvPr id="25634" name="Group 112"/>
              <p:cNvGrpSpPr>
                <a:grpSpLocks/>
              </p:cNvGrpSpPr>
              <p:nvPr/>
            </p:nvGrpSpPr>
            <p:grpSpPr bwMode="auto">
              <a:xfrm>
                <a:off x="710" y="2404"/>
                <a:ext cx="4133" cy="1504"/>
                <a:chOff x="710" y="2404"/>
                <a:chExt cx="4133" cy="1504"/>
              </a:xfrm>
            </p:grpSpPr>
            <p:grpSp>
              <p:nvGrpSpPr>
                <p:cNvPr id="25638" name="Group 109"/>
                <p:cNvGrpSpPr>
                  <a:grpSpLocks/>
                </p:cNvGrpSpPr>
                <p:nvPr/>
              </p:nvGrpSpPr>
              <p:grpSpPr bwMode="auto">
                <a:xfrm>
                  <a:off x="1885" y="2404"/>
                  <a:ext cx="1247" cy="1247"/>
                  <a:chOff x="1885" y="2404"/>
                  <a:chExt cx="1247" cy="1247"/>
                </a:xfrm>
              </p:grpSpPr>
              <p:sp>
                <p:nvSpPr>
                  <p:cNvPr id="25665" name="Rectangle 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85" y="2404"/>
                    <a:ext cx="1247" cy="1247"/>
                  </a:xfrm>
                  <a:prstGeom prst="rect">
                    <a:avLst/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5666" name="Rectangle 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704"/>
                    <a:ext cx="680" cy="680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5639" name="Group 110"/>
                <p:cNvGrpSpPr>
                  <a:grpSpLocks/>
                </p:cNvGrpSpPr>
                <p:nvPr/>
              </p:nvGrpSpPr>
              <p:grpSpPr bwMode="auto">
                <a:xfrm>
                  <a:off x="1051" y="2767"/>
                  <a:ext cx="1538" cy="1141"/>
                  <a:chOff x="1051" y="2767"/>
                  <a:chExt cx="1538" cy="1141"/>
                </a:xfrm>
              </p:grpSpPr>
              <p:sp>
                <p:nvSpPr>
                  <p:cNvPr id="25658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1" y="3617"/>
                    <a:ext cx="680" cy="291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5000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nl-NL" altLang="nl-NL" sz="2400">
                        <a:solidFill>
                          <a:srgbClr val="000000"/>
                        </a:solidFill>
                        <a:cs typeface="Arial" pitchFamily="34" charset="0"/>
                      </a:rPr>
                      <a:t>Relais</a:t>
                    </a:r>
                  </a:p>
                </p:txBody>
              </p:sp>
              <p:sp>
                <p:nvSpPr>
                  <p:cNvPr id="25659" name="Freeform 24"/>
                  <p:cNvSpPr>
                    <a:spLocks/>
                  </p:cNvSpPr>
                  <p:nvPr/>
                </p:nvSpPr>
                <p:spPr bwMode="auto">
                  <a:xfrm>
                    <a:off x="1379" y="2767"/>
                    <a:ext cx="14" cy="846"/>
                  </a:xfrm>
                  <a:custGeom>
                    <a:avLst/>
                    <a:gdLst>
                      <a:gd name="T0" fmla="*/ 0 w 14"/>
                      <a:gd name="T1" fmla="*/ 0 h 846"/>
                      <a:gd name="T2" fmla="*/ 14 w 14"/>
                      <a:gd name="T3" fmla="*/ 846 h 846"/>
                      <a:gd name="T4" fmla="*/ 0 60000 65536"/>
                      <a:gd name="T5" fmla="*/ 0 60000 65536"/>
                      <a:gd name="T6" fmla="*/ 0 w 14"/>
                      <a:gd name="T7" fmla="*/ 0 h 846"/>
                      <a:gd name="T8" fmla="*/ 14 w 14"/>
                      <a:gd name="T9" fmla="*/ 846 h 84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4" h="846">
                        <a:moveTo>
                          <a:pt x="0" y="0"/>
                        </a:moveTo>
                        <a:lnTo>
                          <a:pt x="14" y="846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5660" name="Freeform 26"/>
                  <p:cNvSpPr>
                    <a:spLocks/>
                  </p:cNvSpPr>
                  <p:nvPr/>
                </p:nvSpPr>
                <p:spPr bwMode="auto">
                  <a:xfrm>
                    <a:off x="1737" y="3375"/>
                    <a:ext cx="690" cy="356"/>
                  </a:xfrm>
                  <a:custGeom>
                    <a:avLst/>
                    <a:gdLst>
                      <a:gd name="T0" fmla="*/ 0 w 690"/>
                      <a:gd name="T1" fmla="*/ 356 h 356"/>
                      <a:gd name="T2" fmla="*/ 690 w 690"/>
                      <a:gd name="T3" fmla="*/ 356 h 356"/>
                      <a:gd name="T4" fmla="*/ 690 w 690"/>
                      <a:gd name="T5" fmla="*/ 0 h 356"/>
                      <a:gd name="T6" fmla="*/ 0 60000 65536"/>
                      <a:gd name="T7" fmla="*/ 0 60000 65536"/>
                      <a:gd name="T8" fmla="*/ 0 60000 65536"/>
                      <a:gd name="T9" fmla="*/ 0 w 690"/>
                      <a:gd name="T10" fmla="*/ 0 h 356"/>
                      <a:gd name="T11" fmla="*/ 690 w 690"/>
                      <a:gd name="T12" fmla="*/ 356 h 35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90" h="356">
                        <a:moveTo>
                          <a:pt x="0" y="356"/>
                        </a:moveTo>
                        <a:lnTo>
                          <a:pt x="690" y="356"/>
                        </a:lnTo>
                        <a:lnTo>
                          <a:pt x="690" y="0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5661" name="Freeform 27"/>
                  <p:cNvSpPr>
                    <a:spLocks/>
                  </p:cNvSpPr>
                  <p:nvPr/>
                </p:nvSpPr>
                <p:spPr bwMode="auto">
                  <a:xfrm>
                    <a:off x="2427" y="3381"/>
                    <a:ext cx="84" cy="273"/>
                  </a:xfrm>
                  <a:custGeom>
                    <a:avLst/>
                    <a:gdLst>
                      <a:gd name="T0" fmla="*/ 84 w 84"/>
                      <a:gd name="T1" fmla="*/ 273 h 273"/>
                      <a:gd name="T2" fmla="*/ 0 w 84"/>
                      <a:gd name="T3" fmla="*/ 0 h 273"/>
                      <a:gd name="T4" fmla="*/ 0 60000 65536"/>
                      <a:gd name="T5" fmla="*/ 0 60000 65536"/>
                      <a:gd name="T6" fmla="*/ 0 w 84"/>
                      <a:gd name="T7" fmla="*/ 0 h 273"/>
                      <a:gd name="T8" fmla="*/ 84 w 84"/>
                      <a:gd name="T9" fmla="*/ 273 h 273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84" h="273">
                        <a:moveTo>
                          <a:pt x="84" y="273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5662" name="Freeform 28"/>
                  <p:cNvSpPr>
                    <a:spLocks/>
                  </p:cNvSpPr>
                  <p:nvPr/>
                </p:nvSpPr>
                <p:spPr bwMode="auto">
                  <a:xfrm>
                    <a:off x="1737" y="3657"/>
                    <a:ext cx="852" cy="177"/>
                  </a:xfrm>
                  <a:custGeom>
                    <a:avLst/>
                    <a:gdLst>
                      <a:gd name="T0" fmla="*/ 0 w 852"/>
                      <a:gd name="T1" fmla="*/ 176 h 177"/>
                      <a:gd name="T2" fmla="*/ 852 w 852"/>
                      <a:gd name="T3" fmla="*/ 177 h 177"/>
                      <a:gd name="T4" fmla="*/ 852 w 852"/>
                      <a:gd name="T5" fmla="*/ 0 h 177"/>
                      <a:gd name="T6" fmla="*/ 0 60000 65536"/>
                      <a:gd name="T7" fmla="*/ 0 60000 65536"/>
                      <a:gd name="T8" fmla="*/ 0 60000 65536"/>
                      <a:gd name="T9" fmla="*/ 0 w 852"/>
                      <a:gd name="T10" fmla="*/ 0 h 177"/>
                      <a:gd name="T11" fmla="*/ 852 w 852"/>
                      <a:gd name="T12" fmla="*/ 177 h 17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52" h="177">
                        <a:moveTo>
                          <a:pt x="0" y="176"/>
                        </a:moveTo>
                        <a:lnTo>
                          <a:pt x="852" y="177"/>
                        </a:lnTo>
                        <a:lnTo>
                          <a:pt x="852" y="0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5663" name="Freeform 83"/>
                  <p:cNvSpPr>
                    <a:spLocks/>
                  </p:cNvSpPr>
                  <p:nvPr/>
                </p:nvSpPr>
                <p:spPr bwMode="auto">
                  <a:xfrm>
                    <a:off x="2508" y="3372"/>
                    <a:ext cx="81" cy="282"/>
                  </a:xfrm>
                  <a:custGeom>
                    <a:avLst/>
                    <a:gdLst>
                      <a:gd name="T0" fmla="*/ 81 w 81"/>
                      <a:gd name="T1" fmla="*/ 282 h 282"/>
                      <a:gd name="T2" fmla="*/ 0 w 81"/>
                      <a:gd name="T3" fmla="*/ 0 h 282"/>
                      <a:gd name="T4" fmla="*/ 0 60000 65536"/>
                      <a:gd name="T5" fmla="*/ 0 60000 65536"/>
                      <a:gd name="T6" fmla="*/ 0 w 81"/>
                      <a:gd name="T7" fmla="*/ 0 h 282"/>
                      <a:gd name="T8" fmla="*/ 81 w 81"/>
                      <a:gd name="T9" fmla="*/ 282 h 28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81" h="282">
                        <a:moveTo>
                          <a:pt x="81" y="282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5664" name="Freeform 84"/>
                  <p:cNvSpPr>
                    <a:spLocks/>
                  </p:cNvSpPr>
                  <p:nvPr/>
                </p:nvSpPr>
                <p:spPr bwMode="auto">
                  <a:xfrm>
                    <a:off x="2511" y="3372"/>
                    <a:ext cx="1" cy="279"/>
                  </a:xfrm>
                  <a:custGeom>
                    <a:avLst/>
                    <a:gdLst>
                      <a:gd name="T0" fmla="*/ 0 w 1"/>
                      <a:gd name="T1" fmla="*/ 0 h 279"/>
                      <a:gd name="T2" fmla="*/ 0 w 1"/>
                      <a:gd name="T3" fmla="*/ 279 h 279"/>
                      <a:gd name="T4" fmla="*/ 0 60000 65536"/>
                      <a:gd name="T5" fmla="*/ 0 60000 65536"/>
                      <a:gd name="T6" fmla="*/ 0 w 1"/>
                      <a:gd name="T7" fmla="*/ 0 h 279"/>
                      <a:gd name="T8" fmla="*/ 1 w 1"/>
                      <a:gd name="T9" fmla="*/ 279 h 279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279">
                        <a:moveTo>
                          <a:pt x="0" y="0"/>
                        </a:moveTo>
                        <a:lnTo>
                          <a:pt x="0" y="279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5640" name="Line 9"/>
                <p:cNvSpPr>
                  <a:spLocks noChangeShapeType="1"/>
                </p:cNvSpPr>
                <p:nvPr/>
              </p:nvSpPr>
              <p:spPr bwMode="auto">
                <a:xfrm>
                  <a:off x="917" y="3228"/>
                  <a:ext cx="3900" cy="0"/>
                </a:xfrm>
                <a:prstGeom prst="line">
                  <a:avLst/>
                </a:prstGeom>
                <a:noFill/>
                <a:ln w="28575">
                  <a:solidFill>
                    <a:srgbClr val="00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grpSp>
              <p:nvGrpSpPr>
                <p:cNvPr id="25641" name="Group 103"/>
                <p:cNvGrpSpPr>
                  <a:grpSpLocks/>
                </p:cNvGrpSpPr>
                <p:nvPr/>
              </p:nvGrpSpPr>
              <p:grpSpPr bwMode="auto">
                <a:xfrm>
                  <a:off x="711" y="2463"/>
                  <a:ext cx="4132" cy="454"/>
                  <a:chOff x="711" y="2463"/>
                  <a:chExt cx="4132" cy="454"/>
                </a:xfrm>
              </p:grpSpPr>
              <p:sp>
                <p:nvSpPr>
                  <p:cNvPr id="25651" name="Freeform 10"/>
                  <p:cNvSpPr>
                    <a:spLocks/>
                  </p:cNvSpPr>
                  <p:nvPr/>
                </p:nvSpPr>
                <p:spPr bwMode="auto">
                  <a:xfrm>
                    <a:off x="1874" y="2840"/>
                    <a:ext cx="2969" cy="8"/>
                  </a:xfrm>
                  <a:custGeom>
                    <a:avLst/>
                    <a:gdLst>
                      <a:gd name="T0" fmla="*/ 0 w 2969"/>
                      <a:gd name="T1" fmla="*/ 8 h 8"/>
                      <a:gd name="T2" fmla="*/ 2969 w 2969"/>
                      <a:gd name="T3" fmla="*/ 0 h 8"/>
                      <a:gd name="T4" fmla="*/ 0 60000 65536"/>
                      <a:gd name="T5" fmla="*/ 0 60000 65536"/>
                      <a:gd name="T6" fmla="*/ 0 w 2969"/>
                      <a:gd name="T7" fmla="*/ 0 h 8"/>
                      <a:gd name="T8" fmla="*/ 2969 w 2969"/>
                      <a:gd name="T9" fmla="*/ 8 h 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969" h="8">
                        <a:moveTo>
                          <a:pt x="0" y="8"/>
                        </a:moveTo>
                        <a:lnTo>
                          <a:pt x="2969" y="0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rgbClr val="CC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5652" name="Freeform 12"/>
                  <p:cNvSpPr>
                    <a:spLocks/>
                  </p:cNvSpPr>
                  <p:nvPr/>
                </p:nvSpPr>
                <p:spPr bwMode="auto">
                  <a:xfrm>
                    <a:off x="1491" y="2772"/>
                    <a:ext cx="696" cy="1"/>
                  </a:xfrm>
                  <a:custGeom>
                    <a:avLst/>
                    <a:gdLst>
                      <a:gd name="T0" fmla="*/ 0 w 696"/>
                      <a:gd name="T1" fmla="*/ 0 h 1"/>
                      <a:gd name="T2" fmla="*/ 696 w 696"/>
                      <a:gd name="T3" fmla="*/ 0 h 1"/>
                      <a:gd name="T4" fmla="*/ 0 60000 65536"/>
                      <a:gd name="T5" fmla="*/ 0 60000 65536"/>
                      <a:gd name="T6" fmla="*/ 0 w 696"/>
                      <a:gd name="T7" fmla="*/ 0 h 1"/>
                      <a:gd name="T8" fmla="*/ 696 w 696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96" h="1">
                        <a:moveTo>
                          <a:pt x="0" y="0"/>
                        </a:moveTo>
                        <a:lnTo>
                          <a:pt x="696" y="0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rgbClr val="CC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5653" name="Freeform 13"/>
                  <p:cNvSpPr>
                    <a:spLocks/>
                  </p:cNvSpPr>
                  <p:nvPr/>
                </p:nvSpPr>
                <p:spPr bwMode="auto">
                  <a:xfrm>
                    <a:off x="1874" y="2772"/>
                    <a:ext cx="307" cy="76"/>
                  </a:xfrm>
                  <a:custGeom>
                    <a:avLst/>
                    <a:gdLst>
                      <a:gd name="T0" fmla="*/ 0 w 307"/>
                      <a:gd name="T1" fmla="*/ 76 h 76"/>
                      <a:gd name="T2" fmla="*/ 307 w 307"/>
                      <a:gd name="T3" fmla="*/ 0 h 76"/>
                      <a:gd name="T4" fmla="*/ 0 60000 65536"/>
                      <a:gd name="T5" fmla="*/ 0 60000 65536"/>
                      <a:gd name="T6" fmla="*/ 0 w 307"/>
                      <a:gd name="T7" fmla="*/ 0 h 76"/>
                      <a:gd name="T8" fmla="*/ 307 w 307"/>
                      <a:gd name="T9" fmla="*/ 76 h 7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307" h="76">
                        <a:moveTo>
                          <a:pt x="0" y="76"/>
                        </a:moveTo>
                        <a:lnTo>
                          <a:pt x="307" y="0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rgbClr val="CC3300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5654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916" y="2770"/>
                    <a:ext cx="363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CC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5655" name="Freeform 15"/>
                  <p:cNvSpPr>
                    <a:spLocks/>
                  </p:cNvSpPr>
                  <p:nvPr/>
                </p:nvSpPr>
                <p:spPr bwMode="auto">
                  <a:xfrm>
                    <a:off x="1270" y="2772"/>
                    <a:ext cx="223" cy="16"/>
                  </a:xfrm>
                  <a:custGeom>
                    <a:avLst/>
                    <a:gdLst>
                      <a:gd name="T0" fmla="*/ 0 w 223"/>
                      <a:gd name="T1" fmla="*/ 0 h 16"/>
                      <a:gd name="T2" fmla="*/ 223 w 223"/>
                      <a:gd name="T3" fmla="*/ 16 h 16"/>
                      <a:gd name="T4" fmla="*/ 0 60000 65536"/>
                      <a:gd name="T5" fmla="*/ 0 60000 65536"/>
                      <a:gd name="T6" fmla="*/ 0 w 223"/>
                      <a:gd name="T7" fmla="*/ 0 h 16"/>
                      <a:gd name="T8" fmla="*/ 223 w 223"/>
                      <a:gd name="T9" fmla="*/ 16 h 1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23" h="16">
                        <a:moveTo>
                          <a:pt x="0" y="0"/>
                        </a:moveTo>
                        <a:lnTo>
                          <a:pt x="223" y="16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93588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1" y="2642"/>
                    <a:ext cx="453" cy="22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  <a:defRPr/>
                    </a:pPr>
                    <a:r>
                      <a:rPr lang="nl-NL" b="1"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Arial" pitchFamily="34" charset="0"/>
                      </a:rPr>
                      <a:t>F</a:t>
                    </a:r>
                  </a:p>
                </p:txBody>
              </p:sp>
              <p:sp>
                <p:nvSpPr>
                  <p:cNvPr id="493609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4422" y="2463"/>
                    <a:ext cx="318" cy="4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fontAlgn="base">
                      <a:lnSpc>
                        <a:spcPct val="105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nl-NL" sz="2400" b="1" dirty="0"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cs typeface="Arial" pitchFamily="34" charset="0"/>
                      </a:rPr>
                      <a:t>I</a:t>
                    </a:r>
                    <a:r>
                      <a:rPr lang="nl-NL" sz="2400" b="1" baseline="-25000" dirty="0"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cs typeface="Arial" pitchFamily="34" charset="0"/>
                      </a:rPr>
                      <a:t>1</a:t>
                    </a:r>
                  </a:p>
                </p:txBody>
              </p:sp>
            </p:grpSp>
            <p:grpSp>
              <p:nvGrpSpPr>
                <p:cNvPr id="25642" name="Group 104"/>
                <p:cNvGrpSpPr>
                  <a:grpSpLocks/>
                </p:cNvGrpSpPr>
                <p:nvPr/>
              </p:nvGrpSpPr>
              <p:grpSpPr bwMode="auto">
                <a:xfrm>
                  <a:off x="710" y="2936"/>
                  <a:ext cx="4117" cy="227"/>
                  <a:chOff x="710" y="2936"/>
                  <a:chExt cx="4117" cy="227"/>
                </a:xfrm>
              </p:grpSpPr>
              <p:sp>
                <p:nvSpPr>
                  <p:cNvPr id="25643" name="Freeform 11"/>
                  <p:cNvSpPr>
                    <a:spLocks/>
                  </p:cNvSpPr>
                  <p:nvPr/>
                </p:nvSpPr>
                <p:spPr bwMode="auto">
                  <a:xfrm>
                    <a:off x="3132" y="2960"/>
                    <a:ext cx="1695" cy="1"/>
                  </a:xfrm>
                  <a:custGeom>
                    <a:avLst/>
                    <a:gdLst>
                      <a:gd name="T0" fmla="*/ 0 w 1695"/>
                      <a:gd name="T1" fmla="*/ 1 h 1"/>
                      <a:gd name="T2" fmla="*/ 1695 w 1695"/>
                      <a:gd name="T3" fmla="*/ 0 h 1"/>
                      <a:gd name="T4" fmla="*/ 0 60000 65536"/>
                      <a:gd name="T5" fmla="*/ 0 60000 65536"/>
                      <a:gd name="T6" fmla="*/ 0 w 1695"/>
                      <a:gd name="T7" fmla="*/ 0 h 1"/>
                      <a:gd name="T8" fmla="*/ 1695 w 1695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695" h="1">
                        <a:moveTo>
                          <a:pt x="0" y="1"/>
                        </a:moveTo>
                        <a:lnTo>
                          <a:pt x="1695" y="0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rgbClr val="3366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5644" name="Freeform 16"/>
                  <p:cNvSpPr>
                    <a:spLocks/>
                  </p:cNvSpPr>
                  <p:nvPr/>
                </p:nvSpPr>
                <p:spPr bwMode="auto">
                  <a:xfrm>
                    <a:off x="1499" y="3072"/>
                    <a:ext cx="1360" cy="1"/>
                  </a:xfrm>
                  <a:custGeom>
                    <a:avLst/>
                    <a:gdLst>
                      <a:gd name="T0" fmla="*/ 0 w 1360"/>
                      <a:gd name="T1" fmla="*/ 0 h 1"/>
                      <a:gd name="T2" fmla="*/ 1360 w 1360"/>
                      <a:gd name="T3" fmla="*/ 0 h 1"/>
                      <a:gd name="T4" fmla="*/ 0 60000 65536"/>
                      <a:gd name="T5" fmla="*/ 0 60000 65536"/>
                      <a:gd name="T6" fmla="*/ 0 w 1360"/>
                      <a:gd name="T7" fmla="*/ 0 h 1"/>
                      <a:gd name="T8" fmla="*/ 1360 w 1360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360" h="1">
                        <a:moveTo>
                          <a:pt x="0" y="0"/>
                        </a:moveTo>
                        <a:lnTo>
                          <a:pt x="1360" y="0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rgbClr val="3366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5645" name="Freeform 17"/>
                  <p:cNvSpPr>
                    <a:spLocks/>
                  </p:cNvSpPr>
                  <p:nvPr/>
                </p:nvSpPr>
                <p:spPr bwMode="auto">
                  <a:xfrm>
                    <a:off x="2859" y="2964"/>
                    <a:ext cx="270" cy="1"/>
                  </a:xfrm>
                  <a:custGeom>
                    <a:avLst/>
                    <a:gdLst>
                      <a:gd name="T0" fmla="*/ 0 w 270"/>
                      <a:gd name="T1" fmla="*/ 0 h 1"/>
                      <a:gd name="T2" fmla="*/ 270 w 270"/>
                      <a:gd name="T3" fmla="*/ 0 h 1"/>
                      <a:gd name="T4" fmla="*/ 0 60000 65536"/>
                      <a:gd name="T5" fmla="*/ 0 60000 65536"/>
                      <a:gd name="T6" fmla="*/ 0 w 270"/>
                      <a:gd name="T7" fmla="*/ 0 h 1"/>
                      <a:gd name="T8" fmla="*/ 270 w 270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70" h="1">
                        <a:moveTo>
                          <a:pt x="0" y="0"/>
                        </a:moveTo>
                        <a:lnTo>
                          <a:pt x="270" y="0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rgbClr val="3366FF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5646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929" y="3061"/>
                    <a:ext cx="363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33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5647" name="Freeform 19"/>
                  <p:cNvSpPr>
                    <a:spLocks/>
                  </p:cNvSpPr>
                  <p:nvPr/>
                </p:nvSpPr>
                <p:spPr bwMode="auto">
                  <a:xfrm>
                    <a:off x="1283" y="3063"/>
                    <a:ext cx="216" cy="22"/>
                  </a:xfrm>
                  <a:custGeom>
                    <a:avLst/>
                    <a:gdLst>
                      <a:gd name="T0" fmla="*/ 0 w 216"/>
                      <a:gd name="T1" fmla="*/ 0 h 22"/>
                      <a:gd name="T2" fmla="*/ 216 w 216"/>
                      <a:gd name="T3" fmla="*/ 22 h 22"/>
                      <a:gd name="T4" fmla="*/ 0 60000 65536"/>
                      <a:gd name="T5" fmla="*/ 0 60000 65536"/>
                      <a:gd name="T6" fmla="*/ 0 w 216"/>
                      <a:gd name="T7" fmla="*/ 0 h 22"/>
                      <a:gd name="T8" fmla="*/ 216 w 216"/>
                      <a:gd name="T9" fmla="*/ 22 h 2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16" h="22">
                        <a:moveTo>
                          <a:pt x="0" y="0"/>
                        </a:moveTo>
                        <a:lnTo>
                          <a:pt x="216" y="22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93589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0" y="2936"/>
                    <a:ext cx="453" cy="22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  <a:defRPr/>
                    </a:pPr>
                    <a:r>
                      <a:rPr lang="nl-NL" b="1">
                        <a:solidFill>
                          <a:srgbClr val="3366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Arial" pitchFamily="34" charset="0"/>
                      </a:rPr>
                      <a:t>N</a:t>
                    </a:r>
                  </a:p>
                </p:txBody>
              </p:sp>
              <p:sp>
                <p:nvSpPr>
                  <p:cNvPr id="25649" name="Freeform 101"/>
                  <p:cNvSpPr>
                    <a:spLocks/>
                  </p:cNvSpPr>
                  <p:nvPr/>
                </p:nvSpPr>
                <p:spPr bwMode="auto">
                  <a:xfrm>
                    <a:off x="2865" y="3069"/>
                    <a:ext cx="276" cy="1"/>
                  </a:xfrm>
                  <a:custGeom>
                    <a:avLst/>
                    <a:gdLst>
                      <a:gd name="T0" fmla="*/ 0 w 276"/>
                      <a:gd name="T1" fmla="*/ 0 h 1"/>
                      <a:gd name="T2" fmla="*/ 276 w 276"/>
                      <a:gd name="T3" fmla="*/ 0 h 1"/>
                      <a:gd name="T4" fmla="*/ 0 60000 65536"/>
                      <a:gd name="T5" fmla="*/ 0 60000 65536"/>
                      <a:gd name="T6" fmla="*/ 0 w 276"/>
                      <a:gd name="T7" fmla="*/ 0 h 1"/>
                      <a:gd name="T8" fmla="*/ 276 w 276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76" h="1">
                        <a:moveTo>
                          <a:pt x="0" y="0"/>
                        </a:moveTo>
                        <a:lnTo>
                          <a:pt x="276" y="0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rgbClr val="3366FF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5650" name="Freeform 102"/>
                  <p:cNvSpPr>
                    <a:spLocks/>
                  </p:cNvSpPr>
                  <p:nvPr/>
                </p:nvSpPr>
                <p:spPr bwMode="auto">
                  <a:xfrm>
                    <a:off x="2856" y="2967"/>
                    <a:ext cx="279" cy="99"/>
                  </a:xfrm>
                  <a:custGeom>
                    <a:avLst/>
                    <a:gdLst>
                      <a:gd name="T0" fmla="*/ 0 w 279"/>
                      <a:gd name="T1" fmla="*/ 0 h 99"/>
                      <a:gd name="T2" fmla="*/ 279 w 279"/>
                      <a:gd name="T3" fmla="*/ 99 h 99"/>
                      <a:gd name="T4" fmla="*/ 0 60000 65536"/>
                      <a:gd name="T5" fmla="*/ 0 60000 65536"/>
                      <a:gd name="T6" fmla="*/ 0 w 279"/>
                      <a:gd name="T7" fmla="*/ 0 h 99"/>
                      <a:gd name="T8" fmla="*/ 279 w 279"/>
                      <a:gd name="T9" fmla="*/ 99 h 99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79" h="99">
                        <a:moveTo>
                          <a:pt x="0" y="0"/>
                        </a:moveTo>
                        <a:lnTo>
                          <a:pt x="279" y="99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rgbClr val="3366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493590" name="Text Box 22"/>
              <p:cNvSpPr txBox="1">
                <a:spLocks noChangeArrowheads="1"/>
              </p:cNvSpPr>
              <p:nvPr/>
            </p:nvSpPr>
            <p:spPr bwMode="auto">
              <a:xfrm>
                <a:off x="703" y="3131"/>
                <a:ext cx="453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nl-NL" b="1">
                    <a:solidFill>
                      <a:srgbClr val="00CC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25636" name="Line 29"/>
              <p:cNvSpPr>
                <a:spLocks noChangeShapeType="1"/>
              </p:cNvSpPr>
              <p:nvPr/>
            </p:nvSpPr>
            <p:spPr bwMode="auto">
              <a:xfrm>
                <a:off x="930" y="3249"/>
                <a:ext cx="3900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93610" name="Rectangle 42"/>
              <p:cNvSpPr>
                <a:spLocks noChangeArrowheads="1"/>
              </p:cNvSpPr>
              <p:nvPr/>
            </p:nvSpPr>
            <p:spPr bwMode="auto">
              <a:xfrm>
                <a:off x="4422" y="2829"/>
                <a:ext cx="318" cy="4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fontAlgn="base">
                  <a:lnSpc>
                    <a:spcPct val="10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sz="2400" b="1" dirty="0">
                    <a:solidFill>
                      <a:srgbClr val="33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I</a:t>
                </a:r>
                <a:r>
                  <a:rPr lang="nl-NL" sz="2400" b="1" baseline="-25000" dirty="0">
                    <a:solidFill>
                      <a:srgbClr val="33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2</a:t>
                </a:r>
              </a:p>
            </p:txBody>
          </p:sp>
        </p:grpSp>
        <p:sp>
          <p:nvSpPr>
            <p:cNvPr id="493645" name="Rectangle 77"/>
            <p:cNvSpPr>
              <a:spLocks noChangeArrowheads="1"/>
            </p:cNvSpPr>
            <p:nvPr/>
          </p:nvSpPr>
          <p:spPr bwMode="auto">
            <a:xfrm>
              <a:off x="2530" y="3275"/>
              <a:ext cx="318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base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nl-NL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pitchFamily="34" charset="0"/>
                </a:rPr>
                <a:t>S</a:t>
              </a:r>
              <a:r>
                <a:rPr lang="nl-NL" sz="2400" b="1" baseline="-25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pitchFamily="34" charset="0"/>
                </a:rPr>
                <a:t>1</a:t>
              </a:r>
            </a:p>
          </p:txBody>
        </p:sp>
      </p:grpSp>
      <p:sp>
        <p:nvSpPr>
          <p:cNvPr id="493664" name="AutoShape 96"/>
          <p:cNvSpPr>
            <a:spLocks noChangeArrowheads="1"/>
          </p:cNvSpPr>
          <p:nvPr/>
        </p:nvSpPr>
        <p:spPr bwMode="auto">
          <a:xfrm>
            <a:off x="3249613" y="4076700"/>
            <a:ext cx="1512887" cy="1512888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9" name="Group 108"/>
          <p:cNvGrpSpPr>
            <a:grpSpLocks/>
          </p:cNvGrpSpPr>
          <p:nvPr/>
        </p:nvGrpSpPr>
        <p:grpSpPr bwMode="auto">
          <a:xfrm>
            <a:off x="3246438" y="4579938"/>
            <a:ext cx="1517650" cy="628650"/>
            <a:chOff x="2021" y="3340"/>
            <a:chExt cx="956" cy="396"/>
          </a:xfrm>
        </p:grpSpPr>
        <p:sp>
          <p:nvSpPr>
            <p:cNvPr id="25630" name="Freeform 80"/>
            <p:cNvSpPr>
              <a:spLocks/>
            </p:cNvSpPr>
            <p:nvPr/>
          </p:nvSpPr>
          <p:spPr bwMode="auto">
            <a:xfrm>
              <a:off x="2021" y="3344"/>
              <a:ext cx="2" cy="392"/>
            </a:xfrm>
            <a:custGeom>
              <a:avLst/>
              <a:gdLst>
                <a:gd name="T0" fmla="*/ 2 w 2"/>
                <a:gd name="T1" fmla="*/ 392 h 392"/>
                <a:gd name="T2" fmla="*/ 0 w 2"/>
                <a:gd name="T3" fmla="*/ 0 h 392"/>
                <a:gd name="T4" fmla="*/ 0 60000 65536"/>
                <a:gd name="T5" fmla="*/ 0 60000 65536"/>
                <a:gd name="T6" fmla="*/ 0 w 2"/>
                <a:gd name="T7" fmla="*/ 0 h 392"/>
                <a:gd name="T8" fmla="*/ 2 w 2"/>
                <a:gd name="T9" fmla="*/ 392 h 3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392">
                  <a:moveTo>
                    <a:pt x="2" y="392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F33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631" name="Freeform 81"/>
            <p:cNvSpPr>
              <a:spLocks/>
            </p:cNvSpPr>
            <p:nvPr/>
          </p:nvSpPr>
          <p:spPr bwMode="auto">
            <a:xfrm>
              <a:off x="2976" y="3340"/>
              <a:ext cx="1" cy="273"/>
            </a:xfrm>
            <a:custGeom>
              <a:avLst/>
              <a:gdLst>
                <a:gd name="T0" fmla="*/ 0 w 1"/>
                <a:gd name="T1" fmla="*/ 273 h 273"/>
                <a:gd name="T2" fmla="*/ 1 w 1"/>
                <a:gd name="T3" fmla="*/ 0 h 273"/>
                <a:gd name="T4" fmla="*/ 0 60000 65536"/>
                <a:gd name="T5" fmla="*/ 0 60000 65536"/>
                <a:gd name="T6" fmla="*/ 0 w 1"/>
                <a:gd name="T7" fmla="*/ 0 h 273"/>
                <a:gd name="T8" fmla="*/ 1 w 1"/>
                <a:gd name="T9" fmla="*/ 273 h 27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73">
                  <a:moveTo>
                    <a:pt x="0" y="273"/>
                  </a:moveTo>
                  <a:lnTo>
                    <a:pt x="1" y="0"/>
                  </a:lnTo>
                </a:path>
              </a:pathLst>
            </a:custGeom>
            <a:noFill/>
            <a:ln w="25400" cap="flat" cmpd="sng">
              <a:solidFill>
                <a:srgbClr val="3366FF"/>
              </a:solidFill>
              <a:prstDash val="solid"/>
              <a:round/>
              <a:headEnd type="none" w="med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493598" name="Rectangle 30"/>
          <p:cNvSpPr>
            <a:spLocks noChangeArrowheads="1"/>
          </p:cNvSpPr>
          <p:nvPr/>
        </p:nvSpPr>
        <p:spPr bwMode="auto">
          <a:xfrm>
            <a:off x="-36513" y="2717800"/>
            <a:ext cx="9180513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36195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5.	In S</a:t>
            </a:r>
            <a:r>
              <a:rPr lang="en-US" sz="28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1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 ontstaat een inductiespanning: het relais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opent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 	de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schakelaars</a:t>
            </a:r>
            <a:endParaRPr lang="nl-NL" sz="2800" baseline="-25000" dirty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493599" name="Rectangle 31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algn="l" eaLnBrk="1" hangingPunct="1">
              <a:lnSpc>
                <a:spcPct val="105000"/>
              </a:lnSpc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1.23/24 </a:t>
            </a:r>
            <a:r>
              <a:rPr lang="nl-NL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aardlekschakelaar</a:t>
            </a:r>
          </a:p>
        </p:txBody>
      </p:sp>
      <p:sp>
        <p:nvSpPr>
          <p:cNvPr id="493600" name="Rectangle 32"/>
          <p:cNvSpPr>
            <a:spLocks noChangeArrowheads="1"/>
          </p:cNvSpPr>
          <p:nvPr/>
        </p:nvSpPr>
        <p:spPr bwMode="auto">
          <a:xfrm>
            <a:off x="0" y="574675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36195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1.	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Normale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situatie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:</a:t>
            </a:r>
            <a:r>
              <a:rPr lang="en-US" sz="2800" dirty="0">
                <a:solidFill>
                  <a:srgbClr val="66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I</a:t>
            </a:r>
            <a:r>
              <a:rPr lang="en-US" sz="2800" baseline="-250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1</a:t>
            </a:r>
            <a:r>
              <a:rPr lang="en-US" sz="2800" dirty="0">
                <a:solidFill>
                  <a:srgbClr val="66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= </a:t>
            </a:r>
            <a:r>
              <a:rPr lang="en-US" sz="2800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I</a:t>
            </a:r>
            <a:r>
              <a:rPr lang="en-US" sz="2800" baseline="-25000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2 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(50 Hz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wisselstroom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)</a:t>
            </a:r>
            <a:endParaRPr lang="nl-NL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pitchFamily="34" charset="0"/>
            </a:endParaRPr>
          </a:p>
        </p:txBody>
      </p:sp>
      <p:grpSp>
        <p:nvGrpSpPr>
          <p:cNvPr id="10" name="Group 111"/>
          <p:cNvGrpSpPr>
            <a:grpSpLocks/>
          </p:cNvGrpSpPr>
          <p:nvPr/>
        </p:nvGrpSpPr>
        <p:grpSpPr bwMode="auto">
          <a:xfrm>
            <a:off x="3181350" y="4656138"/>
            <a:ext cx="2238375" cy="730250"/>
            <a:chOff x="2004" y="2933"/>
            <a:chExt cx="1410" cy="460"/>
          </a:xfrm>
        </p:grpSpPr>
        <p:sp>
          <p:nvSpPr>
            <p:cNvPr id="493614" name="Rectangle 46"/>
            <p:cNvSpPr>
              <a:spLocks noChangeArrowheads="1"/>
            </p:cNvSpPr>
            <p:nvPr/>
          </p:nvSpPr>
          <p:spPr bwMode="auto">
            <a:xfrm>
              <a:off x="2004" y="2939"/>
              <a:ext cx="454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base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nl-NL" sz="2000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B</a:t>
              </a:r>
              <a:r>
                <a:rPr lang="nl-NL" sz="2000" b="1" baseline="-25000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1</a:t>
              </a:r>
            </a:p>
          </p:txBody>
        </p:sp>
        <p:sp>
          <p:nvSpPr>
            <p:cNvPr id="493615" name="Rectangle 47"/>
            <p:cNvSpPr>
              <a:spLocks noChangeArrowheads="1"/>
            </p:cNvSpPr>
            <p:nvPr/>
          </p:nvSpPr>
          <p:spPr bwMode="auto">
            <a:xfrm>
              <a:off x="2960" y="2933"/>
              <a:ext cx="454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base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nl-NL" sz="2000" b="1" dirty="0">
                  <a:solidFill>
                    <a:srgbClr val="33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B</a:t>
              </a:r>
              <a:r>
                <a:rPr lang="nl-NL" sz="2000" b="1" baseline="-25000" dirty="0">
                  <a:solidFill>
                    <a:srgbClr val="33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2</a:t>
              </a:r>
            </a:p>
          </p:txBody>
        </p:sp>
      </p:grpSp>
      <p:sp>
        <p:nvSpPr>
          <p:cNvPr id="493611" name="Rectangle 43"/>
          <p:cNvSpPr>
            <a:spLocks noChangeArrowheads="1"/>
          </p:cNvSpPr>
          <p:nvPr/>
        </p:nvSpPr>
        <p:spPr bwMode="auto">
          <a:xfrm>
            <a:off x="0" y="1146175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tabLst>
                <a:tab pos="36195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2.	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Bij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 contact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tussen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fase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en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aarde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 is </a:t>
            </a:r>
            <a: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I</a:t>
            </a:r>
            <a:r>
              <a:rPr lang="en-US" sz="2800" baseline="-250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1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 &gt; </a:t>
            </a:r>
            <a:r>
              <a:rPr lang="en-US" sz="2800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I</a:t>
            </a:r>
            <a:r>
              <a:rPr lang="en-US" sz="2800" baseline="-25000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2</a:t>
            </a:r>
            <a:endParaRPr lang="nl-NL" sz="2800" baseline="-25000" dirty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493612" name="Rectangle 44"/>
          <p:cNvSpPr>
            <a:spLocks noChangeArrowheads="1"/>
          </p:cNvSpPr>
          <p:nvPr/>
        </p:nvSpPr>
        <p:spPr bwMode="auto">
          <a:xfrm>
            <a:off x="-11113" y="1701800"/>
            <a:ext cx="914400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36195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3.	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Dus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magnetische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inductie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 </a:t>
            </a:r>
            <a: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B</a:t>
            </a:r>
            <a:r>
              <a:rPr lang="en-US" sz="2800" baseline="-250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1</a:t>
            </a:r>
            <a:r>
              <a:rPr lang="en-US" sz="2800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&gt;</a:t>
            </a:r>
            <a:r>
              <a:rPr lang="en-US" sz="2800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B</a:t>
            </a:r>
            <a:r>
              <a:rPr lang="en-US" sz="2800" baseline="-25000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2</a:t>
            </a:r>
            <a:endParaRPr lang="nl-NL" sz="2800" baseline="-25000" dirty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493616" name="Rectangle 48"/>
          <p:cNvSpPr>
            <a:spLocks noChangeArrowheads="1"/>
          </p:cNvSpPr>
          <p:nvPr/>
        </p:nvSpPr>
        <p:spPr bwMode="auto">
          <a:xfrm>
            <a:off x="-36513" y="2209800"/>
            <a:ext cx="914400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36195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4.	In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spoel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 S</a:t>
            </a:r>
            <a:r>
              <a:rPr lang="en-US" sz="28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1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 is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dus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een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wisselend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magnetisch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 veld</a:t>
            </a:r>
            <a:endParaRPr lang="nl-NL" sz="2800" baseline="-25000" dirty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grpSp>
        <p:nvGrpSpPr>
          <p:cNvPr id="11" name="Group 74"/>
          <p:cNvGrpSpPr>
            <a:grpSpLocks/>
          </p:cNvGrpSpPr>
          <p:nvPr/>
        </p:nvGrpSpPr>
        <p:grpSpPr bwMode="auto">
          <a:xfrm>
            <a:off x="7670800" y="4164013"/>
            <a:ext cx="1435100" cy="2209800"/>
            <a:chOff x="4856" y="2647"/>
            <a:chExt cx="904" cy="1392"/>
          </a:xfrm>
        </p:grpSpPr>
        <p:sp>
          <p:nvSpPr>
            <p:cNvPr id="25619" name="Line 68"/>
            <p:cNvSpPr>
              <a:spLocks noChangeShapeType="1"/>
            </p:cNvSpPr>
            <p:nvPr/>
          </p:nvSpPr>
          <p:spPr bwMode="auto">
            <a:xfrm>
              <a:off x="4967" y="3761"/>
              <a:ext cx="79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93639" name="Rectangle 71"/>
            <p:cNvSpPr>
              <a:spLocks noChangeArrowheads="1"/>
            </p:cNvSpPr>
            <p:nvPr/>
          </p:nvSpPr>
          <p:spPr bwMode="auto">
            <a:xfrm>
              <a:off x="5037" y="3676"/>
              <a:ext cx="635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base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nl-NL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pitchFamily="34" charset="0"/>
                </a:rPr>
                <a:t>grond</a:t>
              </a:r>
              <a:endParaRPr lang="nl-NL" sz="24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endParaRPr>
            </a:p>
          </p:txBody>
        </p:sp>
        <p:grpSp>
          <p:nvGrpSpPr>
            <p:cNvPr id="25621" name="Group 73"/>
            <p:cNvGrpSpPr>
              <a:grpSpLocks/>
            </p:cNvGrpSpPr>
            <p:nvPr/>
          </p:nvGrpSpPr>
          <p:grpSpPr bwMode="auto">
            <a:xfrm>
              <a:off x="4856" y="2647"/>
              <a:ext cx="760" cy="1101"/>
              <a:chOff x="4856" y="2647"/>
              <a:chExt cx="760" cy="1101"/>
            </a:xfrm>
          </p:grpSpPr>
          <p:grpSp>
            <p:nvGrpSpPr>
              <p:cNvPr id="25622" name="Group 67"/>
              <p:cNvGrpSpPr>
                <a:grpSpLocks/>
              </p:cNvGrpSpPr>
              <p:nvPr/>
            </p:nvGrpSpPr>
            <p:grpSpPr bwMode="auto">
              <a:xfrm>
                <a:off x="5152" y="2647"/>
                <a:ext cx="424" cy="1101"/>
                <a:chOff x="5152" y="2523"/>
                <a:chExt cx="424" cy="1101"/>
              </a:xfrm>
            </p:grpSpPr>
            <p:sp>
              <p:nvSpPr>
                <p:cNvPr id="25624" name="Oval 49"/>
                <p:cNvSpPr>
                  <a:spLocks noChangeAspect="1" noChangeArrowheads="1"/>
                </p:cNvSpPr>
                <p:nvPr/>
              </p:nvSpPr>
              <p:spPr bwMode="auto">
                <a:xfrm>
                  <a:off x="5284" y="2523"/>
                  <a:ext cx="181" cy="181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5625" name="Freeform 64"/>
                <p:cNvSpPr>
                  <a:spLocks/>
                </p:cNvSpPr>
                <p:nvPr/>
              </p:nvSpPr>
              <p:spPr bwMode="auto">
                <a:xfrm>
                  <a:off x="5368" y="2704"/>
                  <a:ext cx="7" cy="480"/>
                </a:xfrm>
                <a:custGeom>
                  <a:avLst/>
                  <a:gdLst>
                    <a:gd name="T0" fmla="*/ 7 w 7"/>
                    <a:gd name="T1" fmla="*/ 0 h 480"/>
                    <a:gd name="T2" fmla="*/ 0 w 7"/>
                    <a:gd name="T3" fmla="*/ 480 h 480"/>
                    <a:gd name="T4" fmla="*/ 0 60000 65536"/>
                    <a:gd name="T5" fmla="*/ 0 60000 65536"/>
                    <a:gd name="T6" fmla="*/ 0 w 7"/>
                    <a:gd name="T7" fmla="*/ 0 h 480"/>
                    <a:gd name="T8" fmla="*/ 7 w 7"/>
                    <a:gd name="T9" fmla="*/ 480 h 4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" h="480">
                      <a:moveTo>
                        <a:pt x="7" y="0"/>
                      </a:moveTo>
                      <a:lnTo>
                        <a:pt x="0" y="480"/>
                      </a:lnTo>
                    </a:path>
                  </a:pathLst>
                </a:custGeom>
                <a:noFill/>
                <a:ln w="76200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5626" name="Freeform 65"/>
                <p:cNvSpPr>
                  <a:spLocks/>
                </p:cNvSpPr>
                <p:nvPr/>
              </p:nvSpPr>
              <p:spPr bwMode="auto">
                <a:xfrm>
                  <a:off x="5152" y="3184"/>
                  <a:ext cx="208" cy="432"/>
                </a:xfrm>
                <a:custGeom>
                  <a:avLst/>
                  <a:gdLst>
                    <a:gd name="T0" fmla="*/ 0 w 208"/>
                    <a:gd name="T1" fmla="*/ 432 h 432"/>
                    <a:gd name="T2" fmla="*/ 104 w 208"/>
                    <a:gd name="T3" fmla="*/ 424 h 432"/>
                    <a:gd name="T4" fmla="*/ 112 w 208"/>
                    <a:gd name="T5" fmla="*/ 216 h 432"/>
                    <a:gd name="T6" fmla="*/ 208 w 208"/>
                    <a:gd name="T7" fmla="*/ 0 h 4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8"/>
                    <a:gd name="T13" fmla="*/ 0 h 432"/>
                    <a:gd name="T14" fmla="*/ 208 w 208"/>
                    <a:gd name="T15" fmla="*/ 432 h 4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8" h="432">
                      <a:moveTo>
                        <a:pt x="0" y="432"/>
                      </a:moveTo>
                      <a:lnTo>
                        <a:pt x="104" y="424"/>
                      </a:lnTo>
                      <a:lnTo>
                        <a:pt x="112" y="216"/>
                      </a:lnTo>
                      <a:lnTo>
                        <a:pt x="208" y="0"/>
                      </a:lnTo>
                    </a:path>
                  </a:pathLst>
                </a:custGeom>
                <a:noFill/>
                <a:ln w="76200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5627" name="Freeform 66"/>
                <p:cNvSpPr>
                  <a:spLocks/>
                </p:cNvSpPr>
                <p:nvPr/>
              </p:nvSpPr>
              <p:spPr bwMode="auto">
                <a:xfrm flipH="1">
                  <a:off x="5368" y="3192"/>
                  <a:ext cx="208" cy="432"/>
                </a:xfrm>
                <a:custGeom>
                  <a:avLst/>
                  <a:gdLst>
                    <a:gd name="T0" fmla="*/ 0 w 208"/>
                    <a:gd name="T1" fmla="*/ 432 h 432"/>
                    <a:gd name="T2" fmla="*/ 104 w 208"/>
                    <a:gd name="T3" fmla="*/ 424 h 432"/>
                    <a:gd name="T4" fmla="*/ 112 w 208"/>
                    <a:gd name="T5" fmla="*/ 216 h 432"/>
                    <a:gd name="T6" fmla="*/ 208 w 208"/>
                    <a:gd name="T7" fmla="*/ 0 h 4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8"/>
                    <a:gd name="T13" fmla="*/ 0 h 432"/>
                    <a:gd name="T14" fmla="*/ 208 w 208"/>
                    <a:gd name="T15" fmla="*/ 432 h 4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8" h="432">
                      <a:moveTo>
                        <a:pt x="0" y="432"/>
                      </a:moveTo>
                      <a:lnTo>
                        <a:pt x="104" y="424"/>
                      </a:lnTo>
                      <a:lnTo>
                        <a:pt x="112" y="216"/>
                      </a:lnTo>
                      <a:lnTo>
                        <a:pt x="208" y="0"/>
                      </a:lnTo>
                    </a:path>
                  </a:pathLst>
                </a:custGeom>
                <a:noFill/>
                <a:ln w="76200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25623" name="Freeform 72"/>
              <p:cNvSpPr>
                <a:spLocks/>
              </p:cNvSpPr>
              <p:nvPr/>
            </p:nvSpPr>
            <p:spPr bwMode="auto">
              <a:xfrm>
                <a:off x="4856" y="2856"/>
                <a:ext cx="760" cy="464"/>
              </a:xfrm>
              <a:custGeom>
                <a:avLst/>
                <a:gdLst>
                  <a:gd name="T0" fmla="*/ 0 w 760"/>
                  <a:gd name="T1" fmla="*/ 0 h 464"/>
                  <a:gd name="T2" fmla="*/ 264 w 760"/>
                  <a:gd name="T3" fmla="*/ 160 h 464"/>
                  <a:gd name="T4" fmla="*/ 440 w 760"/>
                  <a:gd name="T5" fmla="*/ 104 h 464"/>
                  <a:gd name="T6" fmla="*/ 616 w 760"/>
                  <a:gd name="T7" fmla="*/ 96 h 464"/>
                  <a:gd name="T8" fmla="*/ 720 w 760"/>
                  <a:gd name="T9" fmla="*/ 232 h 464"/>
                  <a:gd name="T10" fmla="*/ 760 w 760"/>
                  <a:gd name="T11" fmla="*/ 464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60"/>
                  <a:gd name="T19" fmla="*/ 0 h 464"/>
                  <a:gd name="T20" fmla="*/ 760 w 760"/>
                  <a:gd name="T21" fmla="*/ 464 h 4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60" h="464">
                    <a:moveTo>
                      <a:pt x="0" y="0"/>
                    </a:moveTo>
                    <a:lnTo>
                      <a:pt x="264" y="160"/>
                    </a:lnTo>
                    <a:lnTo>
                      <a:pt x="440" y="104"/>
                    </a:lnTo>
                    <a:lnTo>
                      <a:pt x="616" y="96"/>
                    </a:lnTo>
                    <a:lnTo>
                      <a:pt x="720" y="232"/>
                    </a:lnTo>
                    <a:lnTo>
                      <a:pt x="760" y="464"/>
                    </a:lnTo>
                  </a:path>
                </a:pathLst>
              </a:custGeom>
              <a:noFill/>
              <a:ln w="7620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493646" name="AutoShape 78"/>
          <p:cNvSpPr>
            <a:spLocks noChangeArrowheads="1"/>
          </p:cNvSpPr>
          <p:nvPr/>
        </p:nvSpPr>
        <p:spPr bwMode="auto">
          <a:xfrm>
            <a:off x="7847013" y="620713"/>
            <a:ext cx="1101725" cy="487362"/>
          </a:xfrm>
          <a:prstGeom prst="wedgeRoundRectCallout">
            <a:avLst>
              <a:gd name="adj1" fmla="val -325264"/>
              <a:gd name="adj2" fmla="val 64140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kern</a:t>
            </a:r>
          </a:p>
        </p:txBody>
      </p:sp>
      <p:sp>
        <p:nvSpPr>
          <p:cNvPr id="493682" name="Freeform 114"/>
          <p:cNvSpPr>
            <a:spLocks/>
          </p:cNvSpPr>
          <p:nvPr/>
        </p:nvSpPr>
        <p:spPr bwMode="auto">
          <a:xfrm>
            <a:off x="8496300" y="4711700"/>
            <a:ext cx="3175" cy="466725"/>
          </a:xfrm>
          <a:custGeom>
            <a:avLst/>
            <a:gdLst>
              <a:gd name="T0" fmla="*/ 0 w 2"/>
              <a:gd name="T1" fmla="*/ 0 h 294"/>
              <a:gd name="T2" fmla="*/ 2147483647 w 2"/>
              <a:gd name="T3" fmla="*/ 2147483647 h 294"/>
              <a:gd name="T4" fmla="*/ 0 60000 65536"/>
              <a:gd name="T5" fmla="*/ 0 60000 65536"/>
              <a:gd name="T6" fmla="*/ 0 w 2"/>
              <a:gd name="T7" fmla="*/ 0 h 294"/>
              <a:gd name="T8" fmla="*/ 2 w 2"/>
              <a:gd name="T9" fmla="*/ 294 h 2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" h="294">
                <a:moveTo>
                  <a:pt x="0" y="0"/>
                </a:moveTo>
                <a:lnTo>
                  <a:pt x="2" y="294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3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64" name="AutoShape 78"/>
          <p:cNvSpPr>
            <a:spLocks noChangeArrowheads="1"/>
          </p:cNvSpPr>
          <p:nvPr/>
        </p:nvSpPr>
        <p:spPr bwMode="auto">
          <a:xfrm>
            <a:off x="7847013" y="1420813"/>
            <a:ext cx="1119187" cy="495300"/>
          </a:xfrm>
          <a:prstGeom prst="wedgeRoundRectCallout">
            <a:avLst>
              <a:gd name="adj1" fmla="val -620935"/>
              <a:gd name="adj2" fmla="val 52498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Fase</a:t>
            </a:r>
          </a:p>
        </p:txBody>
      </p:sp>
      <p:sp>
        <p:nvSpPr>
          <p:cNvPr id="65" name="AutoShape 78"/>
          <p:cNvSpPr>
            <a:spLocks noChangeArrowheads="1"/>
          </p:cNvSpPr>
          <p:nvPr/>
        </p:nvSpPr>
        <p:spPr bwMode="auto">
          <a:xfrm>
            <a:off x="7847013" y="2209800"/>
            <a:ext cx="1101725" cy="508000"/>
          </a:xfrm>
          <a:prstGeom prst="wedgeRoundRectCallout">
            <a:avLst>
              <a:gd name="adj1" fmla="val -631259"/>
              <a:gd name="adj2" fmla="val 46538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Nul</a:t>
            </a:r>
          </a:p>
        </p:txBody>
      </p:sp>
      <p:sp>
        <p:nvSpPr>
          <p:cNvPr id="66" name="AutoShape 78"/>
          <p:cNvSpPr>
            <a:spLocks noChangeArrowheads="1"/>
          </p:cNvSpPr>
          <p:nvPr/>
        </p:nvSpPr>
        <p:spPr bwMode="auto">
          <a:xfrm>
            <a:off x="7847013" y="3060700"/>
            <a:ext cx="1119187" cy="512763"/>
          </a:xfrm>
          <a:prstGeom prst="wedgeRoundRectCallout">
            <a:avLst>
              <a:gd name="adj1" fmla="val -614958"/>
              <a:gd name="adj2" fmla="val 34184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Aarde</a:t>
            </a:r>
          </a:p>
        </p:txBody>
      </p:sp>
    </p:spTree>
    <p:extLst>
      <p:ext uri="{BB962C8B-B14F-4D97-AF65-F5344CB8AC3E}">
        <p14:creationId xmlns:p14="http://schemas.microsoft.com/office/powerpoint/2010/main" val="4278723003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3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936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3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3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9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9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93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9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9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664" grpId="0" animBg="1"/>
      <p:bldP spid="493598" grpId="0" autoUpdateAnimBg="0"/>
      <p:bldP spid="493599" grpId="0" autoUpdateAnimBg="0"/>
      <p:bldP spid="493600" grpId="0" autoUpdateAnimBg="0"/>
      <p:bldP spid="493611" grpId="0" autoUpdateAnimBg="0"/>
      <p:bldP spid="493612" grpId="0" autoUpdateAnimBg="0"/>
      <p:bldP spid="493616" grpId="0" autoUpdateAnimBg="0"/>
      <p:bldP spid="493646" grpId="0" animBg="1"/>
      <p:bldP spid="493682" grpId="0" animBg="1"/>
      <p:bldP spid="64" grpId="0" animBg="1"/>
      <p:bldP spid="65" grpId="0" animBg="1"/>
      <p:bldP spid="6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4"/>
          <p:cNvGrpSpPr>
            <a:grpSpLocks/>
          </p:cNvGrpSpPr>
          <p:nvPr/>
        </p:nvGrpSpPr>
        <p:grpSpPr bwMode="auto">
          <a:xfrm>
            <a:off x="1149350" y="3784600"/>
            <a:ext cx="6572250" cy="2387600"/>
            <a:chOff x="703" y="2404"/>
            <a:chExt cx="4140" cy="1504"/>
          </a:xfrm>
        </p:grpSpPr>
        <p:grpSp>
          <p:nvGrpSpPr>
            <p:cNvPr id="26662" name="Group 135"/>
            <p:cNvGrpSpPr>
              <a:grpSpLocks/>
            </p:cNvGrpSpPr>
            <p:nvPr/>
          </p:nvGrpSpPr>
          <p:grpSpPr bwMode="auto">
            <a:xfrm>
              <a:off x="703" y="2404"/>
              <a:ext cx="4140" cy="1504"/>
              <a:chOff x="703" y="2404"/>
              <a:chExt cx="4140" cy="1504"/>
            </a:xfrm>
          </p:grpSpPr>
          <p:grpSp>
            <p:nvGrpSpPr>
              <p:cNvPr id="26664" name="Group 136"/>
              <p:cNvGrpSpPr>
                <a:grpSpLocks/>
              </p:cNvGrpSpPr>
              <p:nvPr/>
            </p:nvGrpSpPr>
            <p:grpSpPr bwMode="auto">
              <a:xfrm>
                <a:off x="710" y="2404"/>
                <a:ext cx="4133" cy="1504"/>
                <a:chOff x="710" y="2404"/>
                <a:chExt cx="4133" cy="1504"/>
              </a:xfrm>
            </p:grpSpPr>
            <p:grpSp>
              <p:nvGrpSpPr>
                <p:cNvPr id="26668" name="Group 137"/>
                <p:cNvGrpSpPr>
                  <a:grpSpLocks/>
                </p:cNvGrpSpPr>
                <p:nvPr/>
              </p:nvGrpSpPr>
              <p:grpSpPr bwMode="auto">
                <a:xfrm>
                  <a:off x="1885" y="2404"/>
                  <a:ext cx="1247" cy="1247"/>
                  <a:chOff x="1885" y="2404"/>
                  <a:chExt cx="1247" cy="1247"/>
                </a:xfrm>
              </p:grpSpPr>
              <p:sp>
                <p:nvSpPr>
                  <p:cNvPr id="26695" name="Rectangle 1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85" y="2404"/>
                    <a:ext cx="1247" cy="1247"/>
                  </a:xfrm>
                  <a:prstGeom prst="rect">
                    <a:avLst/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6696" name="Rectangle 1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3" y="2704"/>
                    <a:ext cx="680" cy="680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6669" name="Group 140"/>
                <p:cNvGrpSpPr>
                  <a:grpSpLocks/>
                </p:cNvGrpSpPr>
                <p:nvPr/>
              </p:nvGrpSpPr>
              <p:grpSpPr bwMode="auto">
                <a:xfrm>
                  <a:off x="1051" y="2767"/>
                  <a:ext cx="1538" cy="1141"/>
                  <a:chOff x="1051" y="2767"/>
                  <a:chExt cx="1538" cy="1141"/>
                </a:xfrm>
              </p:grpSpPr>
              <p:sp>
                <p:nvSpPr>
                  <p:cNvPr id="26688" name="Text Box 1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1" y="3617"/>
                    <a:ext cx="680" cy="291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5000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nl-NL" altLang="nl-NL" sz="2400">
                        <a:solidFill>
                          <a:srgbClr val="000000"/>
                        </a:solidFill>
                        <a:cs typeface="Arial" pitchFamily="34" charset="0"/>
                      </a:rPr>
                      <a:t>Relais</a:t>
                    </a:r>
                  </a:p>
                </p:txBody>
              </p:sp>
              <p:sp>
                <p:nvSpPr>
                  <p:cNvPr id="26689" name="Freeform 142"/>
                  <p:cNvSpPr>
                    <a:spLocks/>
                  </p:cNvSpPr>
                  <p:nvPr/>
                </p:nvSpPr>
                <p:spPr bwMode="auto">
                  <a:xfrm>
                    <a:off x="1379" y="2767"/>
                    <a:ext cx="14" cy="846"/>
                  </a:xfrm>
                  <a:custGeom>
                    <a:avLst/>
                    <a:gdLst>
                      <a:gd name="T0" fmla="*/ 0 w 14"/>
                      <a:gd name="T1" fmla="*/ 0 h 846"/>
                      <a:gd name="T2" fmla="*/ 14 w 14"/>
                      <a:gd name="T3" fmla="*/ 846 h 846"/>
                      <a:gd name="T4" fmla="*/ 0 60000 65536"/>
                      <a:gd name="T5" fmla="*/ 0 60000 65536"/>
                      <a:gd name="T6" fmla="*/ 0 w 14"/>
                      <a:gd name="T7" fmla="*/ 0 h 846"/>
                      <a:gd name="T8" fmla="*/ 14 w 14"/>
                      <a:gd name="T9" fmla="*/ 846 h 84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4" h="846">
                        <a:moveTo>
                          <a:pt x="0" y="0"/>
                        </a:moveTo>
                        <a:lnTo>
                          <a:pt x="14" y="846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6690" name="Freeform 143"/>
                  <p:cNvSpPr>
                    <a:spLocks/>
                  </p:cNvSpPr>
                  <p:nvPr/>
                </p:nvSpPr>
                <p:spPr bwMode="auto">
                  <a:xfrm>
                    <a:off x="1737" y="3375"/>
                    <a:ext cx="690" cy="356"/>
                  </a:xfrm>
                  <a:custGeom>
                    <a:avLst/>
                    <a:gdLst>
                      <a:gd name="T0" fmla="*/ 0 w 690"/>
                      <a:gd name="T1" fmla="*/ 356 h 356"/>
                      <a:gd name="T2" fmla="*/ 690 w 690"/>
                      <a:gd name="T3" fmla="*/ 356 h 356"/>
                      <a:gd name="T4" fmla="*/ 690 w 690"/>
                      <a:gd name="T5" fmla="*/ 0 h 356"/>
                      <a:gd name="T6" fmla="*/ 0 60000 65536"/>
                      <a:gd name="T7" fmla="*/ 0 60000 65536"/>
                      <a:gd name="T8" fmla="*/ 0 60000 65536"/>
                      <a:gd name="T9" fmla="*/ 0 w 690"/>
                      <a:gd name="T10" fmla="*/ 0 h 356"/>
                      <a:gd name="T11" fmla="*/ 690 w 690"/>
                      <a:gd name="T12" fmla="*/ 356 h 35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90" h="356">
                        <a:moveTo>
                          <a:pt x="0" y="356"/>
                        </a:moveTo>
                        <a:lnTo>
                          <a:pt x="690" y="356"/>
                        </a:lnTo>
                        <a:lnTo>
                          <a:pt x="690" y="0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6691" name="Freeform 144"/>
                  <p:cNvSpPr>
                    <a:spLocks/>
                  </p:cNvSpPr>
                  <p:nvPr/>
                </p:nvSpPr>
                <p:spPr bwMode="auto">
                  <a:xfrm>
                    <a:off x="2427" y="3381"/>
                    <a:ext cx="84" cy="273"/>
                  </a:xfrm>
                  <a:custGeom>
                    <a:avLst/>
                    <a:gdLst>
                      <a:gd name="T0" fmla="*/ 84 w 84"/>
                      <a:gd name="T1" fmla="*/ 273 h 273"/>
                      <a:gd name="T2" fmla="*/ 0 w 84"/>
                      <a:gd name="T3" fmla="*/ 0 h 273"/>
                      <a:gd name="T4" fmla="*/ 0 60000 65536"/>
                      <a:gd name="T5" fmla="*/ 0 60000 65536"/>
                      <a:gd name="T6" fmla="*/ 0 w 84"/>
                      <a:gd name="T7" fmla="*/ 0 h 273"/>
                      <a:gd name="T8" fmla="*/ 84 w 84"/>
                      <a:gd name="T9" fmla="*/ 273 h 273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84" h="273">
                        <a:moveTo>
                          <a:pt x="84" y="273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6692" name="Freeform 145"/>
                  <p:cNvSpPr>
                    <a:spLocks/>
                  </p:cNvSpPr>
                  <p:nvPr/>
                </p:nvSpPr>
                <p:spPr bwMode="auto">
                  <a:xfrm>
                    <a:off x="1737" y="3657"/>
                    <a:ext cx="852" cy="177"/>
                  </a:xfrm>
                  <a:custGeom>
                    <a:avLst/>
                    <a:gdLst>
                      <a:gd name="T0" fmla="*/ 0 w 852"/>
                      <a:gd name="T1" fmla="*/ 176 h 177"/>
                      <a:gd name="T2" fmla="*/ 852 w 852"/>
                      <a:gd name="T3" fmla="*/ 177 h 177"/>
                      <a:gd name="T4" fmla="*/ 852 w 852"/>
                      <a:gd name="T5" fmla="*/ 0 h 177"/>
                      <a:gd name="T6" fmla="*/ 0 60000 65536"/>
                      <a:gd name="T7" fmla="*/ 0 60000 65536"/>
                      <a:gd name="T8" fmla="*/ 0 60000 65536"/>
                      <a:gd name="T9" fmla="*/ 0 w 852"/>
                      <a:gd name="T10" fmla="*/ 0 h 177"/>
                      <a:gd name="T11" fmla="*/ 852 w 852"/>
                      <a:gd name="T12" fmla="*/ 177 h 17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52" h="177">
                        <a:moveTo>
                          <a:pt x="0" y="176"/>
                        </a:moveTo>
                        <a:lnTo>
                          <a:pt x="852" y="177"/>
                        </a:lnTo>
                        <a:lnTo>
                          <a:pt x="852" y="0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6693" name="Freeform 146"/>
                  <p:cNvSpPr>
                    <a:spLocks/>
                  </p:cNvSpPr>
                  <p:nvPr/>
                </p:nvSpPr>
                <p:spPr bwMode="auto">
                  <a:xfrm>
                    <a:off x="2508" y="3372"/>
                    <a:ext cx="81" cy="282"/>
                  </a:xfrm>
                  <a:custGeom>
                    <a:avLst/>
                    <a:gdLst>
                      <a:gd name="T0" fmla="*/ 81 w 81"/>
                      <a:gd name="T1" fmla="*/ 282 h 282"/>
                      <a:gd name="T2" fmla="*/ 0 w 81"/>
                      <a:gd name="T3" fmla="*/ 0 h 282"/>
                      <a:gd name="T4" fmla="*/ 0 60000 65536"/>
                      <a:gd name="T5" fmla="*/ 0 60000 65536"/>
                      <a:gd name="T6" fmla="*/ 0 w 81"/>
                      <a:gd name="T7" fmla="*/ 0 h 282"/>
                      <a:gd name="T8" fmla="*/ 81 w 81"/>
                      <a:gd name="T9" fmla="*/ 282 h 28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81" h="282">
                        <a:moveTo>
                          <a:pt x="81" y="282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6694" name="Freeform 147"/>
                  <p:cNvSpPr>
                    <a:spLocks/>
                  </p:cNvSpPr>
                  <p:nvPr/>
                </p:nvSpPr>
                <p:spPr bwMode="auto">
                  <a:xfrm>
                    <a:off x="2511" y="3372"/>
                    <a:ext cx="1" cy="279"/>
                  </a:xfrm>
                  <a:custGeom>
                    <a:avLst/>
                    <a:gdLst>
                      <a:gd name="T0" fmla="*/ 0 w 1"/>
                      <a:gd name="T1" fmla="*/ 0 h 279"/>
                      <a:gd name="T2" fmla="*/ 0 w 1"/>
                      <a:gd name="T3" fmla="*/ 279 h 279"/>
                      <a:gd name="T4" fmla="*/ 0 60000 65536"/>
                      <a:gd name="T5" fmla="*/ 0 60000 65536"/>
                      <a:gd name="T6" fmla="*/ 0 w 1"/>
                      <a:gd name="T7" fmla="*/ 0 h 279"/>
                      <a:gd name="T8" fmla="*/ 1 w 1"/>
                      <a:gd name="T9" fmla="*/ 279 h 279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279">
                        <a:moveTo>
                          <a:pt x="0" y="0"/>
                        </a:moveTo>
                        <a:lnTo>
                          <a:pt x="0" y="279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6670" name="Line 148"/>
                <p:cNvSpPr>
                  <a:spLocks noChangeShapeType="1"/>
                </p:cNvSpPr>
                <p:nvPr/>
              </p:nvSpPr>
              <p:spPr bwMode="auto">
                <a:xfrm>
                  <a:off x="917" y="3228"/>
                  <a:ext cx="3900" cy="0"/>
                </a:xfrm>
                <a:prstGeom prst="line">
                  <a:avLst/>
                </a:prstGeom>
                <a:noFill/>
                <a:ln w="28575">
                  <a:solidFill>
                    <a:srgbClr val="00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grpSp>
              <p:nvGrpSpPr>
                <p:cNvPr id="26671" name="Group 149"/>
                <p:cNvGrpSpPr>
                  <a:grpSpLocks/>
                </p:cNvGrpSpPr>
                <p:nvPr/>
              </p:nvGrpSpPr>
              <p:grpSpPr bwMode="auto">
                <a:xfrm>
                  <a:off x="711" y="2463"/>
                  <a:ext cx="4132" cy="454"/>
                  <a:chOff x="711" y="2463"/>
                  <a:chExt cx="4132" cy="454"/>
                </a:xfrm>
              </p:grpSpPr>
              <p:sp>
                <p:nvSpPr>
                  <p:cNvPr id="26681" name="Freeform 150"/>
                  <p:cNvSpPr>
                    <a:spLocks/>
                  </p:cNvSpPr>
                  <p:nvPr/>
                </p:nvSpPr>
                <p:spPr bwMode="auto">
                  <a:xfrm>
                    <a:off x="1874" y="2840"/>
                    <a:ext cx="2969" cy="8"/>
                  </a:xfrm>
                  <a:custGeom>
                    <a:avLst/>
                    <a:gdLst>
                      <a:gd name="T0" fmla="*/ 0 w 2969"/>
                      <a:gd name="T1" fmla="*/ 8 h 8"/>
                      <a:gd name="T2" fmla="*/ 2969 w 2969"/>
                      <a:gd name="T3" fmla="*/ 0 h 8"/>
                      <a:gd name="T4" fmla="*/ 0 60000 65536"/>
                      <a:gd name="T5" fmla="*/ 0 60000 65536"/>
                      <a:gd name="T6" fmla="*/ 0 w 2969"/>
                      <a:gd name="T7" fmla="*/ 0 h 8"/>
                      <a:gd name="T8" fmla="*/ 2969 w 2969"/>
                      <a:gd name="T9" fmla="*/ 8 h 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969" h="8">
                        <a:moveTo>
                          <a:pt x="0" y="8"/>
                        </a:moveTo>
                        <a:lnTo>
                          <a:pt x="2969" y="0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rgbClr val="CC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6682" name="Freeform 151"/>
                  <p:cNvSpPr>
                    <a:spLocks/>
                  </p:cNvSpPr>
                  <p:nvPr/>
                </p:nvSpPr>
                <p:spPr bwMode="auto">
                  <a:xfrm>
                    <a:off x="1491" y="2772"/>
                    <a:ext cx="696" cy="1"/>
                  </a:xfrm>
                  <a:custGeom>
                    <a:avLst/>
                    <a:gdLst>
                      <a:gd name="T0" fmla="*/ 0 w 696"/>
                      <a:gd name="T1" fmla="*/ 0 h 1"/>
                      <a:gd name="T2" fmla="*/ 696 w 696"/>
                      <a:gd name="T3" fmla="*/ 0 h 1"/>
                      <a:gd name="T4" fmla="*/ 0 60000 65536"/>
                      <a:gd name="T5" fmla="*/ 0 60000 65536"/>
                      <a:gd name="T6" fmla="*/ 0 w 696"/>
                      <a:gd name="T7" fmla="*/ 0 h 1"/>
                      <a:gd name="T8" fmla="*/ 696 w 696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96" h="1">
                        <a:moveTo>
                          <a:pt x="0" y="0"/>
                        </a:moveTo>
                        <a:lnTo>
                          <a:pt x="696" y="0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rgbClr val="CC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6683" name="Freeform 152"/>
                  <p:cNvSpPr>
                    <a:spLocks/>
                  </p:cNvSpPr>
                  <p:nvPr/>
                </p:nvSpPr>
                <p:spPr bwMode="auto">
                  <a:xfrm>
                    <a:off x="1874" y="2772"/>
                    <a:ext cx="307" cy="76"/>
                  </a:xfrm>
                  <a:custGeom>
                    <a:avLst/>
                    <a:gdLst>
                      <a:gd name="T0" fmla="*/ 0 w 307"/>
                      <a:gd name="T1" fmla="*/ 76 h 76"/>
                      <a:gd name="T2" fmla="*/ 307 w 307"/>
                      <a:gd name="T3" fmla="*/ 0 h 76"/>
                      <a:gd name="T4" fmla="*/ 0 60000 65536"/>
                      <a:gd name="T5" fmla="*/ 0 60000 65536"/>
                      <a:gd name="T6" fmla="*/ 0 w 307"/>
                      <a:gd name="T7" fmla="*/ 0 h 76"/>
                      <a:gd name="T8" fmla="*/ 307 w 307"/>
                      <a:gd name="T9" fmla="*/ 76 h 7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307" h="76">
                        <a:moveTo>
                          <a:pt x="0" y="76"/>
                        </a:moveTo>
                        <a:lnTo>
                          <a:pt x="307" y="0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rgbClr val="CC3300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6684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916" y="2770"/>
                    <a:ext cx="363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CC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6685" name="Freeform 154"/>
                  <p:cNvSpPr>
                    <a:spLocks/>
                  </p:cNvSpPr>
                  <p:nvPr/>
                </p:nvSpPr>
                <p:spPr bwMode="auto">
                  <a:xfrm>
                    <a:off x="1270" y="2772"/>
                    <a:ext cx="223" cy="16"/>
                  </a:xfrm>
                  <a:custGeom>
                    <a:avLst/>
                    <a:gdLst>
                      <a:gd name="T0" fmla="*/ 0 w 223"/>
                      <a:gd name="T1" fmla="*/ 0 h 16"/>
                      <a:gd name="T2" fmla="*/ 223 w 223"/>
                      <a:gd name="T3" fmla="*/ 16 h 16"/>
                      <a:gd name="T4" fmla="*/ 0 60000 65536"/>
                      <a:gd name="T5" fmla="*/ 0 60000 65536"/>
                      <a:gd name="T6" fmla="*/ 0 w 223"/>
                      <a:gd name="T7" fmla="*/ 0 h 16"/>
                      <a:gd name="T8" fmla="*/ 223 w 223"/>
                      <a:gd name="T9" fmla="*/ 16 h 1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23" h="16">
                        <a:moveTo>
                          <a:pt x="0" y="0"/>
                        </a:moveTo>
                        <a:lnTo>
                          <a:pt x="223" y="16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94747" name="Text Box 1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1" y="2642"/>
                    <a:ext cx="453" cy="22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  <a:defRPr/>
                    </a:pPr>
                    <a:r>
                      <a:rPr lang="nl-NL" b="1"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Arial" pitchFamily="34" charset="0"/>
                      </a:rPr>
                      <a:t>F</a:t>
                    </a:r>
                  </a:p>
                </p:txBody>
              </p:sp>
              <p:sp>
                <p:nvSpPr>
                  <p:cNvPr id="494748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4422" y="2463"/>
                    <a:ext cx="318" cy="4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fontAlgn="base">
                      <a:lnSpc>
                        <a:spcPct val="105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nl-NL" sz="2400" b="1" dirty="0"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cs typeface="Arial" pitchFamily="34" charset="0"/>
                      </a:rPr>
                      <a:t>I</a:t>
                    </a:r>
                    <a:r>
                      <a:rPr lang="nl-NL" sz="2400" b="1" baseline="-25000" dirty="0"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cs typeface="Arial" pitchFamily="34" charset="0"/>
                      </a:rPr>
                      <a:t>1</a:t>
                    </a:r>
                  </a:p>
                </p:txBody>
              </p:sp>
            </p:grpSp>
            <p:grpSp>
              <p:nvGrpSpPr>
                <p:cNvPr id="26672" name="Group 157"/>
                <p:cNvGrpSpPr>
                  <a:grpSpLocks/>
                </p:cNvGrpSpPr>
                <p:nvPr/>
              </p:nvGrpSpPr>
              <p:grpSpPr bwMode="auto">
                <a:xfrm>
                  <a:off x="710" y="2936"/>
                  <a:ext cx="4117" cy="227"/>
                  <a:chOff x="710" y="2936"/>
                  <a:chExt cx="4117" cy="227"/>
                </a:xfrm>
              </p:grpSpPr>
              <p:sp>
                <p:nvSpPr>
                  <p:cNvPr id="26673" name="Freeform 158"/>
                  <p:cNvSpPr>
                    <a:spLocks/>
                  </p:cNvSpPr>
                  <p:nvPr/>
                </p:nvSpPr>
                <p:spPr bwMode="auto">
                  <a:xfrm>
                    <a:off x="3132" y="2960"/>
                    <a:ext cx="1695" cy="1"/>
                  </a:xfrm>
                  <a:custGeom>
                    <a:avLst/>
                    <a:gdLst>
                      <a:gd name="T0" fmla="*/ 0 w 1695"/>
                      <a:gd name="T1" fmla="*/ 1 h 1"/>
                      <a:gd name="T2" fmla="*/ 1695 w 1695"/>
                      <a:gd name="T3" fmla="*/ 0 h 1"/>
                      <a:gd name="T4" fmla="*/ 0 60000 65536"/>
                      <a:gd name="T5" fmla="*/ 0 60000 65536"/>
                      <a:gd name="T6" fmla="*/ 0 w 1695"/>
                      <a:gd name="T7" fmla="*/ 0 h 1"/>
                      <a:gd name="T8" fmla="*/ 1695 w 1695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695" h="1">
                        <a:moveTo>
                          <a:pt x="0" y="1"/>
                        </a:moveTo>
                        <a:lnTo>
                          <a:pt x="1695" y="0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rgbClr val="3366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6674" name="Freeform 159"/>
                  <p:cNvSpPr>
                    <a:spLocks/>
                  </p:cNvSpPr>
                  <p:nvPr/>
                </p:nvSpPr>
                <p:spPr bwMode="auto">
                  <a:xfrm>
                    <a:off x="1499" y="3072"/>
                    <a:ext cx="1360" cy="1"/>
                  </a:xfrm>
                  <a:custGeom>
                    <a:avLst/>
                    <a:gdLst>
                      <a:gd name="T0" fmla="*/ 0 w 1360"/>
                      <a:gd name="T1" fmla="*/ 0 h 1"/>
                      <a:gd name="T2" fmla="*/ 1360 w 1360"/>
                      <a:gd name="T3" fmla="*/ 0 h 1"/>
                      <a:gd name="T4" fmla="*/ 0 60000 65536"/>
                      <a:gd name="T5" fmla="*/ 0 60000 65536"/>
                      <a:gd name="T6" fmla="*/ 0 w 1360"/>
                      <a:gd name="T7" fmla="*/ 0 h 1"/>
                      <a:gd name="T8" fmla="*/ 1360 w 1360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360" h="1">
                        <a:moveTo>
                          <a:pt x="0" y="0"/>
                        </a:moveTo>
                        <a:lnTo>
                          <a:pt x="1360" y="0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rgbClr val="3366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6675" name="Freeform 160"/>
                  <p:cNvSpPr>
                    <a:spLocks/>
                  </p:cNvSpPr>
                  <p:nvPr/>
                </p:nvSpPr>
                <p:spPr bwMode="auto">
                  <a:xfrm>
                    <a:off x="2859" y="2964"/>
                    <a:ext cx="270" cy="1"/>
                  </a:xfrm>
                  <a:custGeom>
                    <a:avLst/>
                    <a:gdLst>
                      <a:gd name="T0" fmla="*/ 0 w 270"/>
                      <a:gd name="T1" fmla="*/ 0 h 1"/>
                      <a:gd name="T2" fmla="*/ 270 w 270"/>
                      <a:gd name="T3" fmla="*/ 0 h 1"/>
                      <a:gd name="T4" fmla="*/ 0 60000 65536"/>
                      <a:gd name="T5" fmla="*/ 0 60000 65536"/>
                      <a:gd name="T6" fmla="*/ 0 w 270"/>
                      <a:gd name="T7" fmla="*/ 0 h 1"/>
                      <a:gd name="T8" fmla="*/ 270 w 270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70" h="1">
                        <a:moveTo>
                          <a:pt x="0" y="0"/>
                        </a:moveTo>
                        <a:lnTo>
                          <a:pt x="270" y="0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rgbClr val="3366FF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6676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929" y="3061"/>
                    <a:ext cx="363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33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6677" name="Freeform 162"/>
                  <p:cNvSpPr>
                    <a:spLocks/>
                  </p:cNvSpPr>
                  <p:nvPr/>
                </p:nvSpPr>
                <p:spPr bwMode="auto">
                  <a:xfrm>
                    <a:off x="1283" y="3063"/>
                    <a:ext cx="216" cy="22"/>
                  </a:xfrm>
                  <a:custGeom>
                    <a:avLst/>
                    <a:gdLst>
                      <a:gd name="T0" fmla="*/ 0 w 216"/>
                      <a:gd name="T1" fmla="*/ 0 h 22"/>
                      <a:gd name="T2" fmla="*/ 216 w 216"/>
                      <a:gd name="T3" fmla="*/ 22 h 22"/>
                      <a:gd name="T4" fmla="*/ 0 60000 65536"/>
                      <a:gd name="T5" fmla="*/ 0 60000 65536"/>
                      <a:gd name="T6" fmla="*/ 0 w 216"/>
                      <a:gd name="T7" fmla="*/ 0 h 22"/>
                      <a:gd name="T8" fmla="*/ 216 w 216"/>
                      <a:gd name="T9" fmla="*/ 22 h 2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16" h="22">
                        <a:moveTo>
                          <a:pt x="0" y="0"/>
                        </a:moveTo>
                        <a:lnTo>
                          <a:pt x="216" y="22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94755" name="Text Box 1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0" y="2936"/>
                    <a:ext cx="453" cy="22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  <a:defRPr/>
                    </a:pPr>
                    <a:r>
                      <a:rPr lang="nl-NL" b="1">
                        <a:solidFill>
                          <a:srgbClr val="3366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Arial" pitchFamily="34" charset="0"/>
                      </a:rPr>
                      <a:t>N</a:t>
                    </a:r>
                  </a:p>
                </p:txBody>
              </p:sp>
              <p:sp>
                <p:nvSpPr>
                  <p:cNvPr id="26679" name="Freeform 164"/>
                  <p:cNvSpPr>
                    <a:spLocks/>
                  </p:cNvSpPr>
                  <p:nvPr/>
                </p:nvSpPr>
                <p:spPr bwMode="auto">
                  <a:xfrm>
                    <a:off x="2865" y="3069"/>
                    <a:ext cx="276" cy="1"/>
                  </a:xfrm>
                  <a:custGeom>
                    <a:avLst/>
                    <a:gdLst>
                      <a:gd name="T0" fmla="*/ 0 w 276"/>
                      <a:gd name="T1" fmla="*/ 0 h 1"/>
                      <a:gd name="T2" fmla="*/ 276 w 276"/>
                      <a:gd name="T3" fmla="*/ 0 h 1"/>
                      <a:gd name="T4" fmla="*/ 0 60000 65536"/>
                      <a:gd name="T5" fmla="*/ 0 60000 65536"/>
                      <a:gd name="T6" fmla="*/ 0 w 276"/>
                      <a:gd name="T7" fmla="*/ 0 h 1"/>
                      <a:gd name="T8" fmla="*/ 276 w 276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76" h="1">
                        <a:moveTo>
                          <a:pt x="0" y="0"/>
                        </a:moveTo>
                        <a:lnTo>
                          <a:pt x="276" y="0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rgbClr val="3366FF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6680" name="Freeform 165"/>
                  <p:cNvSpPr>
                    <a:spLocks/>
                  </p:cNvSpPr>
                  <p:nvPr/>
                </p:nvSpPr>
                <p:spPr bwMode="auto">
                  <a:xfrm>
                    <a:off x="2856" y="2967"/>
                    <a:ext cx="279" cy="99"/>
                  </a:xfrm>
                  <a:custGeom>
                    <a:avLst/>
                    <a:gdLst>
                      <a:gd name="T0" fmla="*/ 0 w 279"/>
                      <a:gd name="T1" fmla="*/ 0 h 99"/>
                      <a:gd name="T2" fmla="*/ 279 w 279"/>
                      <a:gd name="T3" fmla="*/ 99 h 99"/>
                      <a:gd name="T4" fmla="*/ 0 60000 65536"/>
                      <a:gd name="T5" fmla="*/ 0 60000 65536"/>
                      <a:gd name="T6" fmla="*/ 0 w 279"/>
                      <a:gd name="T7" fmla="*/ 0 h 99"/>
                      <a:gd name="T8" fmla="*/ 279 w 279"/>
                      <a:gd name="T9" fmla="*/ 99 h 99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79" h="99">
                        <a:moveTo>
                          <a:pt x="0" y="0"/>
                        </a:moveTo>
                        <a:lnTo>
                          <a:pt x="279" y="99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rgbClr val="3366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494758" name="Text Box 166"/>
              <p:cNvSpPr txBox="1">
                <a:spLocks noChangeArrowheads="1"/>
              </p:cNvSpPr>
              <p:nvPr/>
            </p:nvSpPr>
            <p:spPr bwMode="auto">
              <a:xfrm>
                <a:off x="703" y="3131"/>
                <a:ext cx="453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nl-NL" b="1">
                    <a:solidFill>
                      <a:srgbClr val="00CC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26666" name="Line 167"/>
              <p:cNvSpPr>
                <a:spLocks noChangeShapeType="1"/>
              </p:cNvSpPr>
              <p:nvPr/>
            </p:nvSpPr>
            <p:spPr bwMode="auto">
              <a:xfrm>
                <a:off x="930" y="3249"/>
                <a:ext cx="3900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94760" name="Rectangle 168"/>
              <p:cNvSpPr>
                <a:spLocks noChangeArrowheads="1"/>
              </p:cNvSpPr>
              <p:nvPr/>
            </p:nvSpPr>
            <p:spPr bwMode="auto">
              <a:xfrm>
                <a:off x="4422" y="2829"/>
                <a:ext cx="318" cy="4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fontAlgn="base">
                  <a:lnSpc>
                    <a:spcPct val="10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sz="2400" b="1" dirty="0">
                    <a:solidFill>
                      <a:srgbClr val="33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I</a:t>
                </a:r>
                <a:r>
                  <a:rPr lang="nl-NL" sz="2400" b="1" baseline="-25000" dirty="0">
                    <a:solidFill>
                      <a:srgbClr val="33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2</a:t>
                </a:r>
              </a:p>
            </p:txBody>
          </p:sp>
        </p:grpSp>
        <p:sp>
          <p:nvSpPr>
            <p:cNvPr id="494761" name="Rectangle 169"/>
            <p:cNvSpPr>
              <a:spLocks noChangeArrowheads="1"/>
            </p:cNvSpPr>
            <p:nvPr/>
          </p:nvSpPr>
          <p:spPr bwMode="auto">
            <a:xfrm>
              <a:off x="2530" y="3275"/>
              <a:ext cx="318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base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nl-NL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pitchFamily="34" charset="0"/>
                </a:rPr>
                <a:t>S</a:t>
              </a:r>
              <a:r>
                <a:rPr lang="nl-NL" sz="2400" b="1" baseline="-25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pitchFamily="34" charset="0"/>
                </a:rPr>
                <a:t>1</a:t>
              </a:r>
            </a:p>
          </p:txBody>
        </p:sp>
      </p:grpSp>
      <p:sp>
        <p:nvSpPr>
          <p:cNvPr id="494622" name="Rectangle 30"/>
          <p:cNvSpPr>
            <a:spLocks noChangeArrowheads="1"/>
          </p:cNvSpPr>
          <p:nvPr/>
        </p:nvSpPr>
        <p:spPr bwMode="auto">
          <a:xfrm>
            <a:off x="0" y="1971675"/>
            <a:ext cx="9180513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36195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3.	In S</a:t>
            </a:r>
            <a:r>
              <a:rPr lang="en-US" sz="28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1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ontstaat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een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inductiespanning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: het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relais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opent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 	de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schakelaars</a:t>
            </a:r>
            <a:endParaRPr lang="nl-NL" sz="2800" baseline="-25000" dirty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494623" name="Rectangle 31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algn="l" eaLnBrk="1" hangingPunct="1">
              <a:lnSpc>
                <a:spcPct val="105000"/>
              </a:lnSpc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1.24/24 </a:t>
            </a:r>
            <a:r>
              <a:rPr lang="nl-N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aardlekschakelaar testen</a:t>
            </a:r>
          </a:p>
        </p:txBody>
      </p:sp>
      <p:sp>
        <p:nvSpPr>
          <p:cNvPr id="494628" name="Rectangle 36"/>
          <p:cNvSpPr>
            <a:spLocks noChangeArrowheads="1"/>
          </p:cNvSpPr>
          <p:nvPr/>
        </p:nvSpPr>
        <p:spPr bwMode="auto">
          <a:xfrm>
            <a:off x="0" y="595313"/>
            <a:ext cx="91440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36195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1.	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Als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 je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testknop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 T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indrukt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ontstaat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een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magnetisch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 veld</a:t>
            </a:r>
          </a:p>
          <a:p>
            <a:pPr defTabSz="36195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 	in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spoel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 S</a:t>
            </a:r>
            <a:r>
              <a:rPr lang="en-US" sz="28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2</a:t>
            </a:r>
            <a:endParaRPr lang="nl-NL" sz="2800" baseline="-25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pitchFamily="34" charset="0"/>
            </a:endParaRPr>
          </a:p>
        </p:txBody>
      </p:sp>
      <p:grpSp>
        <p:nvGrpSpPr>
          <p:cNvPr id="9" name="Group 180"/>
          <p:cNvGrpSpPr>
            <a:grpSpLocks/>
          </p:cNvGrpSpPr>
          <p:nvPr/>
        </p:nvGrpSpPr>
        <p:grpSpPr bwMode="auto">
          <a:xfrm>
            <a:off x="3800475" y="2584450"/>
            <a:ext cx="2062163" cy="2525713"/>
            <a:chOff x="2394" y="1628"/>
            <a:chExt cx="1299" cy="1591"/>
          </a:xfrm>
        </p:grpSpPr>
        <p:sp>
          <p:nvSpPr>
            <p:cNvPr id="494649" name="Rectangle 57"/>
            <p:cNvSpPr>
              <a:spLocks noChangeArrowheads="1"/>
            </p:cNvSpPr>
            <p:nvPr/>
          </p:nvSpPr>
          <p:spPr bwMode="auto">
            <a:xfrm>
              <a:off x="2511" y="2299"/>
              <a:ext cx="318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base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nl-NL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pitchFamily="34" charset="0"/>
                </a:rPr>
                <a:t>S</a:t>
              </a:r>
              <a:r>
                <a:rPr lang="nl-NL" sz="2400" b="1" baseline="-25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pitchFamily="34" charset="0"/>
                </a:rPr>
                <a:t>2</a:t>
              </a:r>
            </a:p>
          </p:txBody>
        </p:sp>
        <p:grpSp>
          <p:nvGrpSpPr>
            <p:cNvPr id="26646" name="Group 179"/>
            <p:cNvGrpSpPr>
              <a:grpSpLocks/>
            </p:cNvGrpSpPr>
            <p:nvPr/>
          </p:nvGrpSpPr>
          <p:grpSpPr bwMode="auto">
            <a:xfrm>
              <a:off x="2394" y="1628"/>
              <a:ext cx="1299" cy="1591"/>
              <a:chOff x="2394" y="1628"/>
              <a:chExt cx="1299" cy="1591"/>
            </a:xfrm>
          </p:grpSpPr>
          <p:sp>
            <p:nvSpPr>
              <p:cNvPr id="26647" name="Freeform 48"/>
              <p:cNvSpPr>
                <a:spLocks/>
              </p:cNvSpPr>
              <p:nvPr/>
            </p:nvSpPr>
            <p:spPr bwMode="auto">
              <a:xfrm>
                <a:off x="3117" y="2024"/>
                <a:ext cx="249" cy="1"/>
              </a:xfrm>
              <a:custGeom>
                <a:avLst/>
                <a:gdLst>
                  <a:gd name="T0" fmla="*/ 0 w 249"/>
                  <a:gd name="T1" fmla="*/ 0 h 1"/>
                  <a:gd name="T2" fmla="*/ 249 w 249"/>
                  <a:gd name="T3" fmla="*/ 0 h 1"/>
                  <a:gd name="T4" fmla="*/ 0 60000 65536"/>
                  <a:gd name="T5" fmla="*/ 0 60000 65536"/>
                  <a:gd name="T6" fmla="*/ 0 w 249"/>
                  <a:gd name="T7" fmla="*/ 0 h 1"/>
                  <a:gd name="T8" fmla="*/ 249 w 249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9" h="1">
                    <a:moveTo>
                      <a:pt x="0" y="0"/>
                    </a:moveTo>
                    <a:lnTo>
                      <a:pt x="249" y="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grpSp>
            <p:nvGrpSpPr>
              <p:cNvPr id="26648" name="Group 176"/>
              <p:cNvGrpSpPr>
                <a:grpSpLocks/>
              </p:cNvGrpSpPr>
              <p:nvPr/>
            </p:nvGrpSpPr>
            <p:grpSpPr bwMode="auto">
              <a:xfrm>
                <a:off x="2394" y="1628"/>
                <a:ext cx="1299" cy="1591"/>
                <a:chOff x="2394" y="1628"/>
                <a:chExt cx="1299" cy="1591"/>
              </a:xfrm>
            </p:grpSpPr>
            <p:grpSp>
              <p:nvGrpSpPr>
                <p:cNvPr id="26649" name="Group 175"/>
                <p:cNvGrpSpPr>
                  <a:grpSpLocks/>
                </p:cNvGrpSpPr>
                <p:nvPr/>
              </p:nvGrpSpPr>
              <p:grpSpPr bwMode="auto">
                <a:xfrm>
                  <a:off x="3355" y="1952"/>
                  <a:ext cx="202" cy="47"/>
                  <a:chOff x="3355" y="1952"/>
                  <a:chExt cx="202" cy="47"/>
                </a:xfrm>
              </p:grpSpPr>
              <p:sp>
                <p:nvSpPr>
                  <p:cNvPr id="26660" name="Freeform 50"/>
                  <p:cNvSpPr>
                    <a:spLocks/>
                  </p:cNvSpPr>
                  <p:nvPr/>
                </p:nvSpPr>
                <p:spPr bwMode="auto">
                  <a:xfrm>
                    <a:off x="3355" y="1997"/>
                    <a:ext cx="202" cy="2"/>
                  </a:xfrm>
                  <a:custGeom>
                    <a:avLst/>
                    <a:gdLst>
                      <a:gd name="T0" fmla="*/ 0 w 202"/>
                      <a:gd name="T1" fmla="*/ 0 h 2"/>
                      <a:gd name="T2" fmla="*/ 202 w 202"/>
                      <a:gd name="T3" fmla="*/ 2 h 2"/>
                      <a:gd name="T4" fmla="*/ 0 60000 65536"/>
                      <a:gd name="T5" fmla="*/ 0 60000 65536"/>
                      <a:gd name="T6" fmla="*/ 0 w 202"/>
                      <a:gd name="T7" fmla="*/ 0 h 2"/>
                      <a:gd name="T8" fmla="*/ 202 w 202"/>
                      <a:gd name="T9" fmla="*/ 2 h 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02" h="2">
                        <a:moveTo>
                          <a:pt x="0" y="0"/>
                        </a:moveTo>
                        <a:lnTo>
                          <a:pt x="202" y="2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6661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3406" y="1952"/>
                    <a:ext cx="91" cy="46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6650" name="Group 174"/>
                <p:cNvGrpSpPr>
                  <a:grpSpLocks/>
                </p:cNvGrpSpPr>
                <p:nvPr/>
              </p:nvGrpSpPr>
              <p:grpSpPr bwMode="auto">
                <a:xfrm>
                  <a:off x="2394" y="1628"/>
                  <a:ext cx="1299" cy="1591"/>
                  <a:chOff x="2394" y="1628"/>
                  <a:chExt cx="1299" cy="1591"/>
                </a:xfrm>
              </p:grpSpPr>
              <p:sp>
                <p:nvSpPr>
                  <p:cNvPr id="26651" name="Freeform 45"/>
                  <p:cNvSpPr>
                    <a:spLocks/>
                  </p:cNvSpPr>
                  <p:nvPr/>
                </p:nvSpPr>
                <p:spPr bwMode="auto">
                  <a:xfrm>
                    <a:off x="2559" y="2261"/>
                    <a:ext cx="1065" cy="958"/>
                  </a:xfrm>
                  <a:custGeom>
                    <a:avLst/>
                    <a:gdLst>
                      <a:gd name="T0" fmla="*/ 1065 w 1065"/>
                      <a:gd name="T1" fmla="*/ 958 h 958"/>
                      <a:gd name="T2" fmla="*/ 1065 w 1065"/>
                      <a:gd name="T3" fmla="*/ 0 h 958"/>
                      <a:gd name="T4" fmla="*/ 0 w 1065"/>
                      <a:gd name="T5" fmla="*/ 3 h 958"/>
                      <a:gd name="T6" fmla="*/ 0 w 1065"/>
                      <a:gd name="T7" fmla="*/ 123 h 95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65"/>
                      <a:gd name="T13" fmla="*/ 0 h 958"/>
                      <a:gd name="T14" fmla="*/ 1065 w 1065"/>
                      <a:gd name="T15" fmla="*/ 958 h 95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65" h="958">
                        <a:moveTo>
                          <a:pt x="1065" y="958"/>
                        </a:moveTo>
                        <a:lnTo>
                          <a:pt x="1065" y="0"/>
                        </a:lnTo>
                        <a:lnTo>
                          <a:pt x="0" y="3"/>
                        </a:lnTo>
                        <a:lnTo>
                          <a:pt x="0" y="123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6652" name="Freeform 52"/>
                  <p:cNvSpPr>
                    <a:spLocks/>
                  </p:cNvSpPr>
                  <p:nvPr/>
                </p:nvSpPr>
                <p:spPr bwMode="auto">
                  <a:xfrm>
                    <a:off x="3540" y="2025"/>
                    <a:ext cx="153" cy="792"/>
                  </a:xfrm>
                  <a:custGeom>
                    <a:avLst/>
                    <a:gdLst>
                      <a:gd name="T0" fmla="*/ 0 w 153"/>
                      <a:gd name="T1" fmla="*/ 0 h 792"/>
                      <a:gd name="T2" fmla="*/ 153 w 153"/>
                      <a:gd name="T3" fmla="*/ 0 h 792"/>
                      <a:gd name="T4" fmla="*/ 153 w 153"/>
                      <a:gd name="T5" fmla="*/ 792 h 792"/>
                      <a:gd name="T6" fmla="*/ 0 60000 65536"/>
                      <a:gd name="T7" fmla="*/ 0 60000 65536"/>
                      <a:gd name="T8" fmla="*/ 0 60000 65536"/>
                      <a:gd name="T9" fmla="*/ 0 w 153"/>
                      <a:gd name="T10" fmla="*/ 0 h 792"/>
                      <a:gd name="T11" fmla="*/ 153 w 153"/>
                      <a:gd name="T12" fmla="*/ 792 h 7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53" h="792">
                        <a:moveTo>
                          <a:pt x="0" y="0"/>
                        </a:moveTo>
                        <a:lnTo>
                          <a:pt x="153" y="0"/>
                        </a:lnTo>
                        <a:lnTo>
                          <a:pt x="153" y="792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6653" name="Freeform 44"/>
                  <p:cNvSpPr>
                    <a:spLocks/>
                  </p:cNvSpPr>
                  <p:nvPr/>
                </p:nvSpPr>
                <p:spPr bwMode="auto">
                  <a:xfrm>
                    <a:off x="2394" y="2024"/>
                    <a:ext cx="312" cy="667"/>
                  </a:xfrm>
                  <a:custGeom>
                    <a:avLst/>
                    <a:gdLst>
                      <a:gd name="T0" fmla="*/ 312 w 312"/>
                      <a:gd name="T1" fmla="*/ 0 h 667"/>
                      <a:gd name="T2" fmla="*/ 0 w 312"/>
                      <a:gd name="T3" fmla="*/ 0 h 667"/>
                      <a:gd name="T4" fmla="*/ 0 w 312"/>
                      <a:gd name="T5" fmla="*/ 667 h 667"/>
                      <a:gd name="T6" fmla="*/ 0 60000 65536"/>
                      <a:gd name="T7" fmla="*/ 0 60000 65536"/>
                      <a:gd name="T8" fmla="*/ 0 60000 65536"/>
                      <a:gd name="T9" fmla="*/ 0 w 312"/>
                      <a:gd name="T10" fmla="*/ 0 h 667"/>
                      <a:gd name="T11" fmla="*/ 312 w 312"/>
                      <a:gd name="T12" fmla="*/ 667 h 66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12" h="667">
                        <a:moveTo>
                          <a:pt x="312" y="0"/>
                        </a:moveTo>
                        <a:lnTo>
                          <a:pt x="0" y="0"/>
                        </a:lnTo>
                        <a:lnTo>
                          <a:pt x="0" y="667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6654" name="Freeform 46"/>
                  <p:cNvSpPr>
                    <a:spLocks/>
                  </p:cNvSpPr>
                  <p:nvPr/>
                </p:nvSpPr>
                <p:spPr bwMode="auto">
                  <a:xfrm>
                    <a:off x="2394" y="2384"/>
                    <a:ext cx="90" cy="307"/>
                  </a:xfrm>
                  <a:custGeom>
                    <a:avLst/>
                    <a:gdLst>
                      <a:gd name="T0" fmla="*/ 90 w 90"/>
                      <a:gd name="T1" fmla="*/ 0 h 307"/>
                      <a:gd name="T2" fmla="*/ 0 w 90"/>
                      <a:gd name="T3" fmla="*/ 307 h 307"/>
                      <a:gd name="T4" fmla="*/ 0 60000 65536"/>
                      <a:gd name="T5" fmla="*/ 0 60000 65536"/>
                      <a:gd name="T6" fmla="*/ 0 w 90"/>
                      <a:gd name="T7" fmla="*/ 0 h 307"/>
                      <a:gd name="T8" fmla="*/ 90 w 90"/>
                      <a:gd name="T9" fmla="*/ 307 h 307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90" h="307">
                        <a:moveTo>
                          <a:pt x="90" y="0"/>
                        </a:moveTo>
                        <a:lnTo>
                          <a:pt x="0" y="307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6655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2709" y="1978"/>
                    <a:ext cx="408" cy="91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6656" name="Freeform 53"/>
                  <p:cNvSpPr>
                    <a:spLocks/>
                  </p:cNvSpPr>
                  <p:nvPr/>
                </p:nvSpPr>
                <p:spPr bwMode="auto">
                  <a:xfrm>
                    <a:off x="2469" y="2386"/>
                    <a:ext cx="91" cy="299"/>
                  </a:xfrm>
                  <a:custGeom>
                    <a:avLst/>
                    <a:gdLst>
                      <a:gd name="T0" fmla="*/ 91 w 91"/>
                      <a:gd name="T1" fmla="*/ 0 h 299"/>
                      <a:gd name="T2" fmla="*/ 0 w 91"/>
                      <a:gd name="T3" fmla="*/ 299 h 299"/>
                      <a:gd name="T4" fmla="*/ 0 60000 65536"/>
                      <a:gd name="T5" fmla="*/ 0 60000 65536"/>
                      <a:gd name="T6" fmla="*/ 0 w 91"/>
                      <a:gd name="T7" fmla="*/ 0 h 299"/>
                      <a:gd name="T8" fmla="*/ 91 w 91"/>
                      <a:gd name="T9" fmla="*/ 299 h 299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91" h="299">
                        <a:moveTo>
                          <a:pt x="91" y="0"/>
                        </a:moveTo>
                        <a:lnTo>
                          <a:pt x="0" y="299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6657" name="Freeform 54"/>
                  <p:cNvSpPr>
                    <a:spLocks/>
                  </p:cNvSpPr>
                  <p:nvPr/>
                </p:nvSpPr>
                <p:spPr bwMode="auto">
                  <a:xfrm>
                    <a:off x="2472" y="2384"/>
                    <a:ext cx="6" cy="304"/>
                  </a:xfrm>
                  <a:custGeom>
                    <a:avLst/>
                    <a:gdLst>
                      <a:gd name="T0" fmla="*/ 6 w 6"/>
                      <a:gd name="T1" fmla="*/ 0 h 304"/>
                      <a:gd name="T2" fmla="*/ 0 w 6"/>
                      <a:gd name="T3" fmla="*/ 304 h 304"/>
                      <a:gd name="T4" fmla="*/ 0 60000 65536"/>
                      <a:gd name="T5" fmla="*/ 0 60000 65536"/>
                      <a:gd name="T6" fmla="*/ 0 w 6"/>
                      <a:gd name="T7" fmla="*/ 0 h 304"/>
                      <a:gd name="T8" fmla="*/ 6 w 6"/>
                      <a:gd name="T9" fmla="*/ 304 h 304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" h="304">
                        <a:moveTo>
                          <a:pt x="6" y="0"/>
                        </a:moveTo>
                        <a:lnTo>
                          <a:pt x="0" y="304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94647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3331" y="1628"/>
                    <a:ext cx="318" cy="3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fontAlgn="base">
                      <a:lnSpc>
                        <a:spcPct val="105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nl-NL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cs typeface="Arial" pitchFamily="34" charset="0"/>
                      </a:rPr>
                      <a:t>T</a:t>
                    </a:r>
                  </a:p>
                </p:txBody>
              </p:sp>
              <p:sp>
                <p:nvSpPr>
                  <p:cNvPr id="494648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2757" y="1674"/>
                    <a:ext cx="318" cy="3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fontAlgn="base">
                      <a:lnSpc>
                        <a:spcPct val="105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nl-NL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cs typeface="Arial" pitchFamily="34" charset="0"/>
                      </a:rPr>
                      <a:t>R</a:t>
                    </a:r>
                  </a:p>
                </p:txBody>
              </p:sp>
            </p:grpSp>
          </p:grpSp>
        </p:grpSp>
      </p:grpSp>
      <p:sp>
        <p:nvSpPr>
          <p:cNvPr id="494651" name="Rectangle 59"/>
          <p:cNvSpPr>
            <a:spLocks noChangeArrowheads="1"/>
          </p:cNvSpPr>
          <p:nvPr/>
        </p:nvSpPr>
        <p:spPr bwMode="auto">
          <a:xfrm>
            <a:off x="1588" y="1528763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36195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2.	In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spoel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 S</a:t>
            </a:r>
            <a:r>
              <a:rPr lang="en-US" sz="28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1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 is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dus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een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wisselend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magnetisch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 veld</a:t>
            </a:r>
            <a:endParaRPr lang="nl-NL" sz="2800" baseline="-25000" dirty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26632" name="Rectangle 79"/>
          <p:cNvSpPr>
            <a:spLocks noChangeArrowheads="1"/>
          </p:cNvSpPr>
          <p:nvPr/>
        </p:nvSpPr>
        <p:spPr bwMode="auto">
          <a:xfrm>
            <a:off x="6040438" y="2924175"/>
            <a:ext cx="431800" cy="2159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4" name="Group 173"/>
          <p:cNvGrpSpPr>
            <a:grpSpLocks/>
          </p:cNvGrpSpPr>
          <p:nvPr/>
        </p:nvGrpSpPr>
        <p:grpSpPr bwMode="auto">
          <a:xfrm>
            <a:off x="5224463" y="3090863"/>
            <a:ext cx="514350" cy="142875"/>
            <a:chOff x="3917" y="1933"/>
            <a:chExt cx="324" cy="90"/>
          </a:xfrm>
        </p:grpSpPr>
        <p:sp>
          <p:nvSpPr>
            <p:cNvPr id="494664" name="Rectangle 72"/>
            <p:cNvSpPr>
              <a:spLocks noChangeArrowheads="1"/>
            </p:cNvSpPr>
            <p:nvPr/>
          </p:nvSpPr>
          <p:spPr bwMode="auto">
            <a:xfrm>
              <a:off x="3954" y="1933"/>
              <a:ext cx="260" cy="90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base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nl-NL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endParaRPr>
            </a:p>
          </p:txBody>
        </p:sp>
        <p:grpSp>
          <p:nvGrpSpPr>
            <p:cNvPr id="26639" name="Group 172"/>
            <p:cNvGrpSpPr>
              <a:grpSpLocks/>
            </p:cNvGrpSpPr>
            <p:nvPr/>
          </p:nvGrpSpPr>
          <p:grpSpPr bwMode="auto">
            <a:xfrm>
              <a:off x="3917" y="1952"/>
              <a:ext cx="324" cy="59"/>
              <a:chOff x="3787" y="1898"/>
              <a:chExt cx="324" cy="59"/>
            </a:xfrm>
          </p:grpSpPr>
          <p:grpSp>
            <p:nvGrpSpPr>
              <p:cNvPr id="26640" name="Group 66"/>
              <p:cNvGrpSpPr>
                <a:grpSpLocks/>
              </p:cNvGrpSpPr>
              <p:nvPr/>
            </p:nvGrpSpPr>
            <p:grpSpPr bwMode="auto">
              <a:xfrm>
                <a:off x="3850" y="1898"/>
                <a:ext cx="202" cy="47"/>
                <a:chOff x="3878" y="1117"/>
                <a:chExt cx="202" cy="47"/>
              </a:xfrm>
            </p:grpSpPr>
            <p:sp>
              <p:nvSpPr>
                <p:cNvPr id="26643" name="Freeform 67"/>
                <p:cNvSpPr>
                  <a:spLocks/>
                </p:cNvSpPr>
                <p:nvPr/>
              </p:nvSpPr>
              <p:spPr bwMode="auto">
                <a:xfrm>
                  <a:off x="3878" y="1162"/>
                  <a:ext cx="202" cy="2"/>
                </a:xfrm>
                <a:custGeom>
                  <a:avLst/>
                  <a:gdLst>
                    <a:gd name="T0" fmla="*/ 0 w 202"/>
                    <a:gd name="T1" fmla="*/ 0 h 2"/>
                    <a:gd name="T2" fmla="*/ 202 w 202"/>
                    <a:gd name="T3" fmla="*/ 2 h 2"/>
                    <a:gd name="T4" fmla="*/ 0 60000 65536"/>
                    <a:gd name="T5" fmla="*/ 0 60000 65536"/>
                    <a:gd name="T6" fmla="*/ 0 w 202"/>
                    <a:gd name="T7" fmla="*/ 0 h 2"/>
                    <a:gd name="T8" fmla="*/ 202 w 202"/>
                    <a:gd name="T9" fmla="*/ 2 h 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02" h="2">
                      <a:moveTo>
                        <a:pt x="0" y="0"/>
                      </a:moveTo>
                      <a:lnTo>
                        <a:pt x="202" y="2"/>
                      </a:lnTo>
                    </a:path>
                  </a:pathLst>
                </a:custGeom>
                <a:solidFill>
                  <a:srgbClr val="CCFFCC"/>
                </a:solidFill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6644" name="Rectangle 68"/>
                <p:cNvSpPr>
                  <a:spLocks noChangeArrowheads="1"/>
                </p:cNvSpPr>
                <p:nvPr/>
              </p:nvSpPr>
              <p:spPr bwMode="auto">
                <a:xfrm>
                  <a:off x="3929" y="1117"/>
                  <a:ext cx="91" cy="4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26641" name="Freeform 74"/>
              <p:cNvSpPr>
                <a:spLocks/>
              </p:cNvSpPr>
              <p:nvPr/>
            </p:nvSpPr>
            <p:spPr bwMode="auto">
              <a:xfrm>
                <a:off x="4036" y="1956"/>
                <a:ext cx="75" cy="1"/>
              </a:xfrm>
              <a:custGeom>
                <a:avLst/>
                <a:gdLst>
                  <a:gd name="T0" fmla="*/ 0 w 75"/>
                  <a:gd name="T1" fmla="*/ 1 h 1"/>
                  <a:gd name="T2" fmla="*/ 75 w 75"/>
                  <a:gd name="T3" fmla="*/ 0 h 1"/>
                  <a:gd name="T4" fmla="*/ 0 60000 65536"/>
                  <a:gd name="T5" fmla="*/ 0 60000 65536"/>
                  <a:gd name="T6" fmla="*/ 0 w 75"/>
                  <a:gd name="T7" fmla="*/ 0 h 1"/>
                  <a:gd name="T8" fmla="*/ 75 w 75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5" h="1">
                    <a:moveTo>
                      <a:pt x="0" y="1"/>
                    </a:moveTo>
                    <a:lnTo>
                      <a:pt x="75" y="0"/>
                    </a:lnTo>
                  </a:path>
                </a:pathLst>
              </a:custGeom>
              <a:solidFill>
                <a:srgbClr val="CCFFCC"/>
              </a:solidFill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6642" name="Freeform 77"/>
              <p:cNvSpPr>
                <a:spLocks/>
              </p:cNvSpPr>
              <p:nvPr/>
            </p:nvSpPr>
            <p:spPr bwMode="auto">
              <a:xfrm>
                <a:off x="3787" y="1956"/>
                <a:ext cx="75" cy="1"/>
              </a:xfrm>
              <a:custGeom>
                <a:avLst/>
                <a:gdLst>
                  <a:gd name="T0" fmla="*/ 0 w 75"/>
                  <a:gd name="T1" fmla="*/ 1 h 1"/>
                  <a:gd name="T2" fmla="*/ 75 w 75"/>
                  <a:gd name="T3" fmla="*/ 0 h 1"/>
                  <a:gd name="T4" fmla="*/ 0 60000 65536"/>
                  <a:gd name="T5" fmla="*/ 0 60000 65536"/>
                  <a:gd name="T6" fmla="*/ 0 w 75"/>
                  <a:gd name="T7" fmla="*/ 0 h 1"/>
                  <a:gd name="T8" fmla="*/ 75 w 75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5" h="1">
                    <a:moveTo>
                      <a:pt x="0" y="1"/>
                    </a:moveTo>
                    <a:lnTo>
                      <a:pt x="75" y="0"/>
                    </a:lnTo>
                  </a:path>
                </a:pathLst>
              </a:custGeom>
              <a:solidFill>
                <a:srgbClr val="CCFFCC"/>
              </a:solidFill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494725" name="Oval 133"/>
          <p:cNvSpPr>
            <a:spLocks noChangeAspect="1" noChangeArrowheads="1"/>
          </p:cNvSpPr>
          <p:nvPr/>
        </p:nvSpPr>
        <p:spPr bwMode="auto">
          <a:xfrm>
            <a:off x="5062538" y="2665413"/>
            <a:ext cx="790575" cy="790575"/>
          </a:xfrm>
          <a:prstGeom prst="ellips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94680" name="AutoShape 88"/>
          <p:cNvSpPr>
            <a:spLocks noChangeArrowheads="1"/>
          </p:cNvSpPr>
          <p:nvPr/>
        </p:nvSpPr>
        <p:spPr bwMode="auto">
          <a:xfrm>
            <a:off x="3246438" y="4017963"/>
            <a:ext cx="1554162" cy="155892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94770" name="Line 178"/>
          <p:cNvSpPr>
            <a:spLocks noChangeShapeType="1"/>
          </p:cNvSpPr>
          <p:nvPr/>
        </p:nvSpPr>
        <p:spPr bwMode="auto">
          <a:xfrm>
            <a:off x="3573463" y="4014788"/>
            <a:ext cx="576262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4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80875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4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4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4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4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4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94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94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94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622" grpId="0" autoUpdateAnimBg="0"/>
      <p:bldP spid="494623" grpId="0" autoUpdateAnimBg="0"/>
      <p:bldP spid="494628" grpId="0" autoUpdateAnimBg="0"/>
      <p:bldP spid="494651" grpId="0" autoUpdateAnimBg="0"/>
      <p:bldP spid="494725" grpId="0" animBg="1"/>
      <p:bldP spid="494680" grpId="0" animBg="1"/>
      <p:bldP spid="49477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algn="l" eaLnBrk="1" hangingPunct="1">
              <a:buClr>
                <a:srgbClr val="FF3300"/>
              </a:buClr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2.1/24</a:t>
            </a:r>
            <a:r>
              <a:rPr lang="nl-NL" sz="24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Voor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en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achteraanzicht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 van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een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pijl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tekenen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.</a:t>
            </a:r>
            <a:endParaRPr lang="nl-NL" sz="2800" dirty="0" smtClean="0">
              <a:solidFill>
                <a:srgbClr val="FF0000"/>
              </a:solidFill>
              <a:effectLst>
                <a:outerShdw blurRad="50800" dist="38100" dir="18900000" algn="bl" rotWithShape="0">
                  <a:prstClr val="black"/>
                </a:outerShdw>
              </a:effectLst>
            </a:endParaRPr>
          </a:p>
        </p:txBody>
      </p:sp>
      <p:sp>
        <p:nvSpPr>
          <p:cNvPr id="40039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549525"/>
            <a:ext cx="2555875" cy="31591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rgbClr val="FF3300"/>
              </a:buClr>
              <a:buFontTx/>
              <a:buNone/>
            </a:pPr>
            <a:r>
              <a:rPr lang="en-US" altLang="nl-NL" sz="2400" smtClean="0"/>
              <a:t>1. Zijaanzicht</a:t>
            </a:r>
            <a:r>
              <a:rPr lang="en-US" altLang="nl-NL" sz="2400" b="1" smtClean="0"/>
              <a:t>:</a:t>
            </a:r>
            <a:endParaRPr lang="nl-NL" altLang="nl-NL" sz="2400" b="1" smtClean="0"/>
          </a:p>
        </p:txBody>
      </p:sp>
      <p:sp>
        <p:nvSpPr>
          <p:cNvPr id="400419" name="Rectangle 35"/>
          <p:cNvSpPr>
            <a:spLocks noChangeArrowheads="1"/>
          </p:cNvSpPr>
          <p:nvPr/>
        </p:nvSpPr>
        <p:spPr bwMode="auto">
          <a:xfrm>
            <a:off x="0" y="3963988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FF3300"/>
              </a:buClr>
              <a:buFontTx/>
              <a:buNone/>
            </a:pPr>
            <a:r>
              <a:rPr kumimoji="1" lang="en-US" altLang="nl-NL" sz="2400">
                <a:solidFill>
                  <a:srgbClr val="000000"/>
                </a:solidFill>
                <a:cs typeface="Arial" pitchFamily="34" charset="0"/>
              </a:rPr>
              <a:t>2. Vooraanzicht (pijl komt naar je toe) geef je aan met </a:t>
            </a:r>
            <a:r>
              <a:rPr kumimoji="1" lang="en-US" altLang="nl-NL" sz="2400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</a:t>
            </a:r>
            <a:r>
              <a:rPr kumimoji="1" lang="en-US" altLang="nl-NL" sz="2400">
                <a:solidFill>
                  <a:srgbClr val="000000"/>
                </a:solidFill>
                <a:cs typeface="Arial" pitchFamily="34" charset="0"/>
                <a:sym typeface="Wingdings" pitchFamily="2" charset="2"/>
              </a:rPr>
              <a:t> of </a:t>
            </a:r>
            <a:r>
              <a:rPr kumimoji="1" lang="en-US" altLang="nl-NL" sz="2800" b="1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</a:t>
            </a:r>
            <a:endParaRPr kumimoji="1" lang="nl-NL" altLang="nl-NL" sz="2800" b="1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400420" name="Rectangle 36"/>
          <p:cNvSpPr>
            <a:spLocks noChangeArrowheads="1"/>
          </p:cNvSpPr>
          <p:nvPr/>
        </p:nvSpPr>
        <p:spPr bwMode="auto">
          <a:xfrm>
            <a:off x="28575" y="5411788"/>
            <a:ext cx="91154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kumimoji="1" lang="en-US" sz="2400" dirty="0">
                <a:solidFill>
                  <a:srgbClr val="000000"/>
                </a:solidFill>
                <a:cs typeface="Arial" pitchFamily="34" charset="0"/>
              </a:rPr>
              <a:t>3. </a:t>
            </a:r>
            <a:r>
              <a:rPr kumimoji="1" lang="en-US" sz="2400" dirty="0" err="1">
                <a:solidFill>
                  <a:srgbClr val="000000"/>
                </a:solidFill>
                <a:cs typeface="Arial" pitchFamily="34" charset="0"/>
              </a:rPr>
              <a:t>Achteraanzicht</a:t>
            </a:r>
            <a:r>
              <a:rPr kumimoji="1" lang="en-US" sz="2400" dirty="0">
                <a:solidFill>
                  <a:srgbClr val="000000"/>
                </a:solidFill>
                <a:cs typeface="Arial" pitchFamily="34" charset="0"/>
              </a:rPr>
              <a:t> (</a:t>
            </a:r>
            <a:r>
              <a:rPr kumimoji="1" lang="en-US" sz="2400" dirty="0" err="1">
                <a:solidFill>
                  <a:srgbClr val="000000"/>
                </a:solidFill>
                <a:cs typeface="Arial" pitchFamily="34" charset="0"/>
              </a:rPr>
              <a:t>pijl</a:t>
            </a:r>
            <a:r>
              <a:rPr kumimoji="1" lang="en-US" sz="2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kumimoji="1" lang="en-US" sz="2400" dirty="0" err="1">
                <a:solidFill>
                  <a:srgbClr val="000000"/>
                </a:solidFill>
                <a:cs typeface="Arial" pitchFamily="34" charset="0"/>
              </a:rPr>
              <a:t>gaat</a:t>
            </a:r>
            <a:r>
              <a:rPr kumimoji="1" lang="en-US" sz="2400" dirty="0">
                <a:solidFill>
                  <a:srgbClr val="000000"/>
                </a:solidFill>
                <a:cs typeface="Arial" pitchFamily="34" charset="0"/>
              </a:rPr>
              <a:t> van je </a:t>
            </a:r>
            <a:r>
              <a:rPr kumimoji="1" lang="en-US" sz="2400" dirty="0" err="1">
                <a:solidFill>
                  <a:srgbClr val="000000"/>
                </a:solidFill>
                <a:cs typeface="Arial" pitchFamily="34" charset="0"/>
              </a:rPr>
              <a:t>weg</a:t>
            </a:r>
            <a:r>
              <a:rPr kumimoji="1" lang="en-US" sz="2400" dirty="0">
                <a:solidFill>
                  <a:srgbClr val="000000"/>
                </a:solidFill>
                <a:cs typeface="Arial" pitchFamily="34" charset="0"/>
              </a:rPr>
              <a:t>) </a:t>
            </a:r>
            <a:r>
              <a:rPr kumimoji="1" lang="en-US" sz="2400" dirty="0" err="1">
                <a:solidFill>
                  <a:srgbClr val="000000"/>
                </a:solidFill>
                <a:cs typeface="Arial" pitchFamily="34" charset="0"/>
              </a:rPr>
              <a:t>geef</a:t>
            </a:r>
            <a:r>
              <a:rPr kumimoji="1" lang="en-US" sz="2400" dirty="0">
                <a:solidFill>
                  <a:srgbClr val="000000"/>
                </a:solidFill>
                <a:cs typeface="Arial" pitchFamily="34" charset="0"/>
              </a:rPr>
              <a:t> je </a:t>
            </a:r>
            <a:r>
              <a:rPr kumimoji="1" lang="en-US" sz="2400" dirty="0" err="1">
                <a:solidFill>
                  <a:srgbClr val="000000"/>
                </a:solidFill>
                <a:cs typeface="Arial" pitchFamily="34" charset="0"/>
              </a:rPr>
              <a:t>aan</a:t>
            </a:r>
            <a:r>
              <a:rPr kumimoji="1" lang="en-US" sz="2400" dirty="0">
                <a:solidFill>
                  <a:srgbClr val="000000"/>
                </a:solidFill>
                <a:cs typeface="Arial" pitchFamily="34" charset="0"/>
              </a:rPr>
              <a:t> met </a:t>
            </a:r>
            <a:r>
              <a:rPr kumimoji="1" lang="en-US" sz="2400" dirty="0">
                <a:solidFill>
                  <a:srgbClr val="FF0000"/>
                </a:solidFill>
                <a:cs typeface="Arial" pitchFamily="34" charset="0"/>
                <a:sym typeface="Wingdings 2"/>
              </a:rPr>
              <a:t></a:t>
            </a:r>
            <a:r>
              <a:rPr kumimoji="1" lang="en-US" sz="2400" dirty="0">
                <a:solidFill>
                  <a:srgbClr val="000000"/>
                </a:solidFill>
                <a:cs typeface="Arial" pitchFamily="34" charset="0"/>
                <a:sym typeface="Wingdings 2"/>
              </a:rPr>
              <a:t> of </a:t>
            </a:r>
            <a:r>
              <a:rPr kumimoji="1"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/>
              </a:rPr>
              <a:t></a:t>
            </a:r>
            <a:endParaRPr kumimoji="1" lang="nl-NL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pic>
        <p:nvPicPr>
          <p:cNvPr id="400432" name="Picture 48" descr="dartpij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08453">
            <a:off x="5724525" y="0"/>
            <a:ext cx="2916238" cy="2187575"/>
          </a:xfrm>
        </p:spPr>
      </p:pic>
      <p:cxnSp>
        <p:nvCxnSpPr>
          <p:cNvPr id="4" name="Rechte verbindingslijn met pijl 3"/>
          <p:cNvCxnSpPr>
            <a:cxnSpLocks noChangeShapeType="1"/>
          </p:cNvCxnSpPr>
          <p:nvPr/>
        </p:nvCxnSpPr>
        <p:spPr bwMode="auto">
          <a:xfrm>
            <a:off x="2268538" y="2781300"/>
            <a:ext cx="10033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Rechte verbindingslijn met pijl 5"/>
          <p:cNvCxnSpPr>
            <a:cxnSpLocks noChangeShapeType="1"/>
          </p:cNvCxnSpPr>
          <p:nvPr/>
        </p:nvCxnSpPr>
        <p:spPr bwMode="auto">
          <a:xfrm flipH="1">
            <a:off x="7451725" y="1196975"/>
            <a:ext cx="576263" cy="2879725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Rechte verbindingslijn met pijl 16"/>
          <p:cNvCxnSpPr>
            <a:cxnSpLocks noChangeShapeType="1"/>
          </p:cNvCxnSpPr>
          <p:nvPr/>
        </p:nvCxnSpPr>
        <p:spPr bwMode="auto">
          <a:xfrm>
            <a:off x="6443663" y="1268413"/>
            <a:ext cx="1296987" cy="4248150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798271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0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0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9" grpId="0" autoUpdateAnimBg="0"/>
      <p:bldP spid="400390" grpId="0" build="p" autoUpdateAnimBg="0"/>
      <p:bldP spid="400419" grpId="0" build="p" autoUpdateAnimBg="0"/>
      <p:bldP spid="400420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5" name="Text Box 3"/>
          <p:cNvSpPr txBox="1">
            <a:spLocks noChangeArrowheads="1"/>
          </p:cNvSpPr>
          <p:nvPr/>
        </p:nvSpPr>
        <p:spPr bwMode="auto">
          <a:xfrm>
            <a:off x="0" y="1268413"/>
            <a:ext cx="91440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2. Je </a:t>
            </a:r>
            <a:r>
              <a:rPr lang="en-US" sz="2400" dirty="0" err="1">
                <a:solidFill>
                  <a:srgbClr val="000000"/>
                </a:solidFill>
                <a:cs typeface="Arial" pitchFamily="34" charset="0"/>
              </a:rPr>
              <a:t>duim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Arial" pitchFamily="34" charset="0"/>
              </a:rPr>
              <a:t>moet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Arial" pitchFamily="34" charset="0"/>
              </a:rPr>
              <a:t>aanwijzen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.</a:t>
            </a:r>
            <a:endParaRPr lang="nl-NL" sz="2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07556" name="AutoShape 4"/>
          <p:cNvSpPr>
            <a:spLocks noChangeArrowheads="1"/>
          </p:cNvSpPr>
          <p:nvPr/>
        </p:nvSpPr>
        <p:spPr bwMode="auto">
          <a:xfrm>
            <a:off x="3048000" y="3200400"/>
            <a:ext cx="6653213" cy="1844675"/>
          </a:xfrm>
          <a:prstGeom prst="parallelogram">
            <a:avLst>
              <a:gd name="adj" fmla="val 90168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0755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algn="l" eaLnBrk="1" hangingPunct="1">
              <a:buClr>
                <a:srgbClr val="FF3300"/>
              </a:buClr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2.2/24</a:t>
            </a:r>
            <a:r>
              <a:rPr lang="nl-NL" sz="24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nl-NL" sz="28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Het magnetisch veld </a:t>
            </a:r>
            <a:r>
              <a:rPr lang="nl-NL" sz="28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van</a:t>
            </a:r>
            <a:r>
              <a:rPr lang="en-US" sz="28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nl-NL" sz="28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een </a:t>
            </a:r>
            <a:r>
              <a:rPr lang="nl-NL" sz="28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rechte stroom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d</a:t>
            </a:r>
            <a:r>
              <a:rPr lang="nl-NL" sz="28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raad.</a:t>
            </a:r>
          </a:p>
        </p:txBody>
      </p:sp>
      <p:sp>
        <p:nvSpPr>
          <p:cNvPr id="4075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43021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rgbClr val="FF3300"/>
              </a:buClr>
              <a:buFontTx/>
              <a:buNone/>
              <a:defRPr/>
            </a:pPr>
            <a:r>
              <a:rPr lang="nl-NL" sz="2400" dirty="0" smtClean="0"/>
              <a:t>1. Maak een </a:t>
            </a:r>
            <a:r>
              <a:rPr lang="nl-NL" sz="2400" u="dbl" dirty="0" smtClean="0"/>
              <a:t>rechter</a:t>
            </a:r>
            <a:r>
              <a:rPr lang="nl-NL" sz="2400" dirty="0" smtClean="0"/>
              <a:t> vuist</a:t>
            </a:r>
            <a:r>
              <a:rPr lang="en-US" sz="2400" dirty="0" smtClean="0"/>
              <a:t>.</a:t>
            </a:r>
            <a:endParaRPr lang="nl-NL" sz="2400" dirty="0" smtClean="0"/>
          </a:p>
        </p:txBody>
      </p:sp>
      <p:pic>
        <p:nvPicPr>
          <p:cNvPr id="407559" name="Picture 7" descr="hand vuis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30550"/>
            <a:ext cx="20478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76725" y="3349625"/>
            <a:ext cx="3581400" cy="1533525"/>
            <a:chOff x="2694" y="1578"/>
            <a:chExt cx="2256" cy="966"/>
          </a:xfrm>
        </p:grpSpPr>
        <p:sp>
          <p:nvSpPr>
            <p:cNvPr id="28695" name="Line 9"/>
            <p:cNvSpPr>
              <a:spLocks noChangeShapeType="1"/>
            </p:cNvSpPr>
            <p:nvPr/>
          </p:nvSpPr>
          <p:spPr bwMode="auto">
            <a:xfrm rot="4680000" flipV="1">
              <a:off x="4084" y="2282"/>
              <a:ext cx="3" cy="113"/>
            </a:xfrm>
            <a:prstGeom prst="line">
              <a:avLst/>
            </a:prstGeom>
            <a:noFill/>
            <a:ln w="63500">
              <a:solidFill>
                <a:srgbClr val="FF33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696" name="Line 10"/>
            <p:cNvSpPr>
              <a:spLocks noChangeShapeType="1"/>
            </p:cNvSpPr>
            <p:nvPr/>
          </p:nvSpPr>
          <p:spPr bwMode="auto">
            <a:xfrm rot="4080000" flipV="1">
              <a:off x="4238" y="2452"/>
              <a:ext cx="23" cy="113"/>
            </a:xfrm>
            <a:prstGeom prst="line">
              <a:avLst/>
            </a:prstGeom>
            <a:noFill/>
            <a:ln w="63500">
              <a:solidFill>
                <a:srgbClr val="FF33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697" name="Oval 11"/>
            <p:cNvSpPr>
              <a:spLocks noChangeArrowheads="1"/>
            </p:cNvSpPr>
            <p:nvPr/>
          </p:nvSpPr>
          <p:spPr bwMode="auto">
            <a:xfrm>
              <a:off x="2694" y="1584"/>
              <a:ext cx="2256" cy="960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698" name="Oval 12"/>
            <p:cNvSpPr>
              <a:spLocks noChangeArrowheads="1"/>
            </p:cNvSpPr>
            <p:nvPr/>
          </p:nvSpPr>
          <p:spPr bwMode="auto">
            <a:xfrm>
              <a:off x="3070" y="1740"/>
              <a:ext cx="1450" cy="625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699" name="Oval 13"/>
            <p:cNvSpPr>
              <a:spLocks noChangeArrowheads="1"/>
            </p:cNvSpPr>
            <p:nvPr/>
          </p:nvSpPr>
          <p:spPr bwMode="auto">
            <a:xfrm>
              <a:off x="3338" y="1875"/>
              <a:ext cx="913" cy="378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700" name="Freeform 14"/>
            <p:cNvSpPr>
              <a:spLocks/>
            </p:cNvSpPr>
            <p:nvPr/>
          </p:nvSpPr>
          <p:spPr bwMode="auto">
            <a:xfrm rot="-300000">
              <a:off x="3823" y="1875"/>
              <a:ext cx="113" cy="23"/>
            </a:xfrm>
            <a:custGeom>
              <a:avLst/>
              <a:gdLst>
                <a:gd name="T0" fmla="*/ 86 w 149"/>
                <a:gd name="T1" fmla="*/ 25 h 21"/>
                <a:gd name="T2" fmla="*/ 0 w 149"/>
                <a:gd name="T3" fmla="*/ 0 h 21"/>
                <a:gd name="T4" fmla="*/ 0 60000 65536"/>
                <a:gd name="T5" fmla="*/ 0 60000 65536"/>
                <a:gd name="T6" fmla="*/ 0 w 149"/>
                <a:gd name="T7" fmla="*/ 0 h 21"/>
                <a:gd name="T8" fmla="*/ 149 w 149"/>
                <a:gd name="T9" fmla="*/ 21 h 2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9" h="21">
                  <a:moveTo>
                    <a:pt x="149" y="21"/>
                  </a:moveTo>
                  <a:lnTo>
                    <a:pt x="0" y="0"/>
                  </a:lnTo>
                </a:path>
              </a:pathLst>
            </a:custGeom>
            <a:noFill/>
            <a:ln w="63500">
              <a:solidFill>
                <a:srgbClr val="FF33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701" name="Freeform 15"/>
            <p:cNvSpPr>
              <a:spLocks/>
            </p:cNvSpPr>
            <p:nvPr/>
          </p:nvSpPr>
          <p:spPr bwMode="auto">
            <a:xfrm>
              <a:off x="3620" y="1740"/>
              <a:ext cx="96" cy="11"/>
            </a:xfrm>
            <a:custGeom>
              <a:avLst/>
              <a:gdLst>
                <a:gd name="T0" fmla="*/ 96 w 96"/>
                <a:gd name="T1" fmla="*/ 0 h 11"/>
                <a:gd name="T2" fmla="*/ 0 w 96"/>
                <a:gd name="T3" fmla="*/ 11 h 11"/>
                <a:gd name="T4" fmla="*/ 0 60000 65536"/>
                <a:gd name="T5" fmla="*/ 0 60000 65536"/>
                <a:gd name="T6" fmla="*/ 0 w 96"/>
                <a:gd name="T7" fmla="*/ 0 h 11"/>
                <a:gd name="T8" fmla="*/ 96 w 96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6" h="11">
                  <a:moveTo>
                    <a:pt x="96" y="0"/>
                  </a:moveTo>
                  <a:lnTo>
                    <a:pt x="0" y="11"/>
                  </a:lnTo>
                </a:path>
              </a:pathLst>
            </a:custGeom>
            <a:noFill/>
            <a:ln w="63500">
              <a:solidFill>
                <a:srgbClr val="FF33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702" name="Freeform 16"/>
            <p:cNvSpPr>
              <a:spLocks/>
            </p:cNvSpPr>
            <p:nvPr/>
          </p:nvSpPr>
          <p:spPr bwMode="auto">
            <a:xfrm>
              <a:off x="3619" y="1578"/>
              <a:ext cx="109" cy="8"/>
            </a:xfrm>
            <a:custGeom>
              <a:avLst/>
              <a:gdLst>
                <a:gd name="T0" fmla="*/ 109 w 109"/>
                <a:gd name="T1" fmla="*/ 0 h 8"/>
                <a:gd name="T2" fmla="*/ 0 w 109"/>
                <a:gd name="T3" fmla="*/ 8 h 8"/>
                <a:gd name="T4" fmla="*/ 0 60000 65536"/>
                <a:gd name="T5" fmla="*/ 0 60000 65536"/>
                <a:gd name="T6" fmla="*/ 0 w 109"/>
                <a:gd name="T7" fmla="*/ 0 h 8"/>
                <a:gd name="T8" fmla="*/ 109 w 109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9" h="8">
                  <a:moveTo>
                    <a:pt x="109" y="0"/>
                  </a:moveTo>
                  <a:lnTo>
                    <a:pt x="0" y="8"/>
                  </a:lnTo>
                </a:path>
              </a:pathLst>
            </a:custGeom>
            <a:noFill/>
            <a:ln w="63500">
              <a:solidFill>
                <a:srgbClr val="FF33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407569" name="Text Box 17"/>
          <p:cNvSpPr txBox="1">
            <a:spLocks noChangeArrowheads="1"/>
          </p:cNvSpPr>
          <p:nvPr/>
        </p:nvSpPr>
        <p:spPr bwMode="auto">
          <a:xfrm>
            <a:off x="1905000" y="3130550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36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I</a:t>
            </a:r>
            <a:endParaRPr lang="nl-NL" sz="3600" dirty="0">
              <a:solidFill>
                <a:srgbClr val="FF33CC"/>
              </a:solidFill>
              <a:cs typeface="Arial" pitchFamily="34" charset="0"/>
            </a:endParaRPr>
          </a:p>
        </p:txBody>
      </p:sp>
      <p:sp>
        <p:nvSpPr>
          <p:cNvPr id="407570" name="Text Box 18"/>
          <p:cNvSpPr txBox="1">
            <a:spLocks noChangeArrowheads="1"/>
          </p:cNvSpPr>
          <p:nvPr/>
        </p:nvSpPr>
        <p:spPr bwMode="auto">
          <a:xfrm>
            <a:off x="1676400" y="4273550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B</a:t>
            </a:r>
            <a:endParaRPr lang="nl-NL" sz="3600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407571" name="Text Box 19"/>
          <p:cNvSpPr txBox="1">
            <a:spLocks noChangeArrowheads="1"/>
          </p:cNvSpPr>
          <p:nvPr/>
        </p:nvSpPr>
        <p:spPr bwMode="auto">
          <a:xfrm>
            <a:off x="7315200" y="4578350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B</a:t>
            </a:r>
            <a:endParaRPr lang="nl-NL" sz="3600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407572" name="Line 20"/>
          <p:cNvSpPr>
            <a:spLocks noChangeShapeType="1"/>
          </p:cNvSpPr>
          <p:nvPr/>
        </p:nvSpPr>
        <p:spPr bwMode="auto">
          <a:xfrm flipV="1">
            <a:off x="1828800" y="3206750"/>
            <a:ext cx="0" cy="533400"/>
          </a:xfrm>
          <a:prstGeom prst="line">
            <a:avLst/>
          </a:prstGeom>
          <a:noFill/>
          <a:ln w="57150">
            <a:solidFill>
              <a:srgbClr val="FF33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07573" name="Line 21"/>
          <p:cNvSpPr>
            <a:spLocks noChangeShapeType="1"/>
          </p:cNvSpPr>
          <p:nvPr/>
        </p:nvSpPr>
        <p:spPr bwMode="auto">
          <a:xfrm>
            <a:off x="1066800" y="4502150"/>
            <a:ext cx="609600" cy="0"/>
          </a:xfrm>
          <a:prstGeom prst="line">
            <a:avLst/>
          </a:prstGeom>
          <a:noFill/>
          <a:ln w="57150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07574" name="Text Box 22"/>
          <p:cNvSpPr txBox="1">
            <a:spLocks noChangeArrowheads="1"/>
          </p:cNvSpPr>
          <p:nvPr/>
        </p:nvSpPr>
        <p:spPr bwMode="auto">
          <a:xfrm>
            <a:off x="6189663" y="2673350"/>
            <a:ext cx="515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36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I</a:t>
            </a:r>
            <a:endParaRPr lang="nl-NL" sz="3600" dirty="0">
              <a:solidFill>
                <a:srgbClr val="FF33CC"/>
              </a:solidFill>
              <a:cs typeface="Arial" pitchFamily="34" charset="0"/>
            </a:endParaRPr>
          </a:p>
        </p:txBody>
      </p:sp>
      <p:sp>
        <p:nvSpPr>
          <p:cNvPr id="407575" name="Text Box 23"/>
          <p:cNvSpPr txBox="1">
            <a:spLocks noChangeArrowheads="1"/>
          </p:cNvSpPr>
          <p:nvPr/>
        </p:nvSpPr>
        <p:spPr bwMode="auto">
          <a:xfrm>
            <a:off x="0" y="1743075"/>
            <a:ext cx="91440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3. </a:t>
            </a:r>
            <a:r>
              <a:rPr lang="en-US" altLang="nl-NL" sz="2400">
                <a:solidFill>
                  <a:srgbClr val="000000"/>
                </a:solidFill>
                <a:cs typeface="Arial" pitchFamily="34" charset="0"/>
              </a:rPr>
              <a:t>Je gekromde vingers geven de richting van de veldlijnen aan.</a:t>
            </a:r>
            <a:endParaRPr lang="nl-NL" altLang="nl-NL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07577" name="Line 25"/>
          <p:cNvSpPr>
            <a:spLocks noChangeShapeType="1"/>
          </p:cNvSpPr>
          <p:nvPr/>
        </p:nvSpPr>
        <p:spPr bwMode="auto">
          <a:xfrm>
            <a:off x="6027738" y="5054600"/>
            <a:ext cx="0" cy="1620838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>
            <a:off x="6024563" y="2457450"/>
            <a:ext cx="0" cy="1620838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6019800" y="2833688"/>
            <a:ext cx="7938" cy="2963862"/>
            <a:chOff x="3792" y="1253"/>
            <a:chExt cx="7995" cy="1867"/>
          </a:xfrm>
        </p:grpSpPr>
        <p:sp>
          <p:nvSpPr>
            <p:cNvPr id="28693" name="Line 27"/>
            <p:cNvSpPr>
              <a:spLocks noChangeShapeType="1"/>
            </p:cNvSpPr>
            <p:nvPr/>
          </p:nvSpPr>
          <p:spPr bwMode="auto">
            <a:xfrm flipV="1">
              <a:off x="11787" y="2736"/>
              <a:ext cx="0" cy="384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694" name="Line 28"/>
            <p:cNvSpPr>
              <a:spLocks noChangeShapeType="1"/>
            </p:cNvSpPr>
            <p:nvPr/>
          </p:nvSpPr>
          <p:spPr bwMode="auto">
            <a:xfrm flipV="1">
              <a:off x="3792" y="1253"/>
              <a:ext cx="0" cy="427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6024563" y="4148138"/>
            <a:ext cx="3175" cy="836612"/>
          </a:xfrm>
          <a:prstGeom prst="line">
            <a:avLst/>
          </a:prstGeom>
          <a:noFill/>
          <a:ln w="57150">
            <a:solidFill>
              <a:srgbClr val="3333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-4763" y="6027738"/>
            <a:ext cx="9144001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55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355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355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355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355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4.	De veldlijnen zijn cirkelvormig en lopen</a:t>
            </a:r>
            <a:r>
              <a:rPr lang="en-US" altLang="nl-NL" sz="2400">
                <a:solidFill>
                  <a:srgbClr val="000000"/>
                </a:solidFill>
                <a:cs typeface="Arial" pitchFamily="34" charset="0"/>
              </a:rPr>
              <a:t> (van boven gezien) 	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linksom, </a:t>
            </a:r>
            <a:r>
              <a:rPr lang="en-US" altLang="nl-NL" sz="2400">
                <a:solidFill>
                  <a:srgbClr val="000000"/>
                </a:solidFill>
                <a:cs typeface="Arial" pitchFamily="34" charset="0"/>
              </a:rPr>
              <a:t>(tegen de wi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jzers van </a:t>
            </a:r>
            <a:r>
              <a:rPr lang="en-US" altLang="nl-NL" sz="2400">
                <a:solidFill>
                  <a:srgbClr val="000000"/>
                </a:solidFill>
                <a:cs typeface="Arial" pitchFamily="34" charset="0"/>
              </a:rPr>
              <a:t>een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  klok in)</a:t>
            </a:r>
          </a:p>
        </p:txBody>
      </p:sp>
      <p:sp>
        <p:nvSpPr>
          <p:cNvPr id="32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999856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7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7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7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7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7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7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7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07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7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7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7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7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07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7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7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7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7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7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07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5" grpId="0" autoUpdateAnimBg="0"/>
      <p:bldP spid="407556" grpId="0" animBg="1"/>
      <p:bldP spid="407557" grpId="0" autoUpdateAnimBg="0"/>
      <p:bldP spid="407558" grpId="0" build="p" autoUpdateAnimBg="0"/>
      <p:bldP spid="407569" grpId="0" autoUpdateAnimBg="0"/>
      <p:bldP spid="407570" grpId="0" autoUpdateAnimBg="0"/>
      <p:bldP spid="407571" grpId="0" autoUpdateAnimBg="0"/>
      <p:bldP spid="407572" grpId="0" animBg="1"/>
      <p:bldP spid="407573" grpId="0" animBg="1"/>
      <p:bldP spid="407574" grpId="0" autoUpdateAnimBg="0"/>
      <p:bldP spid="407575" grpId="0" autoUpdateAnimBg="0"/>
      <p:bldP spid="407577" grpId="0" animBg="1"/>
      <p:bldP spid="31" grpId="0" animBg="1"/>
      <p:bldP spid="29" grpId="0" animBg="1"/>
      <p:bldP spid="30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algn="l" eaLnBrk="1" hangingPunct="1">
              <a:buClr>
                <a:srgbClr val="FF3300"/>
              </a:buClr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2.3/24</a:t>
            </a:r>
            <a:r>
              <a:rPr lang="nl-NL" sz="24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nl-NL" sz="24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Het magnetisch veld </a:t>
            </a:r>
            <a:r>
              <a:rPr lang="nl-NL" sz="24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van</a:t>
            </a:r>
            <a:r>
              <a:rPr lang="en-US" sz="24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nl-NL" sz="24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een </a:t>
            </a:r>
            <a:r>
              <a:rPr lang="nl-NL" sz="24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rechte stroom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d</a:t>
            </a:r>
            <a:r>
              <a:rPr lang="nl-NL" sz="24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raad (video).</a:t>
            </a:r>
          </a:p>
        </p:txBody>
      </p:sp>
      <p:sp>
        <p:nvSpPr>
          <p:cNvPr id="4075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88988" y="609600"/>
            <a:ext cx="8316912" cy="43021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rgbClr val="FF3300"/>
              </a:buClr>
              <a:buFontTx/>
              <a:buNone/>
            </a:pPr>
            <a:r>
              <a:rPr lang="nl-NL" altLang="nl-NL" sz="2400" smtClean="0">
                <a:hlinkClick r:id="rId3" action="ppaction://hlinkfile"/>
              </a:rPr>
              <a:t>Het magnetisch veld van een rechte stroomdraad; video.</a:t>
            </a:r>
            <a:endParaRPr lang="nl-NL" altLang="nl-NL" sz="2400" smtClean="0"/>
          </a:p>
        </p:txBody>
      </p:sp>
      <p:sp>
        <p:nvSpPr>
          <p:cNvPr id="4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868716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7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7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7" grpId="0" autoUpdateAnimBg="0"/>
      <p:bldP spid="407558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l" eaLnBrk="1" hangingPunct="1">
              <a:buClr>
                <a:srgbClr val="FF3300"/>
              </a:buClr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2.4/24</a:t>
            </a:r>
            <a:r>
              <a:rPr lang="nl-NL" sz="24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nl-NL" sz="28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Het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B-</a:t>
            </a:r>
            <a:r>
              <a:rPr lang="nl-NL" sz="28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veld van een rechte stroomdraad (oefening).</a:t>
            </a:r>
          </a:p>
        </p:txBody>
      </p:sp>
      <p:sp>
        <p:nvSpPr>
          <p:cNvPr id="415750" name="Text Box 6"/>
          <p:cNvSpPr txBox="1">
            <a:spLocks noChangeArrowheads="1"/>
          </p:cNvSpPr>
          <p:nvPr/>
        </p:nvSpPr>
        <p:spPr bwMode="auto">
          <a:xfrm>
            <a:off x="0" y="9144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Tx/>
              <a:buNone/>
            </a:pPr>
            <a:r>
              <a:rPr lang="en-US" altLang="nl-NL" sz="2400">
                <a:solidFill>
                  <a:srgbClr val="000000"/>
                </a:solidFill>
                <a:cs typeface="Arial" pitchFamily="34" charset="0"/>
              </a:rPr>
              <a:t>Teken de magnetische veldlijnen van de stroomdraad:</a:t>
            </a:r>
            <a:endParaRPr lang="nl-NL" altLang="nl-NL" sz="240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278063" y="2278063"/>
            <a:ext cx="3116262" cy="3113087"/>
            <a:chOff x="1448" y="1442"/>
            <a:chExt cx="1963" cy="1961"/>
          </a:xfrm>
        </p:grpSpPr>
        <p:grpSp>
          <p:nvGrpSpPr>
            <p:cNvPr id="30739" name="Group 28"/>
            <p:cNvGrpSpPr>
              <a:grpSpLocks noChangeAspect="1"/>
            </p:cNvGrpSpPr>
            <p:nvPr/>
          </p:nvGrpSpPr>
          <p:grpSpPr bwMode="auto">
            <a:xfrm rot="10800000">
              <a:off x="1789" y="1762"/>
              <a:ext cx="1279" cy="1276"/>
              <a:chOff x="1850" y="1760"/>
              <a:chExt cx="1219" cy="1276"/>
            </a:xfrm>
          </p:grpSpPr>
          <p:sp>
            <p:nvSpPr>
              <p:cNvPr id="30746" name="Oval 11"/>
              <p:cNvSpPr>
                <a:spLocks noChangeAspect="1" noChangeArrowheads="1"/>
              </p:cNvSpPr>
              <p:nvPr/>
            </p:nvSpPr>
            <p:spPr bwMode="auto">
              <a:xfrm>
                <a:off x="1850" y="1760"/>
                <a:ext cx="1219" cy="1276"/>
              </a:xfrm>
              <a:prstGeom prst="ellipse">
                <a:avLst/>
              </a:prstGeom>
              <a:noFill/>
              <a:ln w="57150">
                <a:solidFill>
                  <a:srgbClr val="FF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0747" name="Line 13"/>
              <p:cNvSpPr>
                <a:spLocks noChangeAspect="1" noChangeShapeType="1"/>
              </p:cNvSpPr>
              <p:nvPr/>
            </p:nvSpPr>
            <p:spPr bwMode="auto">
              <a:xfrm rot="-5327273" flipH="1" flipV="1">
                <a:off x="2457" y="2962"/>
                <a:ext cx="3" cy="135"/>
              </a:xfrm>
              <a:prstGeom prst="line">
                <a:avLst/>
              </a:prstGeom>
              <a:noFill/>
              <a:ln w="44450">
                <a:solidFill>
                  <a:srgbClr val="FF3300"/>
                </a:solidFill>
                <a:miter lim="800000"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0740" name="Group 27"/>
            <p:cNvGrpSpPr>
              <a:grpSpLocks noChangeAspect="1"/>
            </p:cNvGrpSpPr>
            <p:nvPr/>
          </p:nvGrpSpPr>
          <p:grpSpPr bwMode="auto">
            <a:xfrm rot="10800000">
              <a:off x="2064" y="1989"/>
              <a:ext cx="780" cy="776"/>
              <a:chOff x="2075" y="2033"/>
              <a:chExt cx="769" cy="776"/>
            </a:xfrm>
          </p:grpSpPr>
          <p:sp>
            <p:nvSpPr>
              <p:cNvPr id="30744" name="Oval 12"/>
              <p:cNvSpPr>
                <a:spLocks noChangeAspect="1" noChangeArrowheads="1"/>
              </p:cNvSpPr>
              <p:nvPr/>
            </p:nvSpPr>
            <p:spPr bwMode="auto">
              <a:xfrm>
                <a:off x="2075" y="2033"/>
                <a:ext cx="769" cy="776"/>
              </a:xfrm>
              <a:prstGeom prst="ellipse">
                <a:avLst/>
              </a:prstGeom>
              <a:noFill/>
              <a:ln w="57150">
                <a:solidFill>
                  <a:srgbClr val="FF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0745" name="Line 14"/>
              <p:cNvSpPr>
                <a:spLocks noChangeAspect="1" noChangeShapeType="1"/>
              </p:cNvSpPr>
              <p:nvPr/>
            </p:nvSpPr>
            <p:spPr bwMode="auto">
              <a:xfrm rot="-5327273" flipH="1" flipV="1">
                <a:off x="2457" y="2735"/>
                <a:ext cx="3" cy="135"/>
              </a:xfrm>
              <a:prstGeom prst="line">
                <a:avLst/>
              </a:prstGeom>
              <a:noFill/>
              <a:ln w="44450">
                <a:solidFill>
                  <a:srgbClr val="FF3300"/>
                </a:solidFill>
                <a:miter lim="800000"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0741" name="Group 29"/>
            <p:cNvGrpSpPr>
              <a:grpSpLocks noChangeAspect="1"/>
            </p:cNvGrpSpPr>
            <p:nvPr/>
          </p:nvGrpSpPr>
          <p:grpSpPr bwMode="auto">
            <a:xfrm rot="10800000">
              <a:off x="1448" y="1442"/>
              <a:ext cx="1963" cy="1961"/>
              <a:chOff x="1488" y="1440"/>
              <a:chExt cx="1898" cy="1961"/>
            </a:xfrm>
          </p:grpSpPr>
          <p:sp>
            <p:nvSpPr>
              <p:cNvPr id="30742" name="Oval 10"/>
              <p:cNvSpPr>
                <a:spLocks noChangeAspect="1" noChangeArrowheads="1"/>
              </p:cNvSpPr>
              <p:nvPr/>
            </p:nvSpPr>
            <p:spPr bwMode="auto">
              <a:xfrm>
                <a:off x="1488" y="1440"/>
                <a:ext cx="1898" cy="1961"/>
              </a:xfrm>
              <a:prstGeom prst="ellipse">
                <a:avLst/>
              </a:prstGeom>
              <a:noFill/>
              <a:ln w="57150">
                <a:solidFill>
                  <a:srgbClr val="FF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0743" name="Line 15"/>
              <p:cNvSpPr>
                <a:spLocks noChangeAspect="1" noChangeShapeType="1"/>
              </p:cNvSpPr>
              <p:nvPr/>
            </p:nvSpPr>
            <p:spPr bwMode="auto">
              <a:xfrm rot="-5327273" flipH="1" flipV="1">
                <a:off x="2457" y="3331"/>
                <a:ext cx="3" cy="135"/>
              </a:xfrm>
              <a:prstGeom prst="line">
                <a:avLst/>
              </a:prstGeom>
              <a:noFill/>
              <a:ln w="44450">
                <a:solidFill>
                  <a:srgbClr val="FF3300"/>
                </a:solidFill>
                <a:miter lim="800000"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415764" name="Rectangle 20"/>
          <p:cNvSpPr>
            <a:spLocks noChangeArrowheads="1"/>
          </p:cNvSpPr>
          <p:nvPr/>
        </p:nvSpPr>
        <p:spPr bwMode="auto">
          <a:xfrm>
            <a:off x="4419600" y="1828800"/>
            <a:ext cx="657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nl-NL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B</a:t>
            </a:r>
          </a:p>
        </p:txBody>
      </p: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3333750" y="3262313"/>
            <a:ext cx="1095375" cy="909637"/>
            <a:chOff x="2100" y="2055"/>
            <a:chExt cx="690" cy="573"/>
          </a:xfrm>
        </p:grpSpPr>
        <p:sp>
          <p:nvSpPr>
            <p:cNvPr id="415761" name="Rectangle 17"/>
            <p:cNvSpPr>
              <a:spLocks noChangeArrowheads="1"/>
            </p:cNvSpPr>
            <p:nvPr/>
          </p:nvSpPr>
          <p:spPr bwMode="auto">
            <a:xfrm rot="10800000">
              <a:off x="2454" y="2055"/>
              <a:ext cx="3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nl-NL" sz="3600" b="1" dirty="0">
                  <a:solidFill>
                    <a:srgbClr val="FF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I</a:t>
              </a:r>
            </a:p>
          </p:txBody>
        </p:sp>
        <p:sp>
          <p:nvSpPr>
            <p:cNvPr id="415774" name="Rectangle 30"/>
            <p:cNvSpPr>
              <a:spLocks noChangeArrowheads="1"/>
            </p:cNvSpPr>
            <p:nvPr/>
          </p:nvSpPr>
          <p:spPr bwMode="auto">
            <a:xfrm rot="10800000">
              <a:off x="2100" y="2196"/>
              <a:ext cx="528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0" fontAlgn="base" hangingPunct="0">
                <a:lnSpc>
                  <a:spcPct val="90000"/>
                </a:lnSpc>
                <a:spcBef>
                  <a:spcPct val="60000"/>
                </a:spcBef>
                <a:spcAft>
                  <a:spcPct val="0"/>
                </a:spcAft>
                <a:buClr>
                  <a:srgbClr val="FF3300"/>
                </a:buClr>
                <a:defRPr/>
              </a:pPr>
              <a:r>
                <a:rPr kumimoji="1" lang="en-US" sz="4400" b="1" dirty="0">
                  <a:solidFill>
                    <a:srgbClr val="FF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  <a:sym typeface="Symbol" pitchFamily="18" charset="2"/>
                </a:rPr>
                <a:t></a:t>
              </a:r>
              <a:endParaRPr kumimoji="1" lang="nl-NL" sz="4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6084888" y="2636838"/>
            <a:ext cx="2047875" cy="2133600"/>
            <a:chOff x="480" y="1440"/>
            <a:chExt cx="1290" cy="1344"/>
          </a:xfrm>
        </p:grpSpPr>
        <p:pic>
          <p:nvPicPr>
            <p:cNvPr id="30733" name="Picture 35" descr="hand vuist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440"/>
              <a:ext cx="1290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5780" name="Text Box 36"/>
            <p:cNvSpPr txBox="1">
              <a:spLocks noChangeArrowheads="1"/>
            </p:cNvSpPr>
            <p:nvPr/>
          </p:nvSpPr>
          <p:spPr bwMode="auto">
            <a:xfrm>
              <a:off x="1200" y="1440"/>
              <a:ext cx="2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3600" b="1" dirty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I</a:t>
              </a:r>
              <a:endParaRPr lang="nl-NL" sz="3600" dirty="0">
                <a:solidFill>
                  <a:srgbClr val="FF33CC"/>
                </a:solidFill>
                <a:cs typeface="Arial" pitchFamily="34" charset="0"/>
              </a:endParaRPr>
            </a:p>
          </p:txBody>
        </p:sp>
        <p:sp>
          <p:nvSpPr>
            <p:cNvPr id="415781" name="Text Box 37"/>
            <p:cNvSpPr txBox="1">
              <a:spLocks noChangeArrowheads="1"/>
            </p:cNvSpPr>
            <p:nvPr/>
          </p:nvSpPr>
          <p:spPr bwMode="auto">
            <a:xfrm>
              <a:off x="1056" y="2160"/>
              <a:ext cx="4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36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B</a:t>
              </a:r>
              <a:endParaRPr lang="nl-NL" sz="3600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30736" name="Line 38"/>
            <p:cNvSpPr>
              <a:spLocks noChangeShapeType="1"/>
            </p:cNvSpPr>
            <p:nvPr/>
          </p:nvSpPr>
          <p:spPr bwMode="auto">
            <a:xfrm flipV="1">
              <a:off x="1152" y="1488"/>
              <a:ext cx="0" cy="336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3" name="Tekstvak 2"/>
          <p:cNvSpPr txBox="1">
            <a:spLocks noChangeArrowheads="1"/>
          </p:cNvSpPr>
          <p:nvPr/>
        </p:nvSpPr>
        <p:spPr bwMode="auto">
          <a:xfrm>
            <a:off x="3684588" y="3556000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800">
                <a:solidFill>
                  <a:srgbClr val="000000"/>
                </a:solidFill>
                <a:cs typeface="Arial" pitchFamily="34" charset="0"/>
                <a:sym typeface="Wingdings" pitchFamily="2" charset="2"/>
              </a:rPr>
              <a:t></a:t>
            </a:r>
            <a:endParaRPr lang="nl-NL" altLang="nl-NL" sz="2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Toelichting met afgeronde rechthoek 3"/>
          <p:cNvSpPr>
            <a:spLocks noChangeArrowheads="1"/>
          </p:cNvSpPr>
          <p:nvPr/>
        </p:nvSpPr>
        <p:spPr bwMode="auto">
          <a:xfrm>
            <a:off x="250825" y="1628775"/>
            <a:ext cx="2074863" cy="1517650"/>
          </a:xfrm>
          <a:prstGeom prst="wedgeRoundRectCallout">
            <a:avLst>
              <a:gd name="adj1" fmla="val 122481"/>
              <a:gd name="adj2" fmla="val 94032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Draad staat loodrecht op het scherm.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-3175" y="5478463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Tx/>
              <a:buNone/>
            </a:pPr>
            <a:r>
              <a:rPr lang="en-US" altLang="nl-NL" sz="2400">
                <a:solidFill>
                  <a:srgbClr val="000000"/>
                </a:solidFill>
                <a:cs typeface="Arial" pitchFamily="34" charset="0"/>
              </a:rPr>
              <a:t>Hoe verder van de draad,des te zwakker wordt het magnetisch veld.</a:t>
            </a:r>
            <a:endParaRPr lang="nl-NL" altLang="nl-NL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-3175" y="6269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De veldlijnendichtheid is daar kleiner.</a:t>
            </a:r>
          </a:p>
        </p:txBody>
      </p:sp>
      <p:sp>
        <p:nvSpPr>
          <p:cNvPr id="28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026837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5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5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5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6" grpId="0" autoUpdateAnimBg="0"/>
      <p:bldP spid="415750" grpId="0" autoUpdateAnimBg="0"/>
      <p:bldP spid="415764" grpId="0" autoUpdateAnimBg="0"/>
      <p:bldP spid="3" grpId="0"/>
      <p:bldP spid="4" grpId="0" animBg="1"/>
      <p:bldP spid="31" grpId="0" autoUpdateAnimBg="0"/>
      <p:bldP spid="3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37425" cy="773113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1.2/20</a:t>
            </a:r>
            <a:r>
              <a:rPr lang="nl-NL" sz="24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nl-NL" sz="40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Het kompas.</a:t>
            </a:r>
          </a:p>
        </p:txBody>
      </p:sp>
      <p:grpSp>
        <p:nvGrpSpPr>
          <p:cNvPr id="4099" name="Groep 6"/>
          <p:cNvGrpSpPr>
            <a:grpSpLocks/>
          </p:cNvGrpSpPr>
          <p:nvPr/>
        </p:nvGrpSpPr>
        <p:grpSpPr bwMode="auto">
          <a:xfrm>
            <a:off x="4764088" y="588963"/>
            <a:ext cx="4572000" cy="4943475"/>
            <a:chOff x="4763394" y="588789"/>
            <a:chExt cx="4573392" cy="4943898"/>
          </a:xfrm>
        </p:grpSpPr>
        <p:grpSp>
          <p:nvGrpSpPr>
            <p:cNvPr id="4127" name="Groep 7"/>
            <p:cNvGrpSpPr>
              <a:grpSpLocks/>
            </p:cNvGrpSpPr>
            <p:nvPr/>
          </p:nvGrpSpPr>
          <p:grpSpPr bwMode="auto">
            <a:xfrm>
              <a:off x="4763394" y="836712"/>
              <a:ext cx="4573392" cy="4695975"/>
              <a:chOff x="4763394" y="836712"/>
              <a:chExt cx="4573392" cy="4695975"/>
            </a:xfrm>
          </p:grpSpPr>
          <p:pic>
            <p:nvPicPr>
              <p:cNvPr id="4129" name="Afbeelding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3394" y="836712"/>
                <a:ext cx="4573392" cy="4682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30" name="Tekstvak 5"/>
              <p:cNvSpPr txBox="1">
                <a:spLocks noChangeArrowheads="1"/>
              </p:cNvSpPr>
              <p:nvPr/>
            </p:nvSpPr>
            <p:spPr bwMode="auto">
              <a:xfrm>
                <a:off x="6746686" y="5317243"/>
                <a:ext cx="230425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nl-NL" sz="800">
                    <a:solidFill>
                      <a:srgbClr val="000000"/>
                    </a:solidFill>
                    <a:cs typeface="Arial" pitchFamily="34" charset="0"/>
                  </a:rPr>
                  <a:t>             Afbeelding http://www.astrolabium.be</a:t>
                </a:r>
              </a:p>
            </p:txBody>
          </p:sp>
        </p:grpSp>
        <p:sp>
          <p:nvSpPr>
            <p:cNvPr id="4128" name="Tekstvak 3"/>
            <p:cNvSpPr txBox="1">
              <a:spLocks noChangeArrowheads="1"/>
            </p:cNvSpPr>
            <p:nvPr/>
          </p:nvSpPr>
          <p:spPr bwMode="auto">
            <a:xfrm>
              <a:off x="7812360" y="588789"/>
              <a:ext cx="9051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1800">
                  <a:solidFill>
                    <a:srgbClr val="000000"/>
                  </a:solidFill>
                  <a:cs typeface="Arial" pitchFamily="34" charset="0"/>
                </a:rPr>
                <a:t>aardas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5902325" y="1112838"/>
            <a:ext cx="2493963" cy="4210050"/>
            <a:chOff x="3593" y="701"/>
            <a:chExt cx="1571" cy="2652"/>
          </a:xfrm>
        </p:grpSpPr>
        <p:sp>
          <p:nvSpPr>
            <p:cNvPr id="379913" name="Text Box 9"/>
            <p:cNvSpPr txBox="1">
              <a:spLocks noChangeArrowheads="1"/>
            </p:cNvSpPr>
            <p:nvPr/>
          </p:nvSpPr>
          <p:spPr bwMode="auto">
            <a:xfrm>
              <a:off x="3593" y="3120"/>
              <a:ext cx="3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N</a:t>
              </a:r>
            </a:p>
          </p:txBody>
        </p:sp>
        <p:sp>
          <p:nvSpPr>
            <p:cNvPr id="4126" name="Text Box 8"/>
            <p:cNvSpPr txBox="1">
              <a:spLocks noChangeArrowheads="1"/>
            </p:cNvSpPr>
            <p:nvPr/>
          </p:nvSpPr>
          <p:spPr bwMode="auto">
            <a:xfrm>
              <a:off x="4828" y="701"/>
              <a:ext cx="33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1800" b="1">
                  <a:solidFill>
                    <a:srgbClr val="000000"/>
                  </a:solidFill>
                  <a:cs typeface="Arial" pitchFamily="34" charset="0"/>
                </a:rPr>
                <a:t>Z</a:t>
              </a:r>
            </a:p>
          </p:txBody>
        </p:sp>
      </p:grpSp>
      <p:grpSp>
        <p:nvGrpSpPr>
          <p:cNvPr id="4109" name="Group 26"/>
          <p:cNvGrpSpPr>
            <a:grpSpLocks/>
          </p:cNvGrpSpPr>
          <p:nvPr/>
        </p:nvGrpSpPr>
        <p:grpSpPr bwMode="auto">
          <a:xfrm>
            <a:off x="5970588" y="1435100"/>
            <a:ext cx="2212975" cy="3587750"/>
            <a:chOff x="3636" y="904"/>
            <a:chExt cx="1394" cy="2260"/>
          </a:xfrm>
        </p:grpSpPr>
        <p:sp>
          <p:nvSpPr>
            <p:cNvPr id="4123" name="Text Box 18"/>
            <p:cNvSpPr txBox="1">
              <a:spLocks noChangeArrowheads="1"/>
            </p:cNvSpPr>
            <p:nvPr/>
          </p:nvSpPr>
          <p:spPr bwMode="auto">
            <a:xfrm>
              <a:off x="3636" y="2931"/>
              <a:ext cx="34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1800" b="1">
                  <a:solidFill>
                    <a:srgbClr val="FFFF00"/>
                  </a:solidFill>
                  <a:cs typeface="Arial" pitchFamily="34" charset="0"/>
                </a:rPr>
                <a:t>Z P</a:t>
              </a:r>
              <a:r>
                <a:rPr lang="nl-NL" altLang="nl-NL" sz="1800">
                  <a:solidFill>
                    <a:srgbClr val="FFFF00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4124" name="Text Box 20"/>
            <p:cNvSpPr txBox="1">
              <a:spLocks noChangeArrowheads="1"/>
            </p:cNvSpPr>
            <p:nvPr/>
          </p:nvSpPr>
          <p:spPr bwMode="auto">
            <a:xfrm>
              <a:off x="4650" y="904"/>
              <a:ext cx="3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1800" b="1">
                  <a:solidFill>
                    <a:srgbClr val="FFFF00"/>
                  </a:solidFill>
                  <a:cs typeface="Arial" pitchFamily="34" charset="0"/>
                </a:rPr>
                <a:t>N P</a:t>
              </a:r>
              <a:r>
                <a:rPr lang="nl-NL" altLang="nl-NL" sz="1800">
                  <a:solidFill>
                    <a:srgbClr val="006600"/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5" name="Groep 4"/>
          <p:cNvGrpSpPr>
            <a:grpSpLocks/>
          </p:cNvGrpSpPr>
          <p:nvPr/>
        </p:nvGrpSpPr>
        <p:grpSpPr bwMode="auto">
          <a:xfrm>
            <a:off x="6010275" y="863600"/>
            <a:ext cx="1700213" cy="538163"/>
            <a:chOff x="6009554" y="862824"/>
            <a:chExt cx="1701322" cy="538410"/>
          </a:xfrm>
        </p:grpSpPr>
        <p:sp>
          <p:nvSpPr>
            <p:cNvPr id="379920" name="Text Box 16"/>
            <p:cNvSpPr txBox="1">
              <a:spLocks noChangeArrowheads="1"/>
            </p:cNvSpPr>
            <p:nvPr/>
          </p:nvSpPr>
          <p:spPr bwMode="auto">
            <a:xfrm>
              <a:off x="7177128" y="862824"/>
              <a:ext cx="533748" cy="370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N</a:t>
              </a:r>
              <a:endParaRPr lang="nl-NL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379927" name="Text Box 23"/>
            <p:cNvSpPr txBox="1">
              <a:spLocks noChangeArrowheads="1"/>
            </p:cNvSpPr>
            <p:nvPr/>
          </p:nvSpPr>
          <p:spPr bwMode="auto">
            <a:xfrm>
              <a:off x="6009554" y="1031176"/>
              <a:ext cx="457498" cy="370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279400" dir="5400000" sx="6000" sy="6000" algn="ctr" rotWithShape="0">
                <a:schemeClr val="tx1">
                  <a:alpha val="97000"/>
                </a:schemeClr>
              </a:outerShdw>
            </a:effec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b="1" dirty="0">
                  <a:solidFill>
                    <a:srgbClr val="000000"/>
                  </a:solidFill>
                  <a:cs typeface="Arial" pitchFamily="34" charset="0"/>
                </a:rPr>
                <a:t>Z</a:t>
              </a:r>
            </a:p>
          </p:txBody>
        </p:sp>
      </p:grpSp>
      <p:grpSp>
        <p:nvGrpSpPr>
          <p:cNvPr id="23" name="Groep 22"/>
          <p:cNvGrpSpPr>
            <a:grpSpLocks/>
          </p:cNvGrpSpPr>
          <p:nvPr/>
        </p:nvGrpSpPr>
        <p:grpSpPr bwMode="auto">
          <a:xfrm rot="4860000">
            <a:off x="6658769" y="637382"/>
            <a:ext cx="222250" cy="995362"/>
            <a:chOff x="3750298" y="2186972"/>
            <a:chExt cx="360000" cy="1434978"/>
          </a:xfrm>
        </p:grpSpPr>
        <p:sp>
          <p:nvSpPr>
            <p:cNvPr id="4117" name="PIJL-OMLAAG 23"/>
            <p:cNvSpPr>
              <a:spLocks noChangeArrowheads="1"/>
            </p:cNvSpPr>
            <p:nvPr/>
          </p:nvSpPr>
          <p:spPr bwMode="auto">
            <a:xfrm rot="10800000">
              <a:off x="3750298" y="2186972"/>
              <a:ext cx="360000" cy="7200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" name="Rechthoek 24"/>
            <p:cNvSpPr/>
            <p:nvPr/>
          </p:nvSpPr>
          <p:spPr bwMode="auto">
            <a:xfrm>
              <a:off x="3839236" y="2901950"/>
              <a:ext cx="180975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>
                  <a:alpha val="49000"/>
                </a:prstClr>
              </a:inn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nl-NL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ep 11"/>
          <p:cNvGrpSpPr>
            <a:grpSpLocks/>
          </p:cNvGrpSpPr>
          <p:nvPr/>
        </p:nvGrpSpPr>
        <p:grpSpPr bwMode="auto">
          <a:xfrm rot="10800000">
            <a:off x="6521450" y="1887538"/>
            <a:ext cx="957263" cy="2752725"/>
            <a:chOff x="6521923" y="1886954"/>
            <a:chExt cx="956892" cy="2752582"/>
          </a:xfrm>
        </p:grpSpPr>
        <p:sp>
          <p:nvSpPr>
            <p:cNvPr id="9" name="Rechthoek 8"/>
            <p:cNvSpPr/>
            <p:nvPr/>
          </p:nvSpPr>
          <p:spPr bwMode="auto">
            <a:xfrm rot="1653674">
              <a:off x="7196185" y="1886954"/>
              <a:ext cx="282630" cy="1460721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nl-NL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" name="Rechthoek 28"/>
            <p:cNvSpPr/>
            <p:nvPr/>
          </p:nvSpPr>
          <p:spPr bwMode="auto">
            <a:xfrm rot="1653674">
              <a:off x="6521923" y="3178815"/>
              <a:ext cx="282630" cy="1460721"/>
            </a:xfrm>
            <a:prstGeom prst="rect">
              <a:avLst/>
            </a:prstGeom>
            <a:solidFill>
              <a:schemeClr val="bg1">
                <a:alpha val="45000"/>
              </a:scheme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2700000">
                <a:prstClr val="black">
                  <a:alpha val="0"/>
                </a:prstClr>
              </a:inn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nl-NL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379907" name="Rectangle 3"/>
          <p:cNvSpPr>
            <a:spLocks noChangeArrowheads="1"/>
          </p:cNvSpPr>
          <p:nvPr/>
        </p:nvSpPr>
        <p:spPr bwMode="auto">
          <a:xfrm>
            <a:off x="0" y="2525713"/>
            <a:ext cx="4929188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3619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3619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3619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FF3300"/>
              </a:buClr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2.	De magnetische noordpool (</a:t>
            </a:r>
            <a:r>
              <a:rPr lang="nl-NL" altLang="nl-NL" sz="2400" b="1">
                <a:solidFill>
                  <a:srgbClr val="FF0000"/>
                </a:solidFill>
                <a:cs typeface="Arial" pitchFamily="34" charset="0"/>
              </a:rPr>
              <a:t>N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) 	van een kompas wijst naar de 	geografische noordpool (</a:t>
            </a:r>
            <a:r>
              <a:rPr lang="nl-NL" altLang="nl-NL" sz="2400" b="1">
                <a:solidFill>
                  <a:srgbClr val="000000"/>
                </a:solidFill>
                <a:cs typeface="Arial" pitchFamily="34" charset="0"/>
              </a:rPr>
              <a:t>NP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) 	van de aarde</a:t>
            </a:r>
            <a:r>
              <a:rPr lang="nl-NL" altLang="nl-NL" sz="1800">
                <a:solidFill>
                  <a:srgbClr val="000000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379925" name="Text Box 21"/>
          <p:cNvSpPr txBox="1">
            <a:spLocks noChangeArrowheads="1"/>
          </p:cNvSpPr>
          <p:nvPr/>
        </p:nvSpPr>
        <p:spPr bwMode="auto">
          <a:xfrm>
            <a:off x="-1588" y="4876800"/>
            <a:ext cx="4930776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3619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3619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3619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FontTx/>
              <a:buNone/>
            </a:pPr>
            <a:r>
              <a:rPr kumimoji="1" lang="en-US" altLang="nl-NL" sz="2400">
                <a:solidFill>
                  <a:srgbClr val="000000"/>
                </a:solidFill>
                <a:cs typeface="Arial" pitchFamily="34" charset="0"/>
              </a:rPr>
              <a:t>4.	O</a:t>
            </a:r>
            <a:r>
              <a:rPr kumimoji="1" lang="nl-NL" altLang="nl-NL" sz="2400">
                <a:solidFill>
                  <a:srgbClr val="000000"/>
                </a:solidFill>
                <a:cs typeface="Arial" pitchFamily="34" charset="0"/>
              </a:rPr>
              <a:t>p de geografische noordpool 	</a:t>
            </a:r>
            <a:r>
              <a:rPr kumimoji="1" lang="nl-NL" altLang="nl-NL" sz="2400" b="1">
                <a:solidFill>
                  <a:srgbClr val="000000"/>
                </a:solidFill>
                <a:cs typeface="Arial" pitchFamily="34" charset="0"/>
              </a:rPr>
              <a:t>NP</a:t>
            </a:r>
            <a:r>
              <a:rPr kumimoji="1" lang="en-US" altLang="nl-NL" sz="240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kumimoji="1" lang="nl-NL" altLang="nl-NL" sz="2400">
                <a:solidFill>
                  <a:srgbClr val="000000"/>
                </a:solidFill>
                <a:cs typeface="Arial" pitchFamily="34" charset="0"/>
              </a:rPr>
              <a:t>van de aarde </a:t>
            </a:r>
            <a:r>
              <a:rPr kumimoji="1" lang="en-US" altLang="nl-NL" sz="2400">
                <a:solidFill>
                  <a:srgbClr val="000000"/>
                </a:solidFill>
                <a:cs typeface="Arial" pitchFamily="34" charset="0"/>
              </a:rPr>
              <a:t>zit dus een 	magnetische . . . . . pool</a:t>
            </a:r>
            <a:r>
              <a:rPr kumimoji="1" lang="nl-NL" altLang="nl-NL" sz="2400">
                <a:solidFill>
                  <a:srgbClr val="000000"/>
                </a:solidFill>
                <a:cs typeface="Arial" pitchFamily="34" charset="0"/>
              </a:rPr>
              <a:t>!</a:t>
            </a:r>
            <a:r>
              <a:rPr kumimoji="1" lang="nl-NL" altLang="nl-NL" sz="2400" b="1">
                <a:solidFill>
                  <a:srgbClr val="00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-57150" y="627063"/>
            <a:ext cx="4799013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3619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3619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3619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FF3300"/>
              </a:buClr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1.	De geografische noordpool NP 	en de geografische zuidpool 	ZP van de aardebevinden zich 	op 0° noorderbreedte en 0° 	zuiderbreedte</a:t>
            </a:r>
            <a:r>
              <a:rPr lang="nl-NL" altLang="nl-NL" sz="2000">
                <a:solidFill>
                  <a:srgbClr val="000000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-36513" y="6019800"/>
            <a:ext cx="9180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3619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3619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3619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FontTx/>
              <a:buNone/>
            </a:pPr>
            <a:r>
              <a:rPr kumimoji="1" lang="en-US" altLang="nl-NL" sz="2400">
                <a:solidFill>
                  <a:srgbClr val="000000"/>
                </a:solidFill>
                <a:cs typeface="Arial" pitchFamily="34" charset="0"/>
              </a:rPr>
              <a:t>5. In de aarde bevindt zich een magnetisch gebied met een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FontTx/>
              <a:buNone/>
            </a:pPr>
            <a:r>
              <a:rPr kumimoji="1" lang="en-US" altLang="nl-NL" sz="2400">
                <a:solidFill>
                  <a:srgbClr val="000000"/>
                </a:solidFill>
                <a:cs typeface="Arial" pitchFamily="34" charset="0"/>
              </a:rPr>
              <a:t>	noord- en zuidpool!</a:t>
            </a:r>
            <a:endParaRPr kumimoji="1" lang="nl-NL" altLang="nl-NL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79936" name="Text Box 32"/>
          <p:cNvSpPr txBox="1">
            <a:spLocks noChangeArrowheads="1"/>
          </p:cNvSpPr>
          <p:nvPr/>
        </p:nvSpPr>
        <p:spPr bwMode="auto">
          <a:xfrm>
            <a:off x="-36513" y="4027488"/>
            <a:ext cx="4800601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3619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3619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3619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FontTx/>
              <a:buNone/>
            </a:pPr>
            <a:r>
              <a:rPr kumimoji="1" lang="nl-NL" altLang="nl-NL" sz="2400">
                <a:solidFill>
                  <a:srgbClr val="000000"/>
                </a:solidFill>
                <a:cs typeface="Arial" pitchFamily="34" charset="0"/>
              </a:rPr>
              <a:t>3.	</a:t>
            </a:r>
            <a:r>
              <a:rPr kumimoji="1" lang="en-US" altLang="nl-NL" sz="2400">
                <a:solidFill>
                  <a:srgbClr val="000000"/>
                </a:solidFill>
                <a:cs typeface="Arial" pitchFamily="34" charset="0"/>
              </a:rPr>
              <a:t>Tegengestelde polen trekken  	elkaar aan . . . .</a:t>
            </a:r>
            <a:endParaRPr kumimoji="1" lang="nl-NL" altLang="nl-NL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315589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9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9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9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6" grpId="0" autoUpdateAnimBg="0"/>
      <p:bldP spid="379907" grpId="0" autoUpdateAnimBg="0"/>
      <p:bldP spid="379925" grpId="0" autoUpdateAnimBg="0"/>
      <p:bldP spid="26" grpId="0" autoUpdateAnimBg="0"/>
      <p:bldP spid="33" grpId="0" autoUpdateAnimBg="0"/>
      <p:bldP spid="379936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91" name="Rectangle 1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</p:spPr>
        <p:txBody>
          <a:bodyPr/>
          <a:lstStyle/>
          <a:p>
            <a:pPr algn="l" defTabSz="542925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2.5/24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 De</a:t>
            </a:r>
            <a:r>
              <a:rPr lang="nl-NL" sz="20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 lorentzkracht op een stroomdraad in een magnetische veld (video).</a:t>
            </a:r>
          </a:p>
        </p:txBody>
      </p:sp>
      <p:sp>
        <p:nvSpPr>
          <p:cNvPr id="408592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0" y="3644900"/>
            <a:ext cx="9144000" cy="792163"/>
          </a:xfrm>
        </p:spPr>
        <p:txBody>
          <a:bodyPr/>
          <a:lstStyle/>
          <a:p>
            <a:pPr marL="0" indent="0" defTabSz="361950" eaLnBrk="1" hangingPunct="1">
              <a:buClr>
                <a:srgbClr val="FF0000"/>
              </a:buClr>
              <a:buFontTx/>
              <a:buNone/>
            </a:pPr>
            <a:r>
              <a:rPr lang="nl-NL" altLang="nl-NL" sz="2400" smtClean="0"/>
              <a:t>De richting van de Lorentzkracht hangt af van de richting van 	de stroom en van de richting van het magnetisch veld.</a:t>
            </a:r>
            <a:endParaRPr lang="nl-NL" altLang="nl-NL" sz="2400" b="1" smtClean="0"/>
          </a:p>
        </p:txBody>
      </p:sp>
      <p:sp>
        <p:nvSpPr>
          <p:cNvPr id="31748" name="Tekstvak 10"/>
          <p:cNvSpPr txBox="1">
            <a:spLocks noChangeArrowheads="1"/>
          </p:cNvSpPr>
          <p:nvPr/>
        </p:nvSpPr>
        <p:spPr bwMode="auto">
          <a:xfrm>
            <a:off x="0" y="1484313"/>
            <a:ext cx="7129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  <a:hlinkClick r:id="rId3" action="ppaction://hlinkfile"/>
              </a:rPr>
              <a:t>..\video\Lorentzkracht op een stroomdraad.wmv</a:t>
            </a:r>
            <a:endParaRPr lang="nl-NL" altLang="nl-NL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1749" name="Tekstvak 1"/>
          <p:cNvSpPr txBox="1">
            <a:spLocks noChangeArrowheads="1"/>
          </p:cNvSpPr>
          <p:nvPr/>
        </p:nvSpPr>
        <p:spPr bwMode="auto">
          <a:xfrm>
            <a:off x="0" y="2508250"/>
            <a:ext cx="914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  <a:hlinkClick r:id="rId4"/>
              </a:rPr>
              <a:t>Lorentzkracht op een stroomdraad - Sybolt Jongsma op youtube</a:t>
            </a:r>
            <a:endParaRPr lang="nl-NL" altLang="nl-NL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004307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8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91" grpId="0" autoUpdateAnimBg="0"/>
      <p:bldP spid="408592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/>
          <p:cNvGrpSpPr>
            <a:grpSpLocks/>
          </p:cNvGrpSpPr>
          <p:nvPr/>
        </p:nvGrpSpPr>
        <p:grpSpPr bwMode="auto">
          <a:xfrm>
            <a:off x="1371600" y="3633788"/>
            <a:ext cx="2438400" cy="1939925"/>
            <a:chOff x="6302003" y="725909"/>
            <a:chExt cx="2438400" cy="1939925"/>
          </a:xfrm>
        </p:grpSpPr>
        <p:pic>
          <p:nvPicPr>
            <p:cNvPr id="32809" name="Picture 3" descr="hand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551240" y="476672"/>
              <a:ext cx="1939925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6762378" y="1768896"/>
              <a:ext cx="6858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nl-NL" sz="32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  <a:sym typeface="Symbol" pitchFamily="18" charset="2"/>
                </a:rPr>
                <a:t></a:t>
              </a:r>
              <a:endParaRPr kumimoji="1" lang="nl-NL" sz="1900" b="1" dirty="0">
                <a:solidFill>
                  <a:srgbClr val="FF3300"/>
                </a:solidFill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44" name="Text Box 5"/>
            <p:cNvSpPr txBox="1">
              <a:spLocks noChangeArrowheads="1"/>
            </p:cNvSpPr>
            <p:nvPr/>
          </p:nvSpPr>
          <p:spPr bwMode="auto">
            <a:xfrm>
              <a:off x="7092578" y="1851446"/>
              <a:ext cx="6096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36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B</a:t>
              </a:r>
              <a:endParaRPr lang="nl-NL" sz="36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408588" name="Text Box 12"/>
          <p:cNvSpPr txBox="1">
            <a:spLocks noChangeArrowheads="1"/>
          </p:cNvSpPr>
          <p:nvPr/>
        </p:nvSpPr>
        <p:spPr bwMode="auto">
          <a:xfrm>
            <a:off x="4572000" y="3319463"/>
            <a:ext cx="26289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kumimoji="1" lang="nl-NL" altLang="nl-NL" sz="1900" b="1">
                <a:solidFill>
                  <a:srgbClr val="FF3300"/>
                </a:solidFill>
                <a:cs typeface="Arial" pitchFamily="34" charset="0"/>
                <a:sym typeface="Symbol" pitchFamily="18" charset="2"/>
              </a:rPr>
              <a:t>                         </a:t>
            </a:r>
            <a:br>
              <a:rPr kumimoji="1" lang="nl-NL" altLang="nl-NL" sz="1900" b="1">
                <a:solidFill>
                  <a:srgbClr val="FF3300"/>
                </a:solidFill>
                <a:cs typeface="Arial" pitchFamily="34" charset="0"/>
                <a:sym typeface="Symbol" pitchFamily="18" charset="2"/>
              </a:rPr>
            </a:br>
            <a:r>
              <a:rPr kumimoji="1" lang="nl-NL" altLang="nl-NL" sz="1900" b="1">
                <a:solidFill>
                  <a:srgbClr val="FF3300"/>
                </a:solidFill>
                <a:cs typeface="Arial" pitchFamily="34" charset="0"/>
                <a:sym typeface="Symbol" pitchFamily="18" charset="2"/>
              </a:rPr>
              <a:t/>
            </a:r>
            <a:br>
              <a:rPr kumimoji="1" lang="nl-NL" altLang="nl-NL" sz="1900" b="1">
                <a:solidFill>
                  <a:srgbClr val="FF3300"/>
                </a:solidFill>
                <a:cs typeface="Arial" pitchFamily="34" charset="0"/>
                <a:sym typeface="Symbol" pitchFamily="18" charset="2"/>
              </a:rPr>
            </a:br>
            <a:r>
              <a:rPr kumimoji="1" lang="nl-NL" altLang="nl-NL" sz="1900" b="1">
                <a:solidFill>
                  <a:srgbClr val="FF3300"/>
                </a:solidFill>
                <a:cs typeface="Arial" pitchFamily="34" charset="0"/>
                <a:sym typeface="Symbol" pitchFamily="18" charset="2"/>
              </a:rPr>
              <a:t>                         </a:t>
            </a:r>
            <a:br>
              <a:rPr kumimoji="1" lang="nl-NL" altLang="nl-NL" sz="1900" b="1">
                <a:solidFill>
                  <a:srgbClr val="FF3300"/>
                </a:solidFill>
                <a:cs typeface="Arial" pitchFamily="34" charset="0"/>
                <a:sym typeface="Symbol" pitchFamily="18" charset="2"/>
              </a:rPr>
            </a:br>
            <a:r>
              <a:rPr kumimoji="1" lang="nl-NL" altLang="nl-NL" sz="1900" b="1">
                <a:solidFill>
                  <a:srgbClr val="FF3300"/>
                </a:solidFill>
                <a:cs typeface="Arial" pitchFamily="34" charset="0"/>
                <a:sym typeface="Symbol" pitchFamily="18" charset="2"/>
              </a:rPr>
              <a:t/>
            </a:r>
            <a:br>
              <a:rPr kumimoji="1" lang="nl-NL" altLang="nl-NL" sz="1900" b="1">
                <a:solidFill>
                  <a:srgbClr val="FF3300"/>
                </a:solidFill>
                <a:cs typeface="Arial" pitchFamily="34" charset="0"/>
                <a:sym typeface="Symbol" pitchFamily="18" charset="2"/>
              </a:rPr>
            </a:br>
            <a:r>
              <a:rPr kumimoji="1" lang="nl-NL" altLang="nl-NL" sz="1900" b="1">
                <a:solidFill>
                  <a:srgbClr val="FF3300"/>
                </a:solidFill>
                <a:cs typeface="Arial" pitchFamily="34" charset="0"/>
                <a:sym typeface="Symbol" pitchFamily="18" charset="2"/>
              </a:rPr>
              <a:t>                         </a:t>
            </a:r>
            <a:br>
              <a:rPr kumimoji="1" lang="nl-NL" altLang="nl-NL" sz="1900" b="1">
                <a:solidFill>
                  <a:srgbClr val="FF3300"/>
                </a:solidFill>
                <a:cs typeface="Arial" pitchFamily="34" charset="0"/>
                <a:sym typeface="Symbol" pitchFamily="18" charset="2"/>
              </a:rPr>
            </a:br>
            <a:r>
              <a:rPr kumimoji="1" lang="nl-NL" altLang="nl-NL" sz="1900" b="1">
                <a:solidFill>
                  <a:srgbClr val="FF3300"/>
                </a:solidFill>
                <a:cs typeface="Arial" pitchFamily="34" charset="0"/>
                <a:sym typeface="Symbol" pitchFamily="18" charset="2"/>
              </a:rPr>
              <a:t/>
            </a:r>
            <a:br>
              <a:rPr kumimoji="1" lang="nl-NL" altLang="nl-NL" sz="1900" b="1">
                <a:solidFill>
                  <a:srgbClr val="FF3300"/>
                </a:solidFill>
                <a:cs typeface="Arial" pitchFamily="34" charset="0"/>
                <a:sym typeface="Symbol" pitchFamily="18" charset="2"/>
              </a:rPr>
            </a:br>
            <a:r>
              <a:rPr kumimoji="1" lang="nl-NL" altLang="nl-NL" sz="1900" b="1">
                <a:solidFill>
                  <a:srgbClr val="FF3300"/>
                </a:solidFill>
                <a:cs typeface="Arial" pitchFamily="34" charset="0"/>
                <a:sym typeface="Symbol" pitchFamily="18" charset="2"/>
              </a:rPr>
              <a:t>                          </a:t>
            </a:r>
            <a:br>
              <a:rPr kumimoji="1" lang="nl-NL" altLang="nl-NL" sz="1900" b="1">
                <a:solidFill>
                  <a:srgbClr val="FF3300"/>
                </a:solidFill>
                <a:cs typeface="Arial" pitchFamily="34" charset="0"/>
                <a:sym typeface="Symbol" pitchFamily="18" charset="2"/>
              </a:rPr>
            </a:br>
            <a:r>
              <a:rPr kumimoji="1" lang="nl-NL" altLang="nl-NL" sz="1900" b="1">
                <a:solidFill>
                  <a:srgbClr val="FF3300"/>
                </a:solidFill>
                <a:cs typeface="Arial" pitchFamily="34" charset="0"/>
                <a:sym typeface="Symbol" pitchFamily="18" charset="2"/>
              </a:rPr>
              <a:t/>
            </a:r>
            <a:br>
              <a:rPr kumimoji="1" lang="nl-NL" altLang="nl-NL" sz="1900" b="1">
                <a:solidFill>
                  <a:srgbClr val="FF3300"/>
                </a:solidFill>
                <a:cs typeface="Arial" pitchFamily="34" charset="0"/>
                <a:sym typeface="Symbol" pitchFamily="18" charset="2"/>
              </a:rPr>
            </a:br>
            <a:r>
              <a:rPr kumimoji="1" lang="nl-NL" altLang="nl-NL" sz="1900" b="1">
                <a:solidFill>
                  <a:srgbClr val="FF3300"/>
                </a:solidFill>
                <a:cs typeface="Arial" pitchFamily="34" charset="0"/>
                <a:sym typeface="Symbol" pitchFamily="18" charset="2"/>
              </a:rPr>
              <a:t>                         </a:t>
            </a:r>
          </a:p>
        </p:txBody>
      </p:sp>
      <p:sp>
        <p:nvSpPr>
          <p:cNvPr id="408589" name="Text Box 13"/>
          <p:cNvSpPr txBox="1">
            <a:spLocks noChangeArrowheads="1"/>
          </p:cNvSpPr>
          <p:nvPr/>
        </p:nvSpPr>
        <p:spPr bwMode="auto">
          <a:xfrm>
            <a:off x="6248400" y="457200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B</a:t>
            </a:r>
            <a:endParaRPr lang="nl-NL" sz="3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08590" name="Text Box 14"/>
          <p:cNvSpPr txBox="1">
            <a:spLocks noChangeArrowheads="1"/>
          </p:cNvSpPr>
          <p:nvPr/>
        </p:nvSpPr>
        <p:spPr bwMode="auto">
          <a:xfrm>
            <a:off x="5867400" y="396240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36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I</a:t>
            </a:r>
            <a:endParaRPr lang="nl-NL" sz="3600" dirty="0">
              <a:solidFill>
                <a:srgbClr val="FF33CC"/>
              </a:solidFill>
              <a:cs typeface="Arial" pitchFamily="34" charset="0"/>
            </a:endParaRPr>
          </a:p>
        </p:txBody>
      </p:sp>
      <p:sp>
        <p:nvSpPr>
          <p:cNvPr id="408591" name="Rectangle 1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algn="l" defTabSz="542925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2.6/24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De</a:t>
            </a:r>
            <a:r>
              <a:rPr lang="nl-NL" sz="20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 lorentzkracht op een stroomdraad in een magnetische veld.</a:t>
            </a:r>
          </a:p>
        </p:txBody>
      </p:sp>
      <p:sp>
        <p:nvSpPr>
          <p:cNvPr id="408592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609600"/>
          </a:xfrm>
        </p:spPr>
        <p:txBody>
          <a:bodyPr/>
          <a:lstStyle/>
          <a:p>
            <a:pPr marL="0" indent="0" eaLnBrk="1" hangingPunct="1">
              <a:buClr>
                <a:srgbClr val="FF0000"/>
              </a:buClr>
              <a:buFontTx/>
              <a:buNone/>
              <a:defRPr/>
            </a:pPr>
            <a:r>
              <a:rPr lang="nl-NL" sz="2400" dirty="0" smtClean="0"/>
              <a:t>1. Vang veldlijnen </a:t>
            </a:r>
            <a:r>
              <a:rPr lang="nl-NL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sym typeface="Symbol" pitchFamily="18" charset="2"/>
              </a:rPr>
              <a:t></a:t>
            </a:r>
            <a:r>
              <a:rPr lang="nl-NL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nl-NL" sz="2400" dirty="0" smtClean="0"/>
              <a:t>op </a:t>
            </a:r>
            <a:r>
              <a:rPr lang="en-US" sz="2400" dirty="0" smtClean="0"/>
              <a:t>in je </a:t>
            </a:r>
            <a:r>
              <a:rPr lang="nl-NL" sz="2400" u="dbl" dirty="0" smtClean="0"/>
              <a:t>linker</a:t>
            </a:r>
            <a:r>
              <a:rPr lang="nl-NL" sz="2400" dirty="0" smtClean="0"/>
              <a:t> hand</a:t>
            </a:r>
            <a:r>
              <a:rPr lang="en-US" sz="2400" dirty="0" smtClean="0"/>
              <a:t>palm</a:t>
            </a:r>
            <a:r>
              <a:rPr lang="nl-NL" sz="2400" dirty="0" smtClean="0"/>
              <a:t>.</a:t>
            </a:r>
            <a:r>
              <a:rPr lang="nl-NL" sz="2400" b="1" dirty="0" smtClean="0"/>
              <a:t> </a:t>
            </a: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953000" y="4800600"/>
            <a:ext cx="914400" cy="641350"/>
            <a:chOff x="3120" y="3024"/>
            <a:chExt cx="576" cy="404"/>
          </a:xfrm>
        </p:grpSpPr>
        <p:sp>
          <p:nvSpPr>
            <p:cNvPr id="408594" name="Text Box 18"/>
            <p:cNvSpPr txBox="1">
              <a:spLocks noChangeArrowheads="1"/>
            </p:cNvSpPr>
            <p:nvPr/>
          </p:nvSpPr>
          <p:spPr bwMode="auto">
            <a:xfrm>
              <a:off x="3120" y="3024"/>
              <a:ext cx="57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3600" b="1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F</a:t>
              </a:r>
              <a:r>
                <a:rPr lang="nl-NL" sz="3600" b="1" baseline="-250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L</a:t>
              </a:r>
              <a:endParaRPr lang="nl-NL" sz="36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808" name="Line 19"/>
            <p:cNvSpPr>
              <a:spLocks noChangeShapeType="1"/>
            </p:cNvSpPr>
            <p:nvPr/>
          </p:nvSpPr>
          <p:spPr bwMode="auto">
            <a:xfrm flipH="1">
              <a:off x="3216" y="3024"/>
              <a:ext cx="480" cy="0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408596" name="Text Box 20"/>
          <p:cNvSpPr txBox="1">
            <a:spLocks noChangeArrowheads="1"/>
          </p:cNvSpPr>
          <p:nvPr/>
        </p:nvSpPr>
        <p:spPr bwMode="auto">
          <a:xfrm>
            <a:off x="-28575" y="1619250"/>
            <a:ext cx="883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2. Je </a:t>
            </a: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vingers </a:t>
            </a:r>
            <a:r>
              <a:rPr lang="en-US" sz="2400" dirty="0" err="1">
                <a:solidFill>
                  <a:srgbClr val="000000"/>
                </a:solidFill>
                <a:cs typeface="Arial" pitchFamily="34" charset="0"/>
              </a:rPr>
              <a:t>moeten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cs typeface="Arial" pitchFamily="34" charset="0"/>
              </a:rPr>
              <a:t>stroom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Arial" pitchFamily="34" charset="0"/>
              </a:rPr>
              <a:t>aanwijzen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.</a:t>
            </a:r>
            <a:endParaRPr lang="nl-NL" sz="2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08597" name="Text Box 21"/>
          <p:cNvSpPr txBox="1">
            <a:spLocks noChangeArrowheads="1"/>
          </p:cNvSpPr>
          <p:nvPr/>
        </p:nvSpPr>
        <p:spPr bwMode="auto">
          <a:xfrm>
            <a:off x="0" y="2209800"/>
            <a:ext cx="8304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3. Je duim wijst dan de lorentzkracht </a:t>
            </a:r>
            <a:r>
              <a:rPr lang="nl-NL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F</a:t>
            </a:r>
            <a:r>
              <a:rPr lang="nl-NL" sz="2800" b="1" baseline="-25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L</a:t>
            </a:r>
            <a:r>
              <a:rPr lang="nl-NL" sz="2400" baseline="-250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aan.</a:t>
            </a:r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882650" y="3049588"/>
            <a:ext cx="3416300" cy="30448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8" name="Groep 7"/>
          <p:cNvGrpSpPr>
            <a:grpSpLocks/>
          </p:cNvGrpSpPr>
          <p:nvPr/>
        </p:nvGrpSpPr>
        <p:grpSpPr bwMode="auto">
          <a:xfrm>
            <a:off x="5867400" y="2895600"/>
            <a:ext cx="2971800" cy="3505200"/>
            <a:chOff x="5867400" y="2895600"/>
            <a:chExt cx="2971800" cy="3505200"/>
          </a:xfrm>
        </p:grpSpPr>
        <p:grpSp>
          <p:nvGrpSpPr>
            <p:cNvPr id="32798" name="Groep 6"/>
            <p:cNvGrpSpPr>
              <a:grpSpLocks/>
            </p:cNvGrpSpPr>
            <p:nvPr/>
          </p:nvGrpSpPr>
          <p:grpSpPr bwMode="auto">
            <a:xfrm>
              <a:off x="5867400" y="4724400"/>
              <a:ext cx="2971800" cy="1676400"/>
              <a:chOff x="5867400" y="4724400"/>
              <a:chExt cx="2971800" cy="1676400"/>
            </a:xfrm>
          </p:grpSpPr>
          <p:grpSp>
            <p:nvGrpSpPr>
              <p:cNvPr id="32803" name="Group 23"/>
              <p:cNvGrpSpPr>
                <a:grpSpLocks/>
              </p:cNvGrpSpPr>
              <p:nvPr/>
            </p:nvGrpSpPr>
            <p:grpSpPr bwMode="auto">
              <a:xfrm rot="-10762046">
                <a:off x="8305800" y="4724400"/>
                <a:ext cx="533400" cy="152400"/>
                <a:chOff x="4512" y="1680"/>
                <a:chExt cx="336" cy="96"/>
              </a:xfrm>
            </p:grpSpPr>
            <p:sp>
              <p:nvSpPr>
                <p:cNvPr id="32805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4615" y="1776"/>
                  <a:ext cx="144" cy="0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2806" name="Line 25"/>
                <p:cNvSpPr>
                  <a:spLocks noChangeShapeType="1"/>
                </p:cNvSpPr>
                <p:nvPr/>
              </p:nvSpPr>
              <p:spPr bwMode="auto">
                <a:xfrm>
                  <a:off x="4512" y="1680"/>
                  <a:ext cx="336" cy="0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32804" name="Line 26"/>
              <p:cNvSpPr>
                <a:spLocks noChangeShapeType="1"/>
              </p:cNvSpPr>
              <p:nvPr/>
            </p:nvSpPr>
            <p:spPr bwMode="auto">
              <a:xfrm>
                <a:off x="5867400" y="6400800"/>
                <a:ext cx="266700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2799" name="Line 28"/>
            <p:cNvSpPr>
              <a:spLocks noChangeShapeType="1"/>
            </p:cNvSpPr>
            <p:nvPr/>
          </p:nvSpPr>
          <p:spPr bwMode="auto">
            <a:xfrm>
              <a:off x="5867400" y="2895600"/>
              <a:ext cx="266700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800" name="Line 29"/>
            <p:cNvSpPr>
              <a:spLocks noChangeShapeType="1"/>
            </p:cNvSpPr>
            <p:nvPr/>
          </p:nvSpPr>
          <p:spPr bwMode="auto">
            <a:xfrm>
              <a:off x="5867400" y="2895600"/>
              <a:ext cx="0" cy="35052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801" name="Line 30"/>
            <p:cNvSpPr>
              <a:spLocks noChangeShapeType="1"/>
            </p:cNvSpPr>
            <p:nvPr/>
          </p:nvSpPr>
          <p:spPr bwMode="auto">
            <a:xfrm flipV="1">
              <a:off x="8556948" y="2895600"/>
              <a:ext cx="0" cy="18288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802" name="Line 31"/>
            <p:cNvSpPr>
              <a:spLocks noChangeShapeType="1"/>
            </p:cNvSpPr>
            <p:nvPr/>
          </p:nvSpPr>
          <p:spPr bwMode="auto">
            <a:xfrm>
              <a:off x="8534400" y="4876800"/>
              <a:ext cx="0" cy="15240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ep 8"/>
          <p:cNvGrpSpPr>
            <a:grpSpLocks/>
          </p:cNvGrpSpPr>
          <p:nvPr/>
        </p:nvGrpSpPr>
        <p:grpSpPr bwMode="auto">
          <a:xfrm>
            <a:off x="5867400" y="2897188"/>
            <a:ext cx="2686050" cy="3517900"/>
            <a:chOff x="5867400" y="2896394"/>
            <a:chExt cx="2686051" cy="3518694"/>
          </a:xfrm>
        </p:grpSpPr>
        <p:sp>
          <p:nvSpPr>
            <p:cNvPr id="32793" name="Freeform 32"/>
            <p:cNvSpPr>
              <a:spLocks/>
            </p:cNvSpPr>
            <p:nvPr/>
          </p:nvSpPr>
          <p:spPr bwMode="auto">
            <a:xfrm>
              <a:off x="8534400" y="5181600"/>
              <a:ext cx="1588" cy="666750"/>
            </a:xfrm>
            <a:custGeom>
              <a:avLst/>
              <a:gdLst>
                <a:gd name="T0" fmla="*/ 0 w 1"/>
                <a:gd name="T1" fmla="*/ 0 h 420"/>
                <a:gd name="T2" fmla="*/ 2521744 w 1"/>
                <a:gd name="T3" fmla="*/ 1058465625 h 420"/>
                <a:gd name="T4" fmla="*/ 0 60000 65536"/>
                <a:gd name="T5" fmla="*/ 0 60000 65536"/>
                <a:gd name="T6" fmla="*/ 0 w 1"/>
                <a:gd name="T7" fmla="*/ 0 h 420"/>
                <a:gd name="T8" fmla="*/ 1 w 1"/>
                <a:gd name="T9" fmla="*/ 420 h 4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20">
                  <a:moveTo>
                    <a:pt x="0" y="0"/>
                  </a:moveTo>
                  <a:lnTo>
                    <a:pt x="1" y="420"/>
                  </a:lnTo>
                </a:path>
              </a:pathLst>
            </a:custGeom>
            <a:noFill/>
            <a:ln w="57150" cmpd="sng">
              <a:solidFill>
                <a:srgbClr val="FF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794" name="Line 33"/>
            <p:cNvSpPr>
              <a:spLocks noChangeShapeType="1"/>
            </p:cNvSpPr>
            <p:nvPr/>
          </p:nvSpPr>
          <p:spPr bwMode="auto">
            <a:xfrm flipV="1">
              <a:off x="5867400" y="4114800"/>
              <a:ext cx="0" cy="685800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795" name="Freeform 34"/>
            <p:cNvSpPr>
              <a:spLocks/>
            </p:cNvSpPr>
            <p:nvPr/>
          </p:nvSpPr>
          <p:spPr bwMode="auto">
            <a:xfrm rot="-5400000">
              <a:off x="7570787" y="2563813"/>
              <a:ext cx="1588" cy="666750"/>
            </a:xfrm>
            <a:custGeom>
              <a:avLst/>
              <a:gdLst>
                <a:gd name="T0" fmla="*/ 0 w 1"/>
                <a:gd name="T1" fmla="*/ 0 h 420"/>
                <a:gd name="T2" fmla="*/ 2521744 w 1"/>
                <a:gd name="T3" fmla="*/ 1058465625 h 420"/>
                <a:gd name="T4" fmla="*/ 0 60000 65536"/>
                <a:gd name="T5" fmla="*/ 0 60000 65536"/>
                <a:gd name="T6" fmla="*/ 0 w 1"/>
                <a:gd name="T7" fmla="*/ 0 h 420"/>
                <a:gd name="T8" fmla="*/ 1 w 1"/>
                <a:gd name="T9" fmla="*/ 420 h 4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20">
                  <a:moveTo>
                    <a:pt x="0" y="0"/>
                  </a:moveTo>
                  <a:lnTo>
                    <a:pt x="1" y="420"/>
                  </a:lnTo>
                </a:path>
              </a:pathLst>
            </a:custGeom>
            <a:noFill/>
            <a:ln w="57150" cmpd="sng">
              <a:solidFill>
                <a:srgbClr val="FF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796" name="Freeform 35"/>
            <p:cNvSpPr>
              <a:spLocks/>
            </p:cNvSpPr>
            <p:nvPr/>
          </p:nvSpPr>
          <p:spPr bwMode="auto">
            <a:xfrm>
              <a:off x="7315200" y="6400800"/>
              <a:ext cx="685800" cy="14288"/>
            </a:xfrm>
            <a:custGeom>
              <a:avLst/>
              <a:gdLst>
                <a:gd name="T0" fmla="*/ 1088707500 w 432"/>
                <a:gd name="T1" fmla="*/ 0 h 9"/>
                <a:gd name="T2" fmla="*/ 0 w 432"/>
                <a:gd name="T3" fmla="*/ 22682994 h 9"/>
                <a:gd name="T4" fmla="*/ 0 60000 65536"/>
                <a:gd name="T5" fmla="*/ 0 60000 65536"/>
                <a:gd name="T6" fmla="*/ 0 w 432"/>
                <a:gd name="T7" fmla="*/ 0 h 9"/>
                <a:gd name="T8" fmla="*/ 432 w 432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32" h="9">
                  <a:moveTo>
                    <a:pt x="432" y="0"/>
                  </a:moveTo>
                  <a:lnTo>
                    <a:pt x="0" y="9"/>
                  </a:lnTo>
                </a:path>
              </a:pathLst>
            </a:custGeom>
            <a:noFill/>
            <a:ln w="57150" cmpd="sng">
              <a:solidFill>
                <a:srgbClr val="FF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797" name="Freeform 36"/>
            <p:cNvSpPr>
              <a:spLocks/>
            </p:cNvSpPr>
            <p:nvPr/>
          </p:nvSpPr>
          <p:spPr bwMode="auto">
            <a:xfrm>
              <a:off x="8551863" y="3505200"/>
              <a:ext cx="1588" cy="666750"/>
            </a:xfrm>
            <a:custGeom>
              <a:avLst/>
              <a:gdLst>
                <a:gd name="T0" fmla="*/ 0 w 1"/>
                <a:gd name="T1" fmla="*/ 0 h 420"/>
                <a:gd name="T2" fmla="*/ 2521744 w 1"/>
                <a:gd name="T3" fmla="*/ 1058465625 h 420"/>
                <a:gd name="T4" fmla="*/ 0 60000 65536"/>
                <a:gd name="T5" fmla="*/ 0 60000 65536"/>
                <a:gd name="T6" fmla="*/ 0 w 1"/>
                <a:gd name="T7" fmla="*/ 0 h 420"/>
                <a:gd name="T8" fmla="*/ 1 w 1"/>
                <a:gd name="T9" fmla="*/ 420 h 4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20">
                  <a:moveTo>
                    <a:pt x="0" y="0"/>
                  </a:moveTo>
                  <a:lnTo>
                    <a:pt x="1" y="420"/>
                  </a:lnTo>
                </a:path>
              </a:pathLst>
            </a:custGeom>
            <a:noFill/>
            <a:ln w="57150" cmpd="sng">
              <a:solidFill>
                <a:srgbClr val="FF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00200" y="3352800"/>
            <a:ext cx="1981200" cy="2438400"/>
            <a:chOff x="1008" y="2112"/>
            <a:chExt cx="1248" cy="1536"/>
          </a:xfrm>
        </p:grpSpPr>
        <p:pic>
          <p:nvPicPr>
            <p:cNvPr id="32790" name="Picture 3" descr="hand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112"/>
              <a:ext cx="1222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8580" name="Text Box 4"/>
            <p:cNvSpPr txBox="1">
              <a:spLocks noChangeArrowheads="1"/>
            </p:cNvSpPr>
            <p:nvPr/>
          </p:nvSpPr>
          <p:spPr bwMode="auto">
            <a:xfrm>
              <a:off x="1584" y="3024"/>
              <a:ext cx="43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nl-NL" sz="32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  <a:sym typeface="Symbol" pitchFamily="18" charset="2"/>
                </a:rPr>
                <a:t></a:t>
              </a:r>
              <a:endParaRPr kumimoji="1" lang="nl-NL" sz="1900" b="1" dirty="0">
                <a:solidFill>
                  <a:srgbClr val="FF3300"/>
                </a:solidFill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408581" name="Text Box 5"/>
            <p:cNvSpPr txBox="1">
              <a:spLocks noChangeArrowheads="1"/>
            </p:cNvSpPr>
            <p:nvPr/>
          </p:nvSpPr>
          <p:spPr bwMode="auto">
            <a:xfrm>
              <a:off x="1872" y="3120"/>
              <a:ext cx="3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36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B</a:t>
              </a:r>
              <a:endParaRPr lang="nl-NL" sz="36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600200" y="5257800"/>
            <a:ext cx="990600" cy="679450"/>
            <a:chOff x="1008" y="3312"/>
            <a:chExt cx="624" cy="428"/>
          </a:xfrm>
        </p:grpSpPr>
        <p:sp>
          <p:nvSpPr>
            <p:cNvPr id="32788" name="Line 7"/>
            <p:cNvSpPr>
              <a:spLocks noChangeShapeType="1"/>
            </p:cNvSpPr>
            <p:nvPr/>
          </p:nvSpPr>
          <p:spPr bwMode="auto">
            <a:xfrm flipH="1">
              <a:off x="1008" y="3312"/>
              <a:ext cx="480" cy="0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08584" name="Text Box 8"/>
            <p:cNvSpPr txBox="1">
              <a:spLocks noChangeArrowheads="1"/>
            </p:cNvSpPr>
            <p:nvPr/>
          </p:nvSpPr>
          <p:spPr bwMode="auto">
            <a:xfrm>
              <a:off x="1056" y="3336"/>
              <a:ext cx="57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3600" b="1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F</a:t>
              </a:r>
              <a:r>
                <a:rPr lang="nl-NL" sz="3600" b="1" baseline="-250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L</a:t>
              </a:r>
              <a:endParaRPr lang="nl-NL" sz="36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743200" y="3581400"/>
            <a:ext cx="609600" cy="793750"/>
            <a:chOff x="1728" y="2256"/>
            <a:chExt cx="384" cy="500"/>
          </a:xfrm>
        </p:grpSpPr>
        <p:sp>
          <p:nvSpPr>
            <p:cNvPr id="32786" name="Line 10"/>
            <p:cNvSpPr>
              <a:spLocks noChangeShapeType="1"/>
            </p:cNvSpPr>
            <p:nvPr/>
          </p:nvSpPr>
          <p:spPr bwMode="auto">
            <a:xfrm flipV="1">
              <a:off x="1728" y="2256"/>
              <a:ext cx="0" cy="432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08587" name="Text Box 11"/>
            <p:cNvSpPr txBox="1">
              <a:spLocks noChangeArrowheads="1"/>
            </p:cNvSpPr>
            <p:nvPr/>
          </p:nvSpPr>
          <p:spPr bwMode="auto">
            <a:xfrm>
              <a:off x="1728" y="2352"/>
              <a:ext cx="3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3600" b="1" dirty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I</a:t>
              </a:r>
              <a:endParaRPr lang="nl-NL" sz="3600" b="1" dirty="0">
                <a:solidFill>
                  <a:srgbClr val="FF33CC"/>
                </a:solidFill>
                <a:cs typeface="Arial" pitchFamily="34" charset="0"/>
              </a:endParaRPr>
            </a:p>
          </p:txBody>
        </p:sp>
      </p:grpSp>
      <p:sp>
        <p:nvSpPr>
          <p:cNvPr id="45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313271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8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8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8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8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8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0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88" grpId="0"/>
      <p:bldP spid="408589" grpId="0" autoUpdateAnimBg="0"/>
      <p:bldP spid="408590" grpId="0" autoUpdateAnimBg="0"/>
      <p:bldP spid="408591" grpId="0" autoUpdateAnimBg="0"/>
      <p:bldP spid="408592" grpId="0" build="p" autoUpdateAnimBg="0"/>
      <p:bldP spid="408596" grpId="0" autoUpdateAnimBg="0"/>
      <p:bldP spid="408597" grpId="0" autoUpdateAnimBg="0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33" name="Line 9"/>
          <p:cNvSpPr>
            <a:spLocks noChangeShapeType="1"/>
          </p:cNvSpPr>
          <p:nvPr/>
        </p:nvSpPr>
        <p:spPr bwMode="auto">
          <a:xfrm flipH="1">
            <a:off x="2876550" y="3795713"/>
            <a:ext cx="1347788" cy="0"/>
          </a:xfrm>
          <a:prstGeom prst="line">
            <a:avLst/>
          </a:prstGeom>
          <a:noFill/>
          <a:ln w="50800">
            <a:solidFill>
              <a:srgbClr val="00FF00"/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0634" name="Text Box 10"/>
          <p:cNvSpPr txBox="1">
            <a:spLocks noChangeArrowheads="1"/>
          </p:cNvSpPr>
          <p:nvPr/>
        </p:nvSpPr>
        <p:spPr bwMode="auto">
          <a:xfrm>
            <a:off x="0" y="12192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Tx/>
              <a:buNone/>
            </a:pPr>
            <a:r>
              <a:rPr lang="en-US" altLang="nl-NL" sz="2400">
                <a:solidFill>
                  <a:srgbClr val="000000"/>
                </a:solidFill>
                <a:cs typeface="Arial" pitchFamily="34" charset="0"/>
              </a:rPr>
              <a:t>Bepaal de richting van de Lorentz-kracht op de stroomdraad:</a:t>
            </a:r>
            <a:endParaRPr lang="nl-NL" altLang="nl-NL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06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2.7/24</a:t>
            </a:r>
            <a:r>
              <a:rPr lang="nl-NL" sz="24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De</a:t>
            </a:r>
            <a:r>
              <a:rPr lang="nl-NL" sz="18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 lorentzkracht op een stroomdraad in een magnetische veld (oefening)</a:t>
            </a:r>
            <a:r>
              <a:rPr lang="en-US" sz="18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.</a:t>
            </a:r>
            <a:endParaRPr lang="nl-NL" sz="1800" dirty="0" smtClean="0">
              <a:solidFill>
                <a:srgbClr val="FF0000"/>
              </a:solidFill>
              <a:effectLst>
                <a:outerShdw blurRad="50800" dist="38100" dir="18900000" algn="bl" rotWithShape="0">
                  <a:prstClr val="black"/>
                </a:outerShdw>
              </a:effectLst>
            </a:endParaRPr>
          </a:p>
        </p:txBody>
      </p:sp>
      <p:sp>
        <p:nvSpPr>
          <p:cNvPr id="410632" name="Text Box 8"/>
          <p:cNvSpPr txBox="1">
            <a:spLocks noChangeArrowheads="1"/>
          </p:cNvSpPr>
          <p:nvPr/>
        </p:nvSpPr>
        <p:spPr bwMode="auto">
          <a:xfrm>
            <a:off x="2747963" y="38481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F</a:t>
            </a:r>
            <a:r>
              <a:rPr lang="nl-NL" sz="3600" b="1" baseline="-25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L</a:t>
            </a:r>
            <a:endParaRPr lang="nl-NL" sz="3600" dirty="0">
              <a:solidFill>
                <a:srgbClr val="00FF00"/>
              </a:solidFill>
              <a:cs typeface="Arial" pitchFamily="34" charset="0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114800" y="1989138"/>
            <a:ext cx="609600" cy="4248150"/>
            <a:chOff x="654" y="1632"/>
            <a:chExt cx="384" cy="1920"/>
          </a:xfrm>
        </p:grpSpPr>
        <p:sp>
          <p:nvSpPr>
            <p:cNvPr id="33805" name="Line 17"/>
            <p:cNvSpPr>
              <a:spLocks noChangeShapeType="1"/>
            </p:cNvSpPr>
            <p:nvPr/>
          </p:nvSpPr>
          <p:spPr bwMode="auto">
            <a:xfrm>
              <a:off x="750" y="1632"/>
              <a:ext cx="0" cy="19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806" name="Line 18"/>
            <p:cNvSpPr>
              <a:spLocks noChangeShapeType="1"/>
            </p:cNvSpPr>
            <p:nvPr/>
          </p:nvSpPr>
          <p:spPr bwMode="auto">
            <a:xfrm>
              <a:off x="747" y="2445"/>
              <a:ext cx="0" cy="678"/>
            </a:xfrm>
            <a:prstGeom prst="line">
              <a:avLst/>
            </a:prstGeom>
            <a:noFill/>
            <a:ln w="50800">
              <a:solidFill>
                <a:srgbClr val="FF33CC"/>
              </a:solidFill>
              <a:miter lim="800000"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0643" name="Text Box 19"/>
            <p:cNvSpPr txBox="1">
              <a:spLocks noChangeArrowheads="1"/>
            </p:cNvSpPr>
            <p:nvPr/>
          </p:nvSpPr>
          <p:spPr bwMode="auto">
            <a:xfrm flipV="1">
              <a:off x="654" y="2812"/>
              <a:ext cx="384" cy="292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 w="lg" len="med"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3600" b="1" dirty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I</a:t>
              </a:r>
              <a:endParaRPr lang="nl-NL" sz="3600" dirty="0">
                <a:solidFill>
                  <a:srgbClr val="FF33CC"/>
                </a:solidFill>
                <a:cs typeface="Arial" pitchFamily="34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043363" y="3124200"/>
            <a:ext cx="885825" cy="895350"/>
            <a:chOff x="4098" y="2160"/>
            <a:chExt cx="558" cy="564"/>
          </a:xfrm>
        </p:grpSpPr>
        <p:sp>
          <p:nvSpPr>
            <p:cNvPr id="410637" name="Text Box 13"/>
            <p:cNvSpPr txBox="1">
              <a:spLocks noChangeArrowheads="1"/>
            </p:cNvSpPr>
            <p:nvPr/>
          </p:nvSpPr>
          <p:spPr bwMode="auto">
            <a:xfrm>
              <a:off x="4272" y="2160"/>
              <a:ext cx="3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B</a:t>
              </a:r>
              <a:endParaRPr lang="nl-NL" sz="3600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grpSp>
          <p:nvGrpSpPr>
            <p:cNvPr id="33802" name="Group 14"/>
            <p:cNvGrpSpPr>
              <a:grpSpLocks noChangeAspect="1"/>
            </p:cNvGrpSpPr>
            <p:nvPr/>
          </p:nvGrpSpPr>
          <p:grpSpPr bwMode="auto">
            <a:xfrm>
              <a:off x="4098" y="2448"/>
              <a:ext cx="276" cy="276"/>
              <a:chOff x="1596" y="2353"/>
              <a:chExt cx="315" cy="326"/>
            </a:xfrm>
          </p:grpSpPr>
          <p:sp>
            <p:nvSpPr>
              <p:cNvPr id="33803" name="Oval 15"/>
              <p:cNvSpPr>
                <a:spLocks noChangeAspect="1" noChangeArrowheads="1"/>
              </p:cNvSpPr>
              <p:nvPr/>
            </p:nvSpPr>
            <p:spPr bwMode="auto">
              <a:xfrm>
                <a:off x="1596" y="2353"/>
                <a:ext cx="315" cy="326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  <p:sp>
            <p:nvSpPr>
              <p:cNvPr id="33804" name="Oval 16"/>
              <p:cNvSpPr>
                <a:spLocks noChangeAspect="1" noChangeArrowheads="1"/>
              </p:cNvSpPr>
              <p:nvPr/>
            </p:nvSpPr>
            <p:spPr bwMode="auto">
              <a:xfrm>
                <a:off x="1731" y="2493"/>
                <a:ext cx="33" cy="34"/>
              </a:xfrm>
              <a:prstGeom prst="ellipse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5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923112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0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10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10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33" grpId="0" animBg="1"/>
      <p:bldP spid="410634" grpId="0" autoUpdateAnimBg="0"/>
      <p:bldP spid="410630" grpId="0" autoUpdateAnimBg="0"/>
      <p:bldP spid="410632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4" name="Text Box 4"/>
          <p:cNvSpPr txBox="1">
            <a:spLocks noChangeArrowheads="1"/>
          </p:cNvSpPr>
          <p:nvPr/>
        </p:nvSpPr>
        <p:spPr bwMode="auto">
          <a:xfrm>
            <a:off x="0" y="1219200"/>
            <a:ext cx="952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Tx/>
              <a:buNone/>
            </a:pPr>
            <a:r>
              <a:rPr lang="en-US" altLang="nl-NL" sz="2400">
                <a:solidFill>
                  <a:srgbClr val="000000"/>
                </a:solidFill>
                <a:cs typeface="Arial" pitchFamily="34" charset="0"/>
              </a:rPr>
              <a:t>Bepaal de richting van de Lorentz-kracht:</a:t>
            </a:r>
            <a:endParaRPr lang="nl-NL" altLang="nl-NL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472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2.8/24 </a:t>
            </a:r>
            <a:r>
              <a:rPr lang="en-US" sz="18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De</a:t>
            </a:r>
            <a:r>
              <a:rPr lang="nl-NL" sz="18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 lorentzkracht op een stroomdraad in een magnetische veld (oefening)</a:t>
            </a:r>
            <a:r>
              <a:rPr lang="en-US" sz="18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.</a:t>
            </a:r>
            <a:endParaRPr lang="nl-NL" sz="1800" dirty="0" smtClean="0">
              <a:solidFill>
                <a:srgbClr val="FF0000"/>
              </a:solidFill>
              <a:effectLst>
                <a:outerShdw blurRad="50800" dist="38100" dir="18900000" algn="bl" rotWithShape="0">
                  <a:prstClr val="black"/>
                </a:outerShdw>
              </a:effectLst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543425" y="3810000"/>
            <a:ext cx="1581150" cy="641350"/>
            <a:chOff x="2844" y="2400"/>
            <a:chExt cx="996" cy="404"/>
          </a:xfrm>
        </p:grpSpPr>
        <p:sp>
          <p:nvSpPr>
            <p:cNvPr id="34835" name="Line 13"/>
            <p:cNvSpPr>
              <a:spLocks noChangeShapeType="1"/>
            </p:cNvSpPr>
            <p:nvPr/>
          </p:nvSpPr>
          <p:spPr bwMode="auto">
            <a:xfrm>
              <a:off x="2844" y="2400"/>
              <a:ext cx="849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4734" name="Text Box 14"/>
            <p:cNvSpPr txBox="1">
              <a:spLocks noChangeArrowheads="1"/>
            </p:cNvSpPr>
            <p:nvPr/>
          </p:nvSpPr>
          <p:spPr bwMode="auto">
            <a:xfrm>
              <a:off x="3456" y="2400"/>
              <a:ext cx="3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B</a:t>
              </a:r>
              <a:endParaRPr lang="nl-NL" sz="3600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537075" y="1925638"/>
            <a:ext cx="663575" cy="4095750"/>
            <a:chOff x="2858" y="1641"/>
            <a:chExt cx="418" cy="1920"/>
          </a:xfrm>
        </p:grpSpPr>
        <p:sp>
          <p:nvSpPr>
            <p:cNvPr id="414736" name="Text Box 16"/>
            <p:cNvSpPr txBox="1">
              <a:spLocks noChangeArrowheads="1"/>
            </p:cNvSpPr>
            <p:nvPr/>
          </p:nvSpPr>
          <p:spPr bwMode="auto">
            <a:xfrm>
              <a:off x="2892" y="1665"/>
              <a:ext cx="384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3600" b="1" dirty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I</a:t>
              </a:r>
              <a:endParaRPr lang="nl-NL" sz="3600" dirty="0">
                <a:solidFill>
                  <a:srgbClr val="FF33CC"/>
                </a:solidFill>
                <a:cs typeface="Arial" pitchFamily="34" charset="0"/>
              </a:endParaRPr>
            </a:p>
          </p:txBody>
        </p:sp>
        <p:sp>
          <p:nvSpPr>
            <p:cNvPr id="34833" name="Line 17"/>
            <p:cNvSpPr>
              <a:spLocks noChangeShapeType="1"/>
            </p:cNvSpPr>
            <p:nvPr/>
          </p:nvSpPr>
          <p:spPr bwMode="auto">
            <a:xfrm>
              <a:off x="2858" y="1641"/>
              <a:ext cx="0" cy="19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834" name="Line 18"/>
            <p:cNvSpPr>
              <a:spLocks noChangeShapeType="1"/>
            </p:cNvSpPr>
            <p:nvPr/>
          </p:nvSpPr>
          <p:spPr bwMode="auto">
            <a:xfrm flipV="1">
              <a:off x="2858" y="1848"/>
              <a:ext cx="0" cy="678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414739" name="Rectangle 19"/>
          <p:cNvSpPr>
            <a:spLocks noChangeArrowheads="1"/>
          </p:cNvSpPr>
          <p:nvPr/>
        </p:nvSpPr>
        <p:spPr bwMode="auto">
          <a:xfrm>
            <a:off x="4243388" y="3476625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kumimoji="1" lang="nl-NL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18" charset="2"/>
              </a:rPr>
              <a:t></a:t>
            </a:r>
            <a:endParaRPr kumimoji="1" lang="nl-NL" sz="3600" b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2424113" y="3429000"/>
            <a:ext cx="2136775" cy="742950"/>
            <a:chOff x="1527" y="2160"/>
            <a:chExt cx="1346" cy="468"/>
          </a:xfrm>
        </p:grpSpPr>
        <p:sp>
          <p:nvSpPr>
            <p:cNvPr id="34826" name="Rectangle 33"/>
            <p:cNvSpPr>
              <a:spLocks noChangeArrowheads="1"/>
            </p:cNvSpPr>
            <p:nvPr/>
          </p:nvSpPr>
          <p:spPr bwMode="auto">
            <a:xfrm flipH="1">
              <a:off x="2103" y="2163"/>
              <a:ext cx="576" cy="46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586" name="Rectangle 34"/>
            <p:cNvSpPr>
              <a:spLocks noChangeArrowheads="1"/>
            </p:cNvSpPr>
            <p:nvPr/>
          </p:nvSpPr>
          <p:spPr bwMode="auto">
            <a:xfrm flipH="1">
              <a:off x="1527" y="2160"/>
              <a:ext cx="576" cy="4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innerShdw blurRad="63500" dist="63500" dir="3180000">
                <a:prstClr val="black">
                  <a:alpha val="43000"/>
                </a:prstClr>
              </a:inn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nl-NL" altLang="nl-NL" sz="18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34830" name="Text Box 36"/>
            <p:cNvSpPr txBox="1">
              <a:spLocks noChangeArrowheads="1"/>
            </p:cNvSpPr>
            <p:nvPr/>
          </p:nvSpPr>
          <p:spPr bwMode="auto">
            <a:xfrm>
              <a:off x="2393" y="2203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kumimoji="1" lang="en-US" altLang="nl-NL" sz="3600">
                  <a:solidFill>
                    <a:srgbClr val="000000"/>
                  </a:solidFill>
                  <a:cs typeface="Arial" pitchFamily="34" charset="0"/>
                </a:rPr>
                <a:t>N</a:t>
              </a:r>
              <a:endParaRPr kumimoji="1" lang="nl-NL" altLang="nl-NL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4731" name="Text Box 11"/>
            <p:cNvSpPr txBox="1">
              <a:spLocks noChangeArrowheads="1"/>
            </p:cNvSpPr>
            <p:nvPr/>
          </p:nvSpPr>
          <p:spPr bwMode="auto">
            <a:xfrm>
              <a:off x="1528" y="2187"/>
              <a:ext cx="57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3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Z</a:t>
              </a:r>
              <a:endParaRPr lang="nl-NL" sz="3600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sp>
        <p:nvSpPr>
          <p:cNvPr id="414760" name="Text Box 40"/>
          <p:cNvSpPr txBox="1">
            <a:spLocks noChangeArrowheads="1"/>
          </p:cNvSpPr>
          <p:nvPr/>
        </p:nvSpPr>
        <p:spPr bwMode="auto">
          <a:xfrm>
            <a:off x="4572000" y="38481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F</a:t>
            </a:r>
            <a:r>
              <a:rPr lang="nl-NL" sz="3600" b="1" baseline="-25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L</a:t>
            </a:r>
            <a:endParaRPr lang="nl-NL" sz="3600" dirty="0">
              <a:solidFill>
                <a:srgbClr val="00FF00"/>
              </a:solidFill>
              <a:cs typeface="Arial" pitchFamily="34" charset="0"/>
            </a:endParaRPr>
          </a:p>
        </p:txBody>
      </p:sp>
      <p:sp>
        <p:nvSpPr>
          <p:cNvPr id="18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17417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4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4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1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1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4" grpId="0" autoUpdateAnimBg="0"/>
      <p:bldP spid="414725" grpId="0" autoUpdateAnimBg="0"/>
      <p:bldP spid="414739" grpId="0" autoUpdateAnimBg="0"/>
      <p:bldP spid="414760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9" name="Line 3"/>
          <p:cNvSpPr>
            <a:spLocks noChangeShapeType="1"/>
          </p:cNvSpPr>
          <p:nvPr/>
        </p:nvSpPr>
        <p:spPr bwMode="auto">
          <a:xfrm rot="5400000">
            <a:off x="3848894" y="4209257"/>
            <a:ext cx="1347787" cy="0"/>
          </a:xfrm>
          <a:prstGeom prst="line">
            <a:avLst/>
          </a:prstGeom>
          <a:noFill/>
          <a:ln w="57150">
            <a:solidFill>
              <a:srgbClr val="00FF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3700" name="Text Box 4"/>
          <p:cNvSpPr txBox="1">
            <a:spLocks noChangeArrowheads="1"/>
          </p:cNvSpPr>
          <p:nvPr/>
        </p:nvSpPr>
        <p:spPr bwMode="auto">
          <a:xfrm>
            <a:off x="0" y="1219200"/>
            <a:ext cx="952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Tx/>
              <a:buNone/>
            </a:pPr>
            <a:r>
              <a:rPr lang="en-US" altLang="nl-NL" sz="2400">
                <a:solidFill>
                  <a:srgbClr val="000000"/>
                </a:solidFill>
                <a:cs typeface="Arial" pitchFamily="34" charset="0"/>
              </a:rPr>
              <a:t>Bepaal de richting van de Lorentz-kracht:</a:t>
            </a:r>
            <a:endParaRPr lang="nl-NL" altLang="nl-NL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370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2.9/24 </a:t>
            </a:r>
            <a:r>
              <a:rPr lang="en-US" sz="18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De</a:t>
            </a:r>
            <a:r>
              <a:rPr lang="nl-NL" sz="18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 lorentzkracht op een stroomdraad in een magnetische veld (oefening)</a:t>
            </a:r>
            <a:r>
              <a:rPr lang="en-US" sz="18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.</a:t>
            </a:r>
            <a:endParaRPr lang="nl-NL" sz="1800" dirty="0" smtClean="0">
              <a:solidFill>
                <a:srgbClr val="FF0000"/>
              </a:solidFill>
              <a:effectLst>
                <a:outerShdw blurRad="50800" dist="38100" dir="18900000" algn="bl" rotWithShape="0">
                  <a:prstClr val="black"/>
                </a:outerShdw>
              </a:effectLst>
            </a:endParaRPr>
          </a:p>
        </p:txBody>
      </p:sp>
      <p:sp>
        <p:nvSpPr>
          <p:cNvPr id="413716" name="Text Box 20"/>
          <p:cNvSpPr txBox="1">
            <a:spLocks noChangeArrowheads="1"/>
          </p:cNvSpPr>
          <p:nvPr/>
        </p:nvSpPr>
        <p:spPr bwMode="auto">
          <a:xfrm>
            <a:off x="4264025" y="479425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F</a:t>
            </a:r>
            <a:r>
              <a:rPr lang="nl-NL" sz="3600" b="1" baseline="-25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L</a:t>
            </a:r>
            <a:endParaRPr lang="nl-NL" sz="3600" dirty="0">
              <a:solidFill>
                <a:srgbClr val="00FF00"/>
              </a:solidFill>
              <a:cs typeface="Arial" pitchFamily="34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411413" y="2819400"/>
            <a:ext cx="3816350" cy="723900"/>
            <a:chOff x="3535" y="1968"/>
            <a:chExt cx="2404" cy="456"/>
          </a:xfrm>
        </p:grpSpPr>
        <p:sp>
          <p:nvSpPr>
            <p:cNvPr id="413718" name="Text Box 22"/>
            <p:cNvSpPr txBox="1">
              <a:spLocks noChangeArrowheads="1"/>
            </p:cNvSpPr>
            <p:nvPr/>
          </p:nvSpPr>
          <p:spPr bwMode="auto">
            <a:xfrm>
              <a:off x="4128" y="1968"/>
              <a:ext cx="3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3600" b="1" dirty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I</a:t>
              </a:r>
              <a:endParaRPr lang="nl-NL" sz="3600" dirty="0">
                <a:solidFill>
                  <a:srgbClr val="FF33CC"/>
                </a:solidFill>
                <a:cs typeface="Arial" pitchFamily="34" charset="0"/>
              </a:endParaRPr>
            </a:p>
          </p:txBody>
        </p:sp>
        <p:sp>
          <p:nvSpPr>
            <p:cNvPr id="35852" name="Line 23"/>
            <p:cNvSpPr>
              <a:spLocks noChangeShapeType="1"/>
            </p:cNvSpPr>
            <p:nvPr/>
          </p:nvSpPr>
          <p:spPr bwMode="auto">
            <a:xfrm rot="5400000" flipH="1">
              <a:off x="4737" y="1221"/>
              <a:ext cx="0" cy="24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853" name="Line 24"/>
            <p:cNvSpPr>
              <a:spLocks noChangeShapeType="1"/>
            </p:cNvSpPr>
            <p:nvPr/>
          </p:nvSpPr>
          <p:spPr bwMode="auto">
            <a:xfrm rot="-5400000" flipH="1" flipV="1">
              <a:off x="4515" y="2085"/>
              <a:ext cx="0" cy="678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229100" y="2819400"/>
            <a:ext cx="952500" cy="990600"/>
            <a:chOff x="4680" y="1968"/>
            <a:chExt cx="600" cy="624"/>
          </a:xfrm>
        </p:grpSpPr>
        <p:sp>
          <p:nvSpPr>
            <p:cNvPr id="413722" name="Text Box 26"/>
            <p:cNvSpPr txBox="1">
              <a:spLocks noChangeArrowheads="1"/>
            </p:cNvSpPr>
            <p:nvPr/>
          </p:nvSpPr>
          <p:spPr bwMode="auto">
            <a:xfrm>
              <a:off x="4896" y="1968"/>
              <a:ext cx="3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B</a:t>
              </a:r>
              <a:endParaRPr lang="nl-NL" sz="3600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413723" name="Rectangle 27"/>
            <p:cNvSpPr>
              <a:spLocks noChangeArrowheads="1"/>
            </p:cNvSpPr>
            <p:nvPr/>
          </p:nvSpPr>
          <p:spPr bwMode="auto">
            <a:xfrm>
              <a:off x="4680" y="2208"/>
              <a:ext cx="43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0" fontAlgn="base" hangingPunct="0">
                <a:spcBef>
                  <a:spcPct val="60000"/>
                </a:spcBef>
                <a:spcAft>
                  <a:spcPct val="0"/>
                </a:spcAft>
                <a:buClr>
                  <a:srgbClr val="FF0000"/>
                </a:buClr>
                <a:defRPr/>
              </a:pPr>
              <a:r>
                <a:rPr kumimoji="1" lang="nl-NL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  <a:sym typeface="Symbol" pitchFamily="18" charset="2"/>
                </a:rPr>
                <a:t></a:t>
              </a:r>
              <a:endParaRPr kumimoji="1" lang="nl-N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13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441363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3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13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1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699" grpId="0" animBg="1"/>
      <p:bldP spid="413700" grpId="0" autoUpdateAnimBg="0"/>
      <p:bldP spid="413701" grpId="0" autoUpdateAnimBg="0"/>
      <p:bldP spid="413716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4" name="Text Box 4"/>
          <p:cNvSpPr txBox="1">
            <a:spLocks noChangeArrowheads="1"/>
          </p:cNvSpPr>
          <p:nvPr/>
        </p:nvSpPr>
        <p:spPr bwMode="auto">
          <a:xfrm>
            <a:off x="-11113" y="2971800"/>
            <a:ext cx="563880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F</a:t>
            </a:r>
            <a:r>
              <a:rPr lang="nl-NL" altLang="nl-NL" sz="2400" baseline="-25000">
                <a:solidFill>
                  <a:srgbClr val="000000"/>
                </a:solidFill>
                <a:cs typeface="Arial" pitchFamily="34" charset="0"/>
              </a:rPr>
              <a:t>L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 = lorentzkracht </a:t>
            </a:r>
            <a:r>
              <a:rPr lang="en-US" altLang="nl-NL" sz="2400">
                <a:solidFill>
                  <a:srgbClr val="000000"/>
                </a:solidFill>
                <a:cs typeface="Arial" pitchFamily="34" charset="0"/>
              </a:rPr>
              <a:t>(N)</a:t>
            </a:r>
            <a:endParaRPr kumimoji="1" lang="nl-NL" altLang="nl-NL" sz="2400">
              <a:solidFill>
                <a:srgbClr val="000000"/>
              </a:solidFill>
              <a:cs typeface="Arial" pitchFamily="34" charset="0"/>
              <a:sym typeface="MT Extra" pitchFamily="18" charset="2"/>
            </a:endParaRPr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51950" cy="765175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2.10/24 </a:t>
            </a:r>
            <a:r>
              <a:rPr lang="nl-NL" sz="18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De grootte van de lorentzkracht op een stroomdraad</a:t>
            </a:r>
            <a:r>
              <a:rPr lang="en-US" sz="18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i</a:t>
            </a:r>
            <a:r>
              <a:rPr lang="nl-NL" sz="18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n een magnetisch veld.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25538"/>
            <a:ext cx="9144000" cy="719137"/>
          </a:xfrm>
          <a:ln w="28575"/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nl-NL" altLang="nl-NL" sz="2800" dirty="0" smtClean="0"/>
              <a:t>F</a:t>
            </a:r>
            <a:r>
              <a:rPr lang="nl-NL" altLang="nl-NL" sz="2800" baseline="-25000" dirty="0" smtClean="0"/>
              <a:t>L</a:t>
            </a:r>
            <a:r>
              <a:rPr lang="nl-NL" altLang="nl-NL" sz="2800" dirty="0" smtClean="0"/>
              <a:t> = B.I.</a:t>
            </a:r>
            <a:r>
              <a:rPr lang="en-US" altLang="nl-NL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MT Extra" pitchFamily="18" charset="2"/>
              </a:rPr>
              <a:t>l</a:t>
            </a:r>
            <a:r>
              <a:rPr lang="nl-NL" altLang="nl-NL" sz="2800" dirty="0" smtClean="0">
                <a:latin typeface="+mj-lt"/>
                <a:cs typeface="EucrosiaUPC" panose="02020603050405020304" pitchFamily="18" charset="-34"/>
                <a:sym typeface="WP Greek Century" pitchFamily="2" charset="2"/>
              </a:rPr>
              <a:t> </a:t>
            </a:r>
            <a:r>
              <a:rPr lang="nl-NL" altLang="nl-NL" sz="2800" dirty="0" smtClean="0">
                <a:sym typeface="WP Greek Century" pitchFamily="2" charset="2"/>
              </a:rPr>
              <a:t>                                             (BINAS tabel 35 D)</a:t>
            </a:r>
            <a:endParaRPr lang="nl-NL" altLang="nl-NL" sz="2800" dirty="0" smtClean="0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6943725" y="5351463"/>
            <a:ext cx="1428750" cy="800100"/>
            <a:chOff x="3072" y="3432"/>
            <a:chExt cx="2448" cy="504"/>
          </a:xfrm>
        </p:grpSpPr>
        <p:sp>
          <p:nvSpPr>
            <p:cNvPr id="36892" name="Line 17"/>
            <p:cNvSpPr>
              <a:spLocks noChangeShapeType="1"/>
            </p:cNvSpPr>
            <p:nvPr/>
          </p:nvSpPr>
          <p:spPr bwMode="auto">
            <a:xfrm>
              <a:off x="3072" y="3936"/>
              <a:ext cx="24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893" name="Line 18"/>
            <p:cNvSpPr>
              <a:spLocks noChangeShapeType="1"/>
            </p:cNvSpPr>
            <p:nvPr/>
          </p:nvSpPr>
          <p:spPr bwMode="auto">
            <a:xfrm>
              <a:off x="3072" y="3432"/>
              <a:ext cx="24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894" name="Line 23"/>
            <p:cNvSpPr>
              <a:spLocks noChangeShapeType="1"/>
            </p:cNvSpPr>
            <p:nvPr/>
          </p:nvSpPr>
          <p:spPr bwMode="auto">
            <a:xfrm>
              <a:off x="3072" y="3684"/>
              <a:ext cx="24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389148" name="Text Box 28"/>
          <p:cNvSpPr txBox="1">
            <a:spLocks noChangeArrowheads="1"/>
          </p:cNvSpPr>
          <p:nvPr/>
        </p:nvSpPr>
        <p:spPr bwMode="auto">
          <a:xfrm>
            <a:off x="7324725" y="4724400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I</a:t>
            </a:r>
          </a:p>
        </p:txBody>
      </p:sp>
      <p:sp>
        <p:nvSpPr>
          <p:cNvPr id="389149" name="Text Box 29"/>
          <p:cNvSpPr txBox="1">
            <a:spLocks noChangeArrowheads="1"/>
          </p:cNvSpPr>
          <p:nvPr/>
        </p:nvSpPr>
        <p:spPr bwMode="auto">
          <a:xfrm>
            <a:off x="6891338" y="5422900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MT Extra" pitchFamily="18" charset="2"/>
              </a:rPr>
              <a:t>l</a:t>
            </a:r>
            <a:r>
              <a:rPr lang="nl-NL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7305675" y="5629275"/>
            <a:ext cx="919163" cy="641350"/>
            <a:chOff x="4800" y="2047"/>
            <a:chExt cx="579" cy="404"/>
          </a:xfrm>
        </p:grpSpPr>
        <p:sp>
          <p:nvSpPr>
            <p:cNvPr id="389150" name="Text Box 30"/>
            <p:cNvSpPr txBox="1">
              <a:spLocks noChangeArrowheads="1"/>
            </p:cNvSpPr>
            <p:nvPr/>
          </p:nvSpPr>
          <p:spPr bwMode="auto">
            <a:xfrm>
              <a:off x="4947" y="2047"/>
              <a:ext cx="4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B</a:t>
              </a:r>
              <a:endParaRPr lang="nl-NL" sz="36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36891" name="Line 32"/>
            <p:cNvSpPr>
              <a:spLocks noChangeShapeType="1"/>
            </p:cNvSpPr>
            <p:nvPr/>
          </p:nvSpPr>
          <p:spPr bwMode="auto">
            <a:xfrm>
              <a:off x="4800" y="2121"/>
              <a:ext cx="5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389154" name="Text Box 34"/>
          <p:cNvSpPr txBox="1">
            <a:spLocks noChangeArrowheads="1"/>
          </p:cNvSpPr>
          <p:nvPr/>
        </p:nvSpPr>
        <p:spPr bwMode="auto">
          <a:xfrm>
            <a:off x="0" y="4581525"/>
            <a:ext cx="5113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N.B.: Hoe is de richting van F</a:t>
            </a:r>
            <a:r>
              <a:rPr lang="nl-NL" altLang="nl-NL" sz="2400" baseline="-25000">
                <a:solidFill>
                  <a:srgbClr val="000000"/>
                </a:solidFill>
                <a:cs typeface="Arial" pitchFamily="34" charset="0"/>
              </a:rPr>
              <a:t>L</a:t>
            </a:r>
            <a:r>
              <a:rPr lang="en-US" altLang="nl-NL" sz="2400">
                <a:solidFill>
                  <a:srgbClr val="000000"/>
                </a:solidFill>
                <a:cs typeface="Arial" pitchFamily="34" charset="0"/>
              </a:rPr>
              <a:t>:</a:t>
            </a:r>
            <a:endParaRPr kumimoji="1" lang="nl-NL" altLang="nl-NL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89156" name="Line 36"/>
          <p:cNvSpPr>
            <a:spLocks noChangeShapeType="1"/>
          </p:cNvSpPr>
          <p:nvPr/>
        </p:nvSpPr>
        <p:spPr bwMode="auto">
          <a:xfrm>
            <a:off x="7319963" y="4840288"/>
            <a:ext cx="0" cy="1828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89157" name="Line 37"/>
          <p:cNvSpPr>
            <a:spLocks noChangeShapeType="1"/>
          </p:cNvSpPr>
          <p:nvPr/>
        </p:nvSpPr>
        <p:spPr bwMode="auto">
          <a:xfrm>
            <a:off x="7196138" y="5351463"/>
            <a:ext cx="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89160" name="Line 40"/>
          <p:cNvSpPr>
            <a:spLocks noChangeShapeType="1"/>
          </p:cNvSpPr>
          <p:nvPr/>
        </p:nvSpPr>
        <p:spPr bwMode="auto">
          <a:xfrm flipV="1">
            <a:off x="7319963" y="4970463"/>
            <a:ext cx="0" cy="762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89161" name="Text Box 41"/>
          <p:cNvSpPr txBox="1">
            <a:spLocks noChangeArrowheads="1"/>
          </p:cNvSpPr>
          <p:nvPr/>
        </p:nvSpPr>
        <p:spPr bwMode="auto">
          <a:xfrm>
            <a:off x="7045325" y="5394325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kumimoji="1" lang="nl-NL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18" charset="2"/>
              </a:rPr>
              <a:t></a:t>
            </a:r>
            <a:r>
              <a:rPr kumimoji="1" lang="nl-NL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endParaRPr kumimoji="1" lang="nl-NL" sz="36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9162" name="Text Box 42"/>
          <p:cNvSpPr txBox="1">
            <a:spLocks noChangeArrowheads="1"/>
          </p:cNvSpPr>
          <p:nvPr/>
        </p:nvSpPr>
        <p:spPr bwMode="auto">
          <a:xfrm>
            <a:off x="0" y="24209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I = stroomsterkte </a:t>
            </a:r>
            <a:r>
              <a:rPr lang="en-US" altLang="nl-NL" sz="2400">
                <a:solidFill>
                  <a:srgbClr val="000000"/>
                </a:solidFill>
                <a:cs typeface="Arial" pitchFamily="34" charset="0"/>
              </a:rPr>
              <a:t>(A)</a:t>
            </a:r>
            <a:endParaRPr lang="nl-NL" altLang="nl-NL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89163" name="Text Box 43"/>
          <p:cNvSpPr txBox="1">
            <a:spLocks noChangeArrowheads="1"/>
          </p:cNvSpPr>
          <p:nvPr/>
        </p:nvSpPr>
        <p:spPr bwMode="auto">
          <a:xfrm>
            <a:off x="-12700" y="19573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B = magnetische inductie (T = Tesla)</a:t>
            </a:r>
          </a:p>
        </p:txBody>
      </p:sp>
      <p:sp>
        <p:nvSpPr>
          <p:cNvPr id="389164" name="Text Box 44"/>
          <p:cNvSpPr txBox="1">
            <a:spLocks noChangeArrowheads="1"/>
          </p:cNvSpPr>
          <p:nvPr/>
        </p:nvSpPr>
        <p:spPr bwMode="auto">
          <a:xfrm>
            <a:off x="0" y="3509963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en-US" sz="28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 = </a:t>
            </a:r>
            <a:r>
              <a:rPr lang="en-US" sz="2400" dirty="0" err="1">
                <a:solidFill>
                  <a:srgbClr val="000000"/>
                </a:solidFill>
                <a:cs typeface="Arial" pitchFamily="34" charset="0"/>
              </a:rPr>
              <a:t>lengte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van de </a:t>
            </a:r>
            <a:r>
              <a:rPr lang="en-US" sz="2400" dirty="0" err="1">
                <a:solidFill>
                  <a:srgbClr val="000000"/>
                </a:solidFill>
                <a:cs typeface="Arial" pitchFamily="34" charset="0"/>
              </a:rPr>
              <a:t>stroomdraad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u="dbl" dirty="0">
                <a:solidFill>
                  <a:srgbClr val="000000"/>
                </a:solidFill>
                <a:cs typeface="Arial" pitchFamily="34" charset="0"/>
              </a:rPr>
              <a:t>in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het B-veld (m)</a:t>
            </a:r>
            <a:endParaRPr lang="nl-NL" sz="2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0" y="1196975"/>
            <a:ext cx="9144000" cy="576263"/>
          </a:xfrm>
          <a:prstGeom prst="rect">
            <a:avLst/>
          </a:prstGeom>
          <a:noFill/>
          <a:ln w="349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4643438" y="5330825"/>
            <a:ext cx="2300287" cy="838200"/>
            <a:chOff x="2802" y="1824"/>
            <a:chExt cx="1038" cy="288"/>
          </a:xfrm>
        </p:grpSpPr>
        <p:sp>
          <p:nvSpPr>
            <p:cNvPr id="36886" name="Rectangle 26"/>
            <p:cNvSpPr>
              <a:spLocks noChangeArrowheads="1"/>
            </p:cNvSpPr>
            <p:nvPr/>
          </p:nvSpPr>
          <p:spPr bwMode="auto">
            <a:xfrm>
              <a:off x="3312" y="1824"/>
              <a:ext cx="52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" name="Rectangle 27"/>
            <p:cNvSpPr>
              <a:spLocks noChangeArrowheads="1"/>
            </p:cNvSpPr>
            <p:nvPr/>
          </p:nvSpPr>
          <p:spPr bwMode="auto">
            <a:xfrm>
              <a:off x="2802" y="1824"/>
              <a:ext cx="528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innerShdw blurRad="63500" dist="63500" dir="81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nl-NL" altLang="nl-NL" sz="18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</p:grpSp>
      <p:sp>
        <p:nvSpPr>
          <p:cNvPr id="389167" name="AutoShape 4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559461" y="4796680"/>
            <a:ext cx="4478209" cy="1944688"/>
          </a:xfrm>
          <a:prstGeom prst="wedgeRoundRectCallout">
            <a:avLst>
              <a:gd name="adj1" fmla="val -22309"/>
              <a:gd name="adj2" fmla="val -49958"/>
              <a:gd name="adj3" fmla="val 16667"/>
            </a:avLst>
          </a:prstGeom>
          <a:blipFill rotWithShape="1">
            <a:blip r:embed="rId3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>
                <a:noFill/>
                <a:cs typeface="Arial" pitchFamily="34" charset="0"/>
              </a:rPr>
              <a:t> </a:t>
            </a:r>
          </a:p>
        </p:txBody>
      </p:sp>
      <p:sp>
        <p:nvSpPr>
          <p:cNvPr id="24" name="AutoShape 47"/>
          <p:cNvSpPr>
            <a:spLocks noChangeArrowheads="1"/>
          </p:cNvSpPr>
          <p:nvPr/>
        </p:nvSpPr>
        <p:spPr bwMode="auto">
          <a:xfrm>
            <a:off x="4572000" y="4813300"/>
            <a:ext cx="4454525" cy="1143000"/>
          </a:xfrm>
          <a:prstGeom prst="wedgeRoundRectCallout">
            <a:avLst>
              <a:gd name="adj1" fmla="val -130486"/>
              <a:gd name="adj2" fmla="val -32409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Welke eenheid van B volgt uit deze formule?</a:t>
            </a:r>
          </a:p>
        </p:txBody>
      </p:sp>
      <p:sp>
        <p:nvSpPr>
          <p:cNvPr id="28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727529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9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8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9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9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9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8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38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38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89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4" grpId="0" autoUpdateAnimBg="0"/>
      <p:bldP spid="389122" grpId="0" autoUpdateAnimBg="0"/>
      <p:bldP spid="389148" grpId="0" autoUpdateAnimBg="0"/>
      <p:bldP spid="389149" grpId="0" autoUpdateAnimBg="0"/>
      <p:bldP spid="389154" grpId="0" autoUpdateAnimBg="0"/>
      <p:bldP spid="389156" grpId="0" animBg="1"/>
      <p:bldP spid="389157" grpId="0" animBg="1"/>
      <p:bldP spid="389160" grpId="0" animBg="1"/>
      <p:bldP spid="389161" grpId="0" autoUpdateAnimBg="0"/>
      <p:bldP spid="389162" grpId="0" autoUpdateAnimBg="0"/>
      <p:bldP spid="389163" grpId="0" autoUpdateAnimBg="0"/>
      <p:bldP spid="389164" grpId="0" autoUpdateAnimBg="0"/>
      <p:bldP spid="4" grpId="0" animBg="1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92" name="Rectangle 24"/>
          <p:cNvSpPr>
            <a:spLocks noChangeArrowheads="1"/>
          </p:cNvSpPr>
          <p:nvPr/>
        </p:nvSpPr>
        <p:spPr bwMode="auto">
          <a:xfrm>
            <a:off x="0" y="11160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nl-NL" sz="2400">
                <a:solidFill>
                  <a:srgbClr val="000000"/>
                </a:solidFill>
                <a:cs typeface="Arial" pitchFamily="34" charset="0"/>
              </a:rPr>
              <a:t>Bij de draad houd je een magneet van 0,50 T met breedte BC = 2,0 cm.</a:t>
            </a:r>
            <a:endParaRPr kumimoji="1" lang="nl-NL" altLang="nl-NL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2.11/24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Rekenvoorbeeld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.</a:t>
            </a:r>
            <a:endParaRPr lang="nl-NL" sz="3600" dirty="0" smtClean="0">
              <a:solidFill>
                <a:srgbClr val="FF0000"/>
              </a:solidFill>
              <a:effectLst>
                <a:outerShdw blurRad="50800" dist="38100" dir="18900000" algn="bl" rotWithShape="0">
                  <a:prstClr val="black"/>
                </a:outerShdw>
              </a:effectLst>
            </a:endParaRPr>
          </a:p>
        </p:txBody>
      </p:sp>
      <p:sp>
        <p:nvSpPr>
          <p:cNvPr id="4167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96925" y="3152775"/>
            <a:ext cx="2381250" cy="606425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nl-NL" altLang="nl-NL" sz="2400" smtClean="0"/>
              <a:t>F</a:t>
            </a:r>
            <a:r>
              <a:rPr lang="nl-NL" altLang="nl-NL" sz="2400" baseline="-25000" smtClean="0"/>
              <a:t>L</a:t>
            </a:r>
            <a:r>
              <a:rPr lang="nl-NL" altLang="nl-NL" sz="2400" smtClean="0"/>
              <a:t> = B.I.</a:t>
            </a:r>
            <a:r>
              <a:rPr lang="en-US" altLang="nl-NL" sz="2400" i="1" smtClean="0">
                <a:latin typeface="Times New Roman" pitchFamily="18" charset="0"/>
                <a:cs typeface="Times New Roman" pitchFamily="18" charset="0"/>
                <a:sym typeface="MT Extra" pitchFamily="18" charset="2"/>
              </a:rPr>
              <a:t>l</a:t>
            </a:r>
            <a:endParaRPr lang="nl-NL" altLang="nl-NL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791" name="Rectangle 23"/>
          <p:cNvSpPr>
            <a:spLocks noChangeArrowheads="1"/>
          </p:cNvSpPr>
          <p:nvPr/>
        </p:nvSpPr>
        <p:spPr bwMode="auto">
          <a:xfrm>
            <a:off x="0" y="6096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</a:pPr>
            <a:r>
              <a:rPr kumimoji="1" lang="en-US" altLang="nl-NL" sz="2400">
                <a:solidFill>
                  <a:srgbClr val="000000"/>
                </a:solidFill>
                <a:cs typeface="Arial" pitchFamily="34" charset="0"/>
              </a:rPr>
              <a:t>Door draad AD van 10 cm lengte loopt 3,0 A.</a:t>
            </a:r>
            <a:endParaRPr kumimoji="1" lang="nl-NL" altLang="nl-NL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6793" name="Rectangle 25"/>
          <p:cNvSpPr>
            <a:spLocks noChangeArrowheads="1"/>
          </p:cNvSpPr>
          <p:nvPr/>
        </p:nvSpPr>
        <p:spPr bwMode="auto">
          <a:xfrm>
            <a:off x="-4763" y="1835150"/>
            <a:ext cx="56816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</a:pPr>
            <a:r>
              <a:rPr kumimoji="1" lang="en-US" altLang="nl-NL" sz="2400">
                <a:solidFill>
                  <a:srgbClr val="000000"/>
                </a:solidFill>
                <a:cs typeface="Arial" pitchFamily="34" charset="0"/>
              </a:rPr>
              <a:t>Bereken de lorentzkracht op de draad.</a:t>
            </a:r>
            <a:endParaRPr kumimoji="1" lang="nl-NL" altLang="nl-NL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6804" name="Rectangle 36"/>
          <p:cNvSpPr>
            <a:spLocks noChangeArrowheads="1"/>
          </p:cNvSpPr>
          <p:nvPr/>
        </p:nvSpPr>
        <p:spPr bwMode="auto">
          <a:xfrm>
            <a:off x="0" y="3074988"/>
            <a:ext cx="114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nl-NL" sz="2400">
                <a:solidFill>
                  <a:srgbClr val="000000"/>
                </a:solidFill>
                <a:cs typeface="Arial" pitchFamily="34" charset="0"/>
              </a:rPr>
              <a:t>Opl.:</a:t>
            </a:r>
            <a:endParaRPr kumimoji="1" lang="nl-NL" altLang="nl-NL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6805" name="Rectangle 37"/>
          <p:cNvSpPr>
            <a:spLocks noChangeArrowheads="1"/>
          </p:cNvSpPr>
          <p:nvPr/>
        </p:nvSpPr>
        <p:spPr bwMode="auto">
          <a:xfrm>
            <a:off x="1173163" y="3711575"/>
            <a:ext cx="3175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14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FontTx/>
              <a:buNone/>
            </a:pPr>
            <a:r>
              <a:rPr kumimoji="1" lang="nl-NL" altLang="nl-NL" sz="2400">
                <a:solidFill>
                  <a:srgbClr val="000000"/>
                </a:solidFill>
                <a:cs typeface="Arial" pitchFamily="34" charset="0"/>
              </a:rPr>
              <a:t>= </a:t>
            </a:r>
            <a:r>
              <a:rPr kumimoji="1" lang="en-US" altLang="nl-NL" sz="2400">
                <a:solidFill>
                  <a:srgbClr val="000000"/>
                </a:solidFill>
                <a:cs typeface="Arial" pitchFamily="34" charset="0"/>
              </a:rPr>
              <a:t>0,50 . 3,0 . 0,020</a:t>
            </a:r>
            <a:endParaRPr kumimoji="1" lang="nl-NL" altLang="nl-NL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6806" name="Rectangle 38"/>
          <p:cNvSpPr>
            <a:spLocks noChangeArrowheads="1"/>
          </p:cNvSpPr>
          <p:nvPr/>
        </p:nvSpPr>
        <p:spPr bwMode="auto">
          <a:xfrm>
            <a:off x="1174750" y="4267200"/>
            <a:ext cx="18002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14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FontTx/>
              <a:buNone/>
            </a:pPr>
            <a:r>
              <a:rPr kumimoji="1" lang="nl-NL" altLang="nl-NL" sz="2400">
                <a:solidFill>
                  <a:srgbClr val="000000"/>
                </a:solidFill>
                <a:cs typeface="Arial" pitchFamily="34" charset="0"/>
              </a:rPr>
              <a:t>= </a:t>
            </a:r>
            <a:r>
              <a:rPr kumimoji="1" lang="en-US" altLang="nl-NL" sz="2400">
                <a:solidFill>
                  <a:srgbClr val="000000"/>
                </a:solidFill>
                <a:cs typeface="Arial" pitchFamily="34" charset="0"/>
              </a:rPr>
              <a:t>0,030 N</a:t>
            </a:r>
            <a:endParaRPr kumimoji="1" lang="nl-NL" altLang="nl-NL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6811" name="AutoShape 43"/>
          <p:cNvSpPr>
            <a:spLocks noChangeArrowheads="1"/>
          </p:cNvSpPr>
          <p:nvPr/>
        </p:nvSpPr>
        <p:spPr bwMode="auto">
          <a:xfrm>
            <a:off x="2268538" y="5127625"/>
            <a:ext cx="3635375" cy="1295400"/>
          </a:xfrm>
          <a:prstGeom prst="wedgeRoundRectCallout">
            <a:avLst>
              <a:gd name="adj1" fmla="val -14602"/>
              <a:gd name="adj2" fmla="val -1226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 = BC = de lengte van de draad in het magnetisch veld</a:t>
            </a:r>
          </a:p>
        </p:txBody>
      </p:sp>
      <p:sp>
        <p:nvSpPr>
          <p:cNvPr id="416813" name="Text Box 45"/>
          <p:cNvSpPr txBox="1">
            <a:spLocks noChangeArrowheads="1"/>
          </p:cNvSpPr>
          <p:nvPr/>
        </p:nvSpPr>
        <p:spPr bwMode="auto">
          <a:xfrm>
            <a:off x="0" y="6423025"/>
            <a:ext cx="609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N.B.: Bepaal de </a:t>
            </a:r>
            <a:r>
              <a:rPr lang="en-US" altLang="nl-NL" sz="2400">
                <a:solidFill>
                  <a:srgbClr val="000000"/>
                </a:solidFill>
                <a:cs typeface="Arial" pitchFamily="34" charset="0"/>
              </a:rPr>
              <a:t>richting van 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F</a:t>
            </a:r>
            <a:r>
              <a:rPr lang="nl-NL" altLang="nl-NL" sz="2400" baseline="-25000">
                <a:solidFill>
                  <a:srgbClr val="000000"/>
                </a:solidFill>
                <a:cs typeface="Arial" pitchFamily="34" charset="0"/>
              </a:rPr>
              <a:t>L.</a:t>
            </a:r>
            <a:endParaRPr kumimoji="1" lang="nl-NL" altLang="nl-NL" sz="240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6659563" y="1870075"/>
            <a:ext cx="576262" cy="936625"/>
            <a:chOff x="4195" y="1162"/>
            <a:chExt cx="363" cy="590"/>
          </a:xfrm>
        </p:grpSpPr>
        <p:sp>
          <p:nvSpPr>
            <p:cNvPr id="416827" name="Text Box 59"/>
            <p:cNvSpPr txBox="1">
              <a:spLocks noChangeArrowheads="1"/>
            </p:cNvSpPr>
            <p:nvPr/>
          </p:nvSpPr>
          <p:spPr bwMode="auto">
            <a:xfrm>
              <a:off x="4195" y="1207"/>
              <a:ext cx="36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B</a:t>
              </a:r>
              <a:endParaRPr lang="nl-NL" sz="3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37929" name="Line 60"/>
            <p:cNvSpPr>
              <a:spLocks noChangeShapeType="1"/>
            </p:cNvSpPr>
            <p:nvPr/>
          </p:nvSpPr>
          <p:spPr bwMode="auto">
            <a:xfrm flipV="1">
              <a:off x="4195" y="1162"/>
              <a:ext cx="0" cy="59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" name="Groep 2"/>
          <p:cNvGrpSpPr>
            <a:grpSpLocks/>
          </p:cNvGrpSpPr>
          <p:nvPr/>
        </p:nvGrpSpPr>
        <p:grpSpPr bwMode="auto">
          <a:xfrm>
            <a:off x="4816475" y="2255838"/>
            <a:ext cx="3932238" cy="3541712"/>
            <a:chOff x="4816207" y="2255215"/>
            <a:chExt cx="3932257" cy="3542420"/>
          </a:xfrm>
        </p:grpSpPr>
        <p:grpSp>
          <p:nvGrpSpPr>
            <p:cNvPr id="37908" name="Groep 1"/>
            <p:cNvGrpSpPr>
              <a:grpSpLocks/>
            </p:cNvGrpSpPr>
            <p:nvPr/>
          </p:nvGrpSpPr>
          <p:grpSpPr bwMode="auto">
            <a:xfrm>
              <a:off x="4816207" y="2255215"/>
              <a:ext cx="3932257" cy="3047036"/>
              <a:chOff x="4859375" y="2255215"/>
              <a:chExt cx="3932257" cy="3047036"/>
            </a:xfrm>
          </p:grpSpPr>
          <p:grpSp>
            <p:nvGrpSpPr>
              <p:cNvPr id="37911" name="Group 49"/>
              <p:cNvGrpSpPr>
                <a:grpSpLocks/>
              </p:cNvGrpSpPr>
              <p:nvPr/>
            </p:nvGrpSpPr>
            <p:grpSpPr bwMode="auto">
              <a:xfrm>
                <a:off x="4859375" y="2255215"/>
                <a:ext cx="3932257" cy="769940"/>
                <a:chOff x="3061" y="1434"/>
                <a:chExt cx="2477" cy="485"/>
              </a:xfrm>
            </p:grpSpPr>
            <p:grpSp>
              <p:nvGrpSpPr>
                <p:cNvPr id="37921" name="Group 35"/>
                <p:cNvGrpSpPr>
                  <a:grpSpLocks/>
                </p:cNvGrpSpPr>
                <p:nvPr/>
              </p:nvGrpSpPr>
              <p:grpSpPr bwMode="auto">
                <a:xfrm>
                  <a:off x="3061" y="1588"/>
                  <a:ext cx="2477" cy="331"/>
                  <a:chOff x="3061" y="1588"/>
                  <a:chExt cx="2477" cy="331"/>
                </a:xfrm>
              </p:grpSpPr>
              <p:sp>
                <p:nvSpPr>
                  <p:cNvPr id="37925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776"/>
                    <a:ext cx="1680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16798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61" y="1588"/>
                    <a:ext cx="528" cy="3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/>
                    </a:pPr>
                    <a:r>
                      <a:rPr kumimoji="1" lang="en-US" sz="28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cs typeface="Arial" pitchFamily="34" charset="0"/>
                      </a:rPr>
                      <a:t>A</a:t>
                    </a:r>
                    <a:endParaRPr kumimoji="1" lang="nl-NL" sz="2800" b="1" dirty="0">
                      <a:solidFill>
                        <a:srgbClr val="0066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Arial" pitchFamily="34" charset="0"/>
                    </a:endParaRPr>
                  </a:p>
                </p:txBody>
              </p:sp>
              <p:sp>
                <p:nvSpPr>
                  <p:cNvPr id="416799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10" y="1589"/>
                    <a:ext cx="528" cy="3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/>
                    </a:pPr>
                    <a:r>
                      <a:rPr kumimoji="1" lang="en-US" sz="28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cs typeface="Arial" pitchFamily="34" charset="0"/>
                      </a:rPr>
                      <a:t>D</a:t>
                    </a:r>
                    <a:endParaRPr kumimoji="1" lang="nl-NL" sz="2800" b="1" dirty="0">
                      <a:solidFill>
                        <a:srgbClr val="0066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37922" name="Group 48"/>
                <p:cNvGrpSpPr>
                  <a:grpSpLocks/>
                </p:cNvGrpSpPr>
                <p:nvPr/>
              </p:nvGrpSpPr>
              <p:grpSpPr bwMode="auto">
                <a:xfrm>
                  <a:off x="4195" y="1434"/>
                  <a:ext cx="726" cy="365"/>
                  <a:chOff x="4195" y="1434"/>
                  <a:chExt cx="726" cy="365"/>
                </a:xfrm>
              </p:grpSpPr>
              <p:sp>
                <p:nvSpPr>
                  <p:cNvPr id="37923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4195" y="1776"/>
                    <a:ext cx="59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33CC"/>
                    </a:solidFill>
                    <a:round/>
                    <a:headEnd/>
                    <a:tailEnd type="triangle" w="lg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16815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58" y="1434"/>
                    <a:ext cx="363" cy="3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  <a:defRPr/>
                    </a:pPr>
                    <a:r>
                      <a:rPr lang="nl-NL" sz="3200" b="1" dirty="0">
                        <a:solidFill>
                          <a:srgbClr val="FF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cs typeface="Arial" pitchFamily="34" charset="0"/>
                      </a:rPr>
                      <a:t>I</a:t>
                    </a:r>
                  </a:p>
                </p:txBody>
              </p:sp>
            </p:grpSp>
          </p:grpSp>
          <p:grpSp>
            <p:nvGrpSpPr>
              <p:cNvPr id="37912" name="Group 52"/>
              <p:cNvGrpSpPr>
                <a:grpSpLocks/>
              </p:cNvGrpSpPr>
              <p:nvPr/>
            </p:nvGrpSpPr>
            <p:grpSpPr bwMode="auto">
              <a:xfrm>
                <a:off x="6299206" y="2881313"/>
                <a:ext cx="865188" cy="2420938"/>
                <a:chOff x="3968" y="1815"/>
                <a:chExt cx="545" cy="1525"/>
              </a:xfrm>
            </p:grpSpPr>
            <p:grpSp>
              <p:nvGrpSpPr>
                <p:cNvPr id="37913" name="Group 44"/>
                <p:cNvGrpSpPr>
                  <a:grpSpLocks/>
                </p:cNvGrpSpPr>
                <p:nvPr/>
              </p:nvGrpSpPr>
              <p:grpSpPr bwMode="auto">
                <a:xfrm>
                  <a:off x="3968" y="1815"/>
                  <a:ext cx="450" cy="1525"/>
                  <a:chOff x="3968" y="1815"/>
                  <a:chExt cx="450" cy="1525"/>
                </a:xfrm>
              </p:grpSpPr>
              <p:grpSp>
                <p:nvGrpSpPr>
                  <p:cNvPr id="37915" name="Group 28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3468" y="2324"/>
                    <a:ext cx="1449" cy="432"/>
                    <a:chOff x="2802" y="1824"/>
                    <a:chExt cx="1038" cy="288"/>
                  </a:xfrm>
                </p:grpSpPr>
                <p:sp>
                  <p:nvSpPr>
                    <p:cNvPr id="48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02" y="1824"/>
                      <a:ext cx="528" cy="28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>
                      <a:innerShdw blurRad="63500" dist="63500" dir="81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/>
                      </a:pPr>
                      <a:endParaRPr lang="nl-NL" altLang="nl-NL" sz="1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7920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12" y="1824"/>
                      <a:ext cx="528" cy="288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nl-NL" altLang="nl-NL" sz="1800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37916" name="Freeform 39"/>
                  <p:cNvSpPr>
                    <a:spLocks/>
                  </p:cNvSpPr>
                  <p:nvPr/>
                </p:nvSpPr>
                <p:spPr bwMode="auto">
                  <a:xfrm>
                    <a:off x="3968" y="3333"/>
                    <a:ext cx="450" cy="7"/>
                  </a:xfrm>
                  <a:custGeom>
                    <a:avLst/>
                    <a:gdLst>
                      <a:gd name="T0" fmla="*/ 0 w 450"/>
                      <a:gd name="T1" fmla="*/ 0 h 7"/>
                      <a:gd name="T2" fmla="*/ 450 w 450"/>
                      <a:gd name="T3" fmla="*/ 7 h 7"/>
                      <a:gd name="T4" fmla="*/ 0 60000 65536"/>
                      <a:gd name="T5" fmla="*/ 0 60000 65536"/>
                      <a:gd name="T6" fmla="*/ 0 w 450"/>
                      <a:gd name="T7" fmla="*/ 0 h 7"/>
                      <a:gd name="T8" fmla="*/ 450 w 450"/>
                      <a:gd name="T9" fmla="*/ 7 h 7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50" h="7">
                        <a:moveTo>
                          <a:pt x="0" y="0"/>
                        </a:moveTo>
                        <a:lnTo>
                          <a:pt x="450" y="7"/>
                        </a:lnTo>
                      </a:path>
                    </a:pathLst>
                  </a:custGeom>
                  <a:noFill/>
                  <a:ln w="38100" cap="flat" cmpd="sng">
                    <a:solidFill>
                      <a:srgbClr val="0066FF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7914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105" y="3067"/>
                  <a:ext cx="40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nl-NL" sz="1800">
                      <a:solidFill>
                        <a:srgbClr val="FFFFFF"/>
                      </a:solidFill>
                      <a:cs typeface="Arial" pitchFamily="34" charset="0"/>
                    </a:rPr>
                    <a:t>Z.</a:t>
                  </a:r>
                </a:p>
              </p:txBody>
            </p:sp>
          </p:grpSp>
        </p:grpSp>
        <p:sp>
          <p:nvSpPr>
            <p:cNvPr id="50" name="Text Box 30"/>
            <p:cNvSpPr txBox="1">
              <a:spLocks noChangeArrowheads="1"/>
            </p:cNvSpPr>
            <p:nvPr/>
          </p:nvSpPr>
          <p:spPr bwMode="auto">
            <a:xfrm>
              <a:off x="6114788" y="5273655"/>
              <a:ext cx="685803" cy="523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2800" b="1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B</a:t>
              </a:r>
              <a:endParaRPr kumimoji="1" lang="nl-NL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51" name="Text Box 30"/>
            <p:cNvSpPr txBox="1">
              <a:spLocks noChangeArrowheads="1"/>
            </p:cNvSpPr>
            <p:nvPr/>
          </p:nvSpPr>
          <p:spPr bwMode="auto">
            <a:xfrm>
              <a:off x="6654541" y="5267304"/>
              <a:ext cx="838204" cy="523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2800" b="1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C</a:t>
              </a:r>
              <a:endParaRPr kumimoji="1" lang="nl-NL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9" name="Group 62"/>
          <p:cNvGrpSpPr>
            <a:grpSpLocks/>
          </p:cNvGrpSpPr>
          <p:nvPr/>
        </p:nvGrpSpPr>
        <p:grpSpPr bwMode="auto">
          <a:xfrm>
            <a:off x="6435725" y="2586038"/>
            <a:ext cx="1100138" cy="908050"/>
            <a:chOff x="4054" y="1629"/>
            <a:chExt cx="693" cy="572"/>
          </a:xfrm>
        </p:grpSpPr>
        <p:sp>
          <p:nvSpPr>
            <p:cNvPr id="416823" name="Text Box 55"/>
            <p:cNvSpPr txBox="1">
              <a:spLocks noChangeArrowheads="1"/>
            </p:cNvSpPr>
            <p:nvPr/>
          </p:nvSpPr>
          <p:spPr bwMode="auto">
            <a:xfrm>
              <a:off x="4241" y="1797"/>
              <a:ext cx="50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3600" b="1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F</a:t>
              </a:r>
              <a:r>
                <a:rPr lang="nl-NL" sz="3600" b="1" baseline="-250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L</a:t>
              </a:r>
            </a:p>
          </p:txBody>
        </p:sp>
        <p:grpSp>
          <p:nvGrpSpPr>
            <p:cNvPr id="37905" name="Group 56"/>
            <p:cNvGrpSpPr>
              <a:grpSpLocks noChangeAspect="1"/>
            </p:cNvGrpSpPr>
            <p:nvPr/>
          </p:nvGrpSpPr>
          <p:grpSpPr bwMode="auto">
            <a:xfrm>
              <a:off x="4054" y="1629"/>
              <a:ext cx="276" cy="276"/>
              <a:chOff x="1596" y="2353"/>
              <a:chExt cx="315" cy="326"/>
            </a:xfrm>
          </p:grpSpPr>
          <p:sp>
            <p:nvSpPr>
              <p:cNvPr id="37906" name="Oval 57"/>
              <p:cNvSpPr>
                <a:spLocks noChangeAspect="1" noChangeArrowheads="1"/>
              </p:cNvSpPr>
              <p:nvPr/>
            </p:nvSpPr>
            <p:spPr bwMode="auto">
              <a:xfrm>
                <a:off x="1596" y="2353"/>
                <a:ext cx="315" cy="326"/>
              </a:xfrm>
              <a:prstGeom prst="ellipse">
                <a:avLst/>
              </a:prstGeom>
              <a:noFill/>
              <a:ln w="57150">
                <a:solidFill>
                  <a:srgbClr val="00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7907" name="Oval 58"/>
              <p:cNvSpPr>
                <a:spLocks noChangeAspect="1" noChangeArrowheads="1"/>
              </p:cNvSpPr>
              <p:nvPr/>
            </p:nvSpPr>
            <p:spPr bwMode="auto">
              <a:xfrm>
                <a:off x="1731" y="2493"/>
                <a:ext cx="45" cy="46"/>
              </a:xfrm>
              <a:prstGeom prst="ellipse">
                <a:avLst/>
              </a:prstGeom>
              <a:solidFill>
                <a:srgbClr val="00FF00"/>
              </a:solidFill>
              <a:ln w="57150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41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12467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6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6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16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1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16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6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92" grpId="0" autoUpdateAnimBg="0"/>
      <p:bldP spid="416771" grpId="0" autoUpdateAnimBg="0"/>
      <p:bldP spid="416772" grpId="0" build="p" autoUpdateAnimBg="0"/>
      <p:bldP spid="416791" grpId="0" autoUpdateAnimBg="0"/>
      <p:bldP spid="416793" grpId="0" autoUpdateAnimBg="0"/>
      <p:bldP spid="416804" grpId="0" autoUpdateAnimBg="0"/>
      <p:bldP spid="416805" grpId="0" build="p" autoUpdateAnimBg="0"/>
      <p:bldP spid="416806" grpId="0" build="p" autoUpdateAnimBg="0"/>
      <p:bldP spid="416811" grpId="0" animBg="1" autoUpdateAnimBg="0"/>
      <p:bldP spid="416813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7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2.12/24</a:t>
            </a:r>
            <a:r>
              <a:rPr lang="nl-NL" sz="36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	</a:t>
            </a:r>
            <a:r>
              <a:rPr lang="nl-NL" sz="20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De lorentzkracht op een bewegende lading in een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 </a:t>
            </a:r>
            <a:r>
              <a:rPr lang="nl-NL" sz="20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magnetisch veld.</a:t>
            </a:r>
          </a:p>
        </p:txBody>
      </p:sp>
      <p:sp>
        <p:nvSpPr>
          <p:cNvPr id="345100" name="Text Box 12"/>
          <p:cNvSpPr txBox="1">
            <a:spLocks noChangeArrowheads="1"/>
          </p:cNvSpPr>
          <p:nvPr/>
        </p:nvSpPr>
        <p:spPr bwMode="auto">
          <a:xfrm>
            <a:off x="0" y="1344613"/>
            <a:ext cx="91440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Als </a:t>
            </a:r>
            <a:r>
              <a:rPr lang="en-US" sz="2400" dirty="0" err="1">
                <a:solidFill>
                  <a:srgbClr val="000000"/>
                </a:solidFill>
                <a:cs typeface="Arial" pitchFamily="34" charset="0"/>
              </a:rPr>
              <a:t>er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Arial" pitchFamily="34" charset="0"/>
              </a:rPr>
              <a:t>elektronen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Arial" pitchFamily="34" charset="0"/>
              </a:rPr>
              <a:t>naar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Arial" pitchFamily="34" charset="0"/>
              </a:rPr>
              <a:t>rechts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Arial" pitchFamily="34" charset="0"/>
              </a:rPr>
              <a:t>lopen</a:t>
            </a:r>
            <a:endParaRPr lang="nl-NL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45119" name="Text Box 31"/>
          <p:cNvSpPr txBox="1">
            <a:spLocks noChangeArrowheads="1"/>
          </p:cNvSpPr>
          <p:nvPr/>
        </p:nvSpPr>
        <p:spPr bwMode="auto">
          <a:xfrm>
            <a:off x="3995738" y="1935163"/>
            <a:ext cx="15763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Tx/>
              <a:buNone/>
            </a:pPr>
            <a:r>
              <a:rPr lang="nl-NL" altLang="nl-NL" sz="2400">
                <a:solidFill>
                  <a:srgbClr val="FF33CC"/>
                </a:solidFill>
                <a:cs typeface="Arial" pitchFamily="34" charset="0"/>
              </a:rPr>
              <a:t>naar </a:t>
            </a:r>
            <a:r>
              <a:rPr lang="en-US" altLang="nl-NL" sz="2400">
                <a:solidFill>
                  <a:srgbClr val="FF33CC"/>
                </a:solidFill>
                <a:cs typeface="Arial" pitchFamily="34" charset="0"/>
              </a:rPr>
              <a:t>links</a:t>
            </a:r>
            <a:r>
              <a:rPr lang="nl-NL" altLang="nl-NL" sz="2400">
                <a:solidFill>
                  <a:srgbClr val="FF33CC"/>
                </a:solidFill>
                <a:cs typeface="Arial" pitchFamily="34" charset="0"/>
              </a:rPr>
              <a:t>.</a:t>
            </a:r>
          </a:p>
        </p:txBody>
      </p:sp>
      <p:grpSp>
        <p:nvGrpSpPr>
          <p:cNvPr id="4" name="Groep 3"/>
          <p:cNvGrpSpPr>
            <a:grpSpLocks/>
          </p:cNvGrpSpPr>
          <p:nvPr/>
        </p:nvGrpSpPr>
        <p:grpSpPr bwMode="auto">
          <a:xfrm>
            <a:off x="2463800" y="3883025"/>
            <a:ext cx="1447800" cy="641350"/>
            <a:chOff x="2463800" y="3883025"/>
            <a:chExt cx="1447800" cy="641350"/>
          </a:xfrm>
        </p:grpSpPr>
        <p:sp>
          <p:nvSpPr>
            <p:cNvPr id="38928" name="Line 33"/>
            <p:cNvSpPr>
              <a:spLocks noChangeShapeType="1"/>
            </p:cNvSpPr>
            <p:nvPr/>
          </p:nvSpPr>
          <p:spPr bwMode="auto">
            <a:xfrm flipH="1">
              <a:off x="2463800" y="4468813"/>
              <a:ext cx="144780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5122" name="Text Box 34"/>
            <p:cNvSpPr txBox="1">
              <a:spLocks noChangeArrowheads="1"/>
            </p:cNvSpPr>
            <p:nvPr/>
          </p:nvSpPr>
          <p:spPr bwMode="auto">
            <a:xfrm>
              <a:off x="2971800" y="3883025"/>
              <a:ext cx="7620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3600" b="1" dirty="0">
                  <a:solidFill>
                    <a:srgbClr val="FF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I</a:t>
              </a:r>
              <a:endParaRPr kumimoji="1" lang="nl-NL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3" name="Groep 2"/>
          <p:cNvGrpSpPr>
            <a:grpSpLocks/>
          </p:cNvGrpSpPr>
          <p:nvPr/>
        </p:nvGrpSpPr>
        <p:grpSpPr bwMode="auto">
          <a:xfrm>
            <a:off x="3886200" y="3725863"/>
            <a:ext cx="1600200" cy="922337"/>
            <a:chOff x="3886200" y="3725863"/>
            <a:chExt cx="1600200" cy="922337"/>
          </a:xfrm>
        </p:grpSpPr>
        <p:grpSp>
          <p:nvGrpSpPr>
            <p:cNvPr id="38921" name="Group 39"/>
            <p:cNvGrpSpPr>
              <a:grpSpLocks/>
            </p:cNvGrpSpPr>
            <p:nvPr/>
          </p:nvGrpSpPr>
          <p:grpSpPr bwMode="auto">
            <a:xfrm>
              <a:off x="3906838" y="4287838"/>
              <a:ext cx="1579562" cy="360362"/>
              <a:chOff x="2173" y="2142"/>
              <a:chExt cx="995" cy="227"/>
            </a:xfrm>
          </p:grpSpPr>
          <p:grpSp>
            <p:nvGrpSpPr>
              <p:cNvPr id="38924" name="Group 37"/>
              <p:cNvGrpSpPr>
                <a:grpSpLocks noChangeAspect="1"/>
              </p:cNvGrpSpPr>
              <p:nvPr/>
            </p:nvGrpSpPr>
            <p:grpSpPr bwMode="auto">
              <a:xfrm>
                <a:off x="2173" y="2142"/>
                <a:ext cx="227" cy="227"/>
                <a:chOff x="1488" y="3120"/>
                <a:chExt cx="576" cy="576"/>
              </a:xfrm>
            </p:grpSpPr>
            <p:sp>
              <p:nvSpPr>
                <p:cNvPr id="38926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1488" y="3120"/>
                  <a:ext cx="576" cy="576"/>
                </a:xfrm>
                <a:prstGeom prst="ellipse">
                  <a:avLst/>
                </a:prstGeom>
                <a:solidFill>
                  <a:srgbClr val="3333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8927" name="Line 36"/>
                <p:cNvSpPr>
                  <a:spLocks noChangeAspect="1" noChangeShapeType="1"/>
                </p:cNvSpPr>
                <p:nvPr/>
              </p:nvSpPr>
              <p:spPr bwMode="auto">
                <a:xfrm>
                  <a:off x="1584" y="3408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38925" name="Line 38"/>
              <p:cNvSpPr>
                <a:spLocks noChangeShapeType="1"/>
              </p:cNvSpPr>
              <p:nvPr/>
            </p:nvSpPr>
            <p:spPr bwMode="auto">
              <a:xfrm>
                <a:off x="2400" y="2256"/>
                <a:ext cx="768" cy="0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45128" name="Text Box 40"/>
            <p:cNvSpPr txBox="1">
              <a:spLocks noChangeArrowheads="1"/>
            </p:cNvSpPr>
            <p:nvPr/>
          </p:nvSpPr>
          <p:spPr bwMode="auto">
            <a:xfrm>
              <a:off x="3886200" y="3725863"/>
              <a:ext cx="7620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36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e</a:t>
              </a:r>
              <a:endParaRPr kumimoji="1" lang="nl-NL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345129" name="Text Box 41"/>
            <p:cNvSpPr txBox="1">
              <a:spLocks noChangeArrowheads="1"/>
            </p:cNvSpPr>
            <p:nvPr/>
          </p:nvSpPr>
          <p:spPr bwMode="auto">
            <a:xfrm>
              <a:off x="4586288" y="3887788"/>
              <a:ext cx="7620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36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v</a:t>
              </a:r>
              <a:endParaRPr kumimoji="1" lang="nl-NL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4288" y="1944688"/>
            <a:ext cx="40735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en-US" sz="2400" dirty="0" err="1">
                <a:solidFill>
                  <a:srgbClr val="000000"/>
                </a:solidFill>
                <a:cs typeface="Arial" pitchFamily="34" charset="0"/>
              </a:rPr>
              <a:t>dan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Arial" pitchFamily="34" charset="0"/>
              </a:rPr>
              <a:t>loopt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cs typeface="Arial" pitchFamily="34" charset="0"/>
              </a:rPr>
              <a:t>stroom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. . . 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. .</a:t>
            </a:r>
            <a:endParaRPr lang="nl-NL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414932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5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7" grpId="0" autoUpdateAnimBg="0"/>
      <p:bldP spid="345100" grpId="0" autoUpdateAnimBg="0"/>
      <p:bldP spid="345119" grpId="0" autoUpdateAnimBg="0"/>
      <p:bldP spid="15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50" name="Rectangle 134" descr="60%"/>
          <p:cNvSpPr>
            <a:spLocks noChangeArrowheads="1"/>
          </p:cNvSpPr>
          <p:nvPr/>
        </p:nvSpPr>
        <p:spPr bwMode="auto">
          <a:xfrm>
            <a:off x="5486400" y="2743200"/>
            <a:ext cx="3657600" cy="1985963"/>
          </a:xfrm>
          <a:prstGeom prst="rect">
            <a:avLst/>
          </a:prstGeom>
          <a:pattFill prst="openDmnd">
            <a:fgClr>
              <a:srgbClr val="FF0000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8" name="Groep 7"/>
          <p:cNvGrpSpPr>
            <a:grpSpLocks/>
          </p:cNvGrpSpPr>
          <p:nvPr/>
        </p:nvGrpSpPr>
        <p:grpSpPr bwMode="auto">
          <a:xfrm>
            <a:off x="5364163" y="2613025"/>
            <a:ext cx="3779837" cy="1895475"/>
            <a:chOff x="5364088" y="2613537"/>
            <a:chExt cx="3779912" cy="1895583"/>
          </a:xfrm>
        </p:grpSpPr>
        <p:grpSp>
          <p:nvGrpSpPr>
            <p:cNvPr id="39991" name="Group 178"/>
            <p:cNvGrpSpPr>
              <a:grpSpLocks/>
            </p:cNvGrpSpPr>
            <p:nvPr/>
          </p:nvGrpSpPr>
          <p:grpSpPr bwMode="auto">
            <a:xfrm>
              <a:off x="5408613" y="2635250"/>
              <a:ext cx="977900" cy="654050"/>
              <a:chOff x="3407" y="1660"/>
              <a:chExt cx="616" cy="412"/>
            </a:xfrm>
          </p:grpSpPr>
          <p:sp>
            <p:nvSpPr>
              <p:cNvPr id="388250" name="Text Box 154"/>
              <p:cNvSpPr txBox="1">
                <a:spLocks noChangeArrowheads="1"/>
              </p:cNvSpPr>
              <p:nvPr/>
            </p:nvSpPr>
            <p:spPr bwMode="auto">
              <a:xfrm>
                <a:off x="3687" y="1668"/>
                <a:ext cx="33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nl-NL" sz="3600" b="1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B</a:t>
                </a:r>
                <a:endParaRPr lang="nl-NL" sz="3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88257" name="Rectangle 161"/>
              <p:cNvSpPr>
                <a:spLocks noChangeArrowheads="1"/>
              </p:cNvSpPr>
              <p:nvPr/>
            </p:nvSpPr>
            <p:spPr bwMode="auto">
              <a:xfrm>
                <a:off x="3407" y="1660"/>
                <a:ext cx="337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kumimoji="1" lang="nl-NL" sz="3600" b="1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  <a:sym typeface="Symbol" pitchFamily="18" charset="2"/>
                  </a:rPr>
                  <a:t></a:t>
                </a:r>
                <a:endParaRPr kumimoji="1" lang="nl-NL" sz="3600" b="1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  <a:sym typeface="Symbol" pitchFamily="18" charset="2"/>
                </a:endParaRPr>
              </a:p>
            </p:txBody>
          </p:sp>
        </p:grpSp>
        <p:sp>
          <p:nvSpPr>
            <p:cNvPr id="58" name="Rectangle 161"/>
            <p:cNvSpPr>
              <a:spLocks noChangeArrowheads="1"/>
            </p:cNvSpPr>
            <p:nvPr/>
          </p:nvSpPr>
          <p:spPr bwMode="auto">
            <a:xfrm>
              <a:off x="8609002" y="2642114"/>
              <a:ext cx="534998" cy="641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kumimoji="1" lang="nl-NL" sz="36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  <a:sym typeface="Symbol" pitchFamily="18" charset="2"/>
                </a:rPr>
                <a:t></a:t>
              </a:r>
              <a:endParaRPr kumimoji="1" lang="nl-NL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59" name="Rectangle 161"/>
            <p:cNvSpPr>
              <a:spLocks noChangeArrowheads="1"/>
            </p:cNvSpPr>
            <p:nvPr/>
          </p:nvSpPr>
          <p:spPr bwMode="auto">
            <a:xfrm>
              <a:off x="7040521" y="2613537"/>
              <a:ext cx="534998" cy="641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kumimoji="1" lang="nl-NL" sz="36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  <a:sym typeface="Symbol" pitchFamily="18" charset="2"/>
                </a:rPr>
                <a:t></a:t>
              </a:r>
              <a:endParaRPr kumimoji="1" lang="nl-NL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18" charset="2"/>
              </a:endParaRPr>
            </a:p>
          </p:txBody>
        </p:sp>
        <p:grpSp>
          <p:nvGrpSpPr>
            <p:cNvPr id="39994" name="Groep 5"/>
            <p:cNvGrpSpPr>
              <a:grpSpLocks/>
            </p:cNvGrpSpPr>
            <p:nvPr/>
          </p:nvGrpSpPr>
          <p:grpSpPr bwMode="auto">
            <a:xfrm>
              <a:off x="5364088" y="3839121"/>
              <a:ext cx="3735382" cy="669999"/>
              <a:chOff x="5561018" y="2765937"/>
              <a:chExt cx="3735382" cy="669999"/>
            </a:xfrm>
          </p:grpSpPr>
          <p:sp>
            <p:nvSpPr>
              <p:cNvPr id="63" name="Rectangle 161"/>
              <p:cNvSpPr>
                <a:spLocks noChangeArrowheads="1"/>
              </p:cNvSpPr>
              <p:nvPr/>
            </p:nvSpPr>
            <p:spPr bwMode="auto">
              <a:xfrm>
                <a:off x="8761481" y="2794550"/>
                <a:ext cx="534998" cy="641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kumimoji="1" lang="nl-NL" sz="3600" b="1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  <a:sym typeface="Symbol" pitchFamily="18" charset="2"/>
                  </a:rPr>
                  <a:t></a:t>
                </a:r>
                <a:endParaRPr kumimoji="1" lang="nl-NL" sz="3600" b="1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  <a:sym typeface="Symbol" pitchFamily="18" charset="2"/>
                </a:endParaRPr>
              </a:p>
            </p:txBody>
          </p:sp>
          <p:sp>
            <p:nvSpPr>
              <p:cNvPr id="64" name="Rectangle 161"/>
              <p:cNvSpPr>
                <a:spLocks noChangeArrowheads="1"/>
              </p:cNvSpPr>
              <p:nvPr/>
            </p:nvSpPr>
            <p:spPr bwMode="auto">
              <a:xfrm>
                <a:off x="7193000" y="2765973"/>
                <a:ext cx="534998" cy="641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kumimoji="1" lang="nl-NL" sz="3600" b="1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  <a:sym typeface="Symbol" pitchFamily="18" charset="2"/>
                  </a:rPr>
                  <a:t></a:t>
                </a:r>
                <a:endParaRPr kumimoji="1" lang="nl-NL" sz="3600" b="1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  <a:sym typeface="Symbol" pitchFamily="18" charset="2"/>
                </a:endParaRPr>
              </a:p>
            </p:txBody>
          </p:sp>
          <p:sp>
            <p:nvSpPr>
              <p:cNvPr id="62" name="Rectangle 161"/>
              <p:cNvSpPr>
                <a:spLocks noChangeArrowheads="1"/>
              </p:cNvSpPr>
              <p:nvPr/>
            </p:nvSpPr>
            <p:spPr bwMode="auto">
              <a:xfrm>
                <a:off x="5561018" y="2788199"/>
                <a:ext cx="534998" cy="641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kumimoji="1" lang="nl-NL" sz="3600" b="1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  <a:sym typeface="Symbol" pitchFamily="18" charset="2"/>
                  </a:rPr>
                  <a:t></a:t>
                </a:r>
                <a:endParaRPr kumimoji="1" lang="nl-NL" sz="3600" b="1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  <a:sym typeface="Symbol" pitchFamily="18" charset="2"/>
                </a:endParaRPr>
              </a:p>
            </p:txBody>
          </p:sp>
        </p:grpSp>
      </p:grpSp>
      <p:sp>
        <p:nvSpPr>
          <p:cNvPr id="29751" name="Rectangle 150"/>
          <p:cNvSpPr>
            <a:spLocks noChangeArrowheads="1"/>
          </p:cNvSpPr>
          <p:nvPr/>
        </p:nvSpPr>
        <p:spPr bwMode="auto">
          <a:xfrm>
            <a:off x="5486400" y="4724400"/>
            <a:ext cx="3657600" cy="16764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88293" name="Arc 197"/>
          <p:cNvSpPr>
            <a:spLocks/>
          </p:cNvSpPr>
          <p:nvPr/>
        </p:nvSpPr>
        <p:spPr bwMode="auto">
          <a:xfrm>
            <a:off x="5853113" y="3275013"/>
            <a:ext cx="2970212" cy="1463675"/>
          </a:xfrm>
          <a:custGeom>
            <a:avLst/>
            <a:gdLst>
              <a:gd name="T0" fmla="*/ 2147483647 w 43200"/>
              <a:gd name="T1" fmla="*/ 2147483647 h 21940"/>
              <a:gd name="T2" fmla="*/ 2147483647 w 43200"/>
              <a:gd name="T3" fmla="*/ 2147483647 h 21940"/>
              <a:gd name="T4" fmla="*/ 2147483647 w 43200"/>
              <a:gd name="T5" fmla="*/ 2147483647 h 21940"/>
              <a:gd name="T6" fmla="*/ 0 60000 65536"/>
              <a:gd name="T7" fmla="*/ 0 60000 65536"/>
              <a:gd name="T8" fmla="*/ 0 60000 65536"/>
              <a:gd name="T9" fmla="*/ 0 w 43200"/>
              <a:gd name="T10" fmla="*/ 0 h 21940"/>
              <a:gd name="T11" fmla="*/ 43200 w 43200"/>
              <a:gd name="T12" fmla="*/ 21940 h 219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940" fill="none" extrusionOk="0">
                <a:moveTo>
                  <a:pt x="2" y="21940"/>
                </a:moveTo>
                <a:cubicBezTo>
                  <a:pt x="0" y="21826"/>
                  <a:pt x="0" y="2171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940" stroke="0" extrusionOk="0">
                <a:moveTo>
                  <a:pt x="2" y="21940"/>
                </a:moveTo>
                <a:cubicBezTo>
                  <a:pt x="0" y="21826"/>
                  <a:pt x="0" y="2171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2" y="2194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2.13/24 </a:t>
            </a:r>
            <a:r>
              <a:rPr lang="nl-NL" sz="28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Bewegend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 electron </a:t>
            </a:r>
            <a:r>
              <a:rPr lang="nl-NL" sz="28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in een magnetisch veld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.</a:t>
            </a:r>
            <a:endParaRPr lang="nl-NL" sz="2800" dirty="0" smtClean="0">
              <a:solidFill>
                <a:srgbClr val="FF0000"/>
              </a:solidFill>
              <a:effectLst>
                <a:outerShdw blurRad="50800" dist="38100" dir="18900000" algn="bl" rotWithShape="0">
                  <a:prstClr val="black"/>
                </a:outerShdw>
              </a:effectLst>
            </a:endParaRPr>
          </a:p>
        </p:txBody>
      </p:sp>
      <p:sp>
        <p:nvSpPr>
          <p:cNvPr id="388232" name="Text Box 136"/>
          <p:cNvSpPr txBox="1">
            <a:spLocks noChangeArrowheads="1"/>
          </p:cNvSpPr>
          <p:nvPr/>
        </p:nvSpPr>
        <p:spPr bwMode="auto">
          <a:xfrm>
            <a:off x="-25400" y="1557338"/>
            <a:ext cx="5486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3619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3619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3619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2.	</a:t>
            </a:r>
            <a:r>
              <a:rPr lang="en-US" altLang="nl-NL" sz="2400">
                <a:solidFill>
                  <a:srgbClr val="000000"/>
                </a:solidFill>
                <a:cs typeface="Arial" pitchFamily="34" charset="0"/>
              </a:rPr>
              <a:t>De richting van 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F</a:t>
            </a:r>
            <a:r>
              <a:rPr lang="nl-NL" altLang="nl-NL" sz="2400" baseline="-25000">
                <a:solidFill>
                  <a:srgbClr val="000000"/>
                </a:solidFill>
                <a:cs typeface="Arial" pitchFamily="34" charset="0"/>
              </a:rPr>
              <a:t>L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 is</a:t>
            </a:r>
            <a:r>
              <a:rPr lang="en-US" altLang="nl-NL" sz="2400">
                <a:solidFill>
                  <a:srgbClr val="000000"/>
                </a:solidFill>
                <a:cs typeface="Arial" pitchFamily="34" charset="0"/>
              </a:rPr>
              <a:t> . . .</a:t>
            </a:r>
            <a:endParaRPr lang="nl-NL" altLang="nl-NL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88236" name="Text Box 140"/>
          <p:cNvSpPr txBox="1">
            <a:spLocks noChangeArrowheads="1"/>
          </p:cNvSpPr>
          <p:nvPr/>
        </p:nvSpPr>
        <p:spPr bwMode="auto">
          <a:xfrm>
            <a:off x="0" y="3025775"/>
            <a:ext cx="5105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3619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3619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3619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Tx/>
              <a:buNone/>
            </a:pPr>
            <a:r>
              <a:rPr lang="en-US" altLang="nl-NL" sz="2400">
                <a:solidFill>
                  <a:srgbClr val="000000"/>
                </a:solidFill>
                <a:cs typeface="Arial" pitchFamily="34" charset="0"/>
              </a:rPr>
              <a:t>3.	Teken weer 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I, B en F</a:t>
            </a:r>
            <a:r>
              <a:rPr lang="nl-NL" altLang="nl-NL" sz="2400" baseline="-25000">
                <a:solidFill>
                  <a:srgbClr val="000000"/>
                </a:solidFill>
                <a:cs typeface="Arial" pitchFamily="34" charset="0"/>
              </a:rPr>
              <a:t>L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388238" name="Text Box 142"/>
          <p:cNvSpPr txBox="1">
            <a:spLocks noChangeArrowheads="1"/>
          </p:cNvSpPr>
          <p:nvPr/>
        </p:nvSpPr>
        <p:spPr bwMode="auto">
          <a:xfrm>
            <a:off x="1588" y="3827463"/>
            <a:ext cx="533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3619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3619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3619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Tx/>
              <a:buNone/>
            </a:pPr>
            <a:r>
              <a:rPr lang="en-US" altLang="nl-NL" sz="2400">
                <a:solidFill>
                  <a:srgbClr val="000000"/>
                </a:solidFill>
                <a:cs typeface="Arial" pitchFamily="34" charset="0"/>
              </a:rPr>
              <a:t>4.	De baan is een (halve) cirkel.</a:t>
            </a:r>
            <a:endParaRPr lang="nl-NL" altLang="nl-NL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88269" name="Text Box 173"/>
          <p:cNvSpPr txBox="1">
            <a:spLocks noChangeArrowheads="1"/>
          </p:cNvSpPr>
          <p:nvPr/>
        </p:nvSpPr>
        <p:spPr bwMode="auto">
          <a:xfrm>
            <a:off x="6034088" y="836613"/>
            <a:ext cx="15621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Tx/>
              <a:buNone/>
            </a:pPr>
            <a:r>
              <a:rPr lang="en-US" altLang="nl-NL" sz="2400">
                <a:solidFill>
                  <a:srgbClr val="000000"/>
                </a:solidFill>
                <a:cs typeface="Arial" pitchFamily="34" charset="0"/>
              </a:rPr>
              <a:t>omlaag. </a:t>
            </a:r>
            <a:endParaRPr lang="nl-NL" altLang="nl-NL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88231" name="Text Box 135"/>
          <p:cNvSpPr txBox="1">
            <a:spLocks noChangeArrowheads="1"/>
          </p:cNvSpPr>
          <p:nvPr/>
        </p:nvSpPr>
        <p:spPr bwMode="auto">
          <a:xfrm>
            <a:off x="0" y="836613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36195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1.	Het electron </a:t>
            </a:r>
            <a:r>
              <a:rPr lang="en-US" sz="2400" dirty="0" err="1">
                <a:solidFill>
                  <a:srgbClr val="000000"/>
                </a:solidFill>
                <a:cs typeface="Arial" pitchFamily="34" charset="0"/>
              </a:rPr>
              <a:t>beweegt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Arial" pitchFamily="34" charset="0"/>
              </a:rPr>
              <a:t>omhoog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Arial" pitchFamily="34" charset="0"/>
              </a:rPr>
              <a:t>dus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is . . .</a:t>
            </a:r>
            <a:endParaRPr lang="nl-NL" sz="2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88273" name="Text Box 177"/>
          <p:cNvSpPr txBox="1">
            <a:spLocks noChangeArrowheads="1"/>
          </p:cNvSpPr>
          <p:nvPr/>
        </p:nvSpPr>
        <p:spPr bwMode="auto">
          <a:xfrm>
            <a:off x="3687763" y="1552575"/>
            <a:ext cx="29718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Tx/>
              <a:buNone/>
            </a:pPr>
            <a:r>
              <a:rPr lang="en-US" altLang="nl-NL" sz="2400">
                <a:solidFill>
                  <a:srgbClr val="000000"/>
                </a:solidFill>
                <a:cs typeface="Arial" pitchFamily="34" charset="0"/>
              </a:rPr>
              <a:t>naar rechts.</a:t>
            </a:r>
            <a:r>
              <a:rPr lang="en-US" altLang="nl-NL" sz="2400" b="1">
                <a:solidFill>
                  <a:srgbClr val="000000"/>
                </a:solidFill>
                <a:cs typeface="Arial" pitchFamily="34" charset="0"/>
              </a:rPr>
              <a:t> </a:t>
            </a:r>
            <a:endParaRPr lang="nl-NL" altLang="nl-NL" sz="2400" b="1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4" name="Group 204"/>
          <p:cNvGrpSpPr>
            <a:grpSpLocks/>
          </p:cNvGrpSpPr>
          <p:nvPr/>
        </p:nvGrpSpPr>
        <p:grpSpPr bwMode="auto">
          <a:xfrm>
            <a:off x="8839200" y="4724400"/>
            <a:ext cx="1588" cy="1371600"/>
            <a:chOff x="5568" y="2976"/>
            <a:chExt cx="1" cy="864"/>
          </a:xfrm>
        </p:grpSpPr>
        <p:sp>
          <p:nvSpPr>
            <p:cNvPr id="39989" name="Line 186"/>
            <p:cNvSpPr>
              <a:spLocks noChangeShapeType="1"/>
            </p:cNvSpPr>
            <p:nvPr/>
          </p:nvSpPr>
          <p:spPr bwMode="auto">
            <a:xfrm>
              <a:off x="5568" y="2976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990" name="Freeform 155"/>
            <p:cNvSpPr>
              <a:spLocks/>
            </p:cNvSpPr>
            <p:nvPr/>
          </p:nvSpPr>
          <p:spPr bwMode="auto">
            <a:xfrm>
              <a:off x="5568" y="3042"/>
              <a:ext cx="1" cy="281"/>
            </a:xfrm>
            <a:custGeom>
              <a:avLst/>
              <a:gdLst>
                <a:gd name="T0" fmla="*/ 0 w 1"/>
                <a:gd name="T1" fmla="*/ 0 h 281"/>
                <a:gd name="T2" fmla="*/ 1 w 1"/>
                <a:gd name="T3" fmla="*/ 281 h 281"/>
                <a:gd name="T4" fmla="*/ 0 60000 65536"/>
                <a:gd name="T5" fmla="*/ 0 60000 65536"/>
                <a:gd name="T6" fmla="*/ 0 w 1"/>
                <a:gd name="T7" fmla="*/ 0 h 281"/>
                <a:gd name="T8" fmla="*/ 1 w 1"/>
                <a:gd name="T9" fmla="*/ 281 h 28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81">
                  <a:moveTo>
                    <a:pt x="0" y="0"/>
                  </a:moveTo>
                  <a:lnTo>
                    <a:pt x="1" y="28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194"/>
          <p:cNvGrpSpPr>
            <a:grpSpLocks/>
          </p:cNvGrpSpPr>
          <p:nvPr/>
        </p:nvGrpSpPr>
        <p:grpSpPr bwMode="auto">
          <a:xfrm>
            <a:off x="5867400" y="4640263"/>
            <a:ext cx="1447800" cy="641350"/>
            <a:chOff x="3696" y="2923"/>
            <a:chExt cx="912" cy="404"/>
          </a:xfrm>
        </p:grpSpPr>
        <p:sp>
          <p:nvSpPr>
            <p:cNvPr id="39985" name="Line 80"/>
            <p:cNvSpPr>
              <a:spLocks noChangeShapeType="1"/>
            </p:cNvSpPr>
            <p:nvPr/>
          </p:nvSpPr>
          <p:spPr bwMode="auto">
            <a:xfrm flipV="1">
              <a:off x="4272" y="2976"/>
              <a:ext cx="336" cy="3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39986" name="Group 179"/>
            <p:cNvGrpSpPr>
              <a:grpSpLocks/>
            </p:cNvGrpSpPr>
            <p:nvPr/>
          </p:nvGrpSpPr>
          <p:grpSpPr bwMode="auto">
            <a:xfrm>
              <a:off x="3696" y="2923"/>
              <a:ext cx="672" cy="404"/>
              <a:chOff x="3696" y="2923"/>
              <a:chExt cx="672" cy="404"/>
            </a:xfrm>
          </p:grpSpPr>
          <p:sp>
            <p:nvSpPr>
              <p:cNvPr id="39987" name="Line 79"/>
              <p:cNvSpPr>
                <a:spLocks noChangeShapeType="1"/>
              </p:cNvSpPr>
              <p:nvPr/>
            </p:nvSpPr>
            <p:spPr bwMode="auto">
              <a:xfrm>
                <a:off x="3696" y="2976"/>
                <a:ext cx="576" cy="3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miter lim="800000"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88248" name="Rectangle 152"/>
              <p:cNvSpPr>
                <a:spLocks noChangeArrowheads="1"/>
              </p:cNvSpPr>
              <p:nvPr/>
            </p:nvSpPr>
            <p:spPr bwMode="auto">
              <a:xfrm>
                <a:off x="3888" y="2923"/>
                <a:ext cx="48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nl-NL" sz="3600" b="1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F</a:t>
                </a:r>
                <a:r>
                  <a:rPr lang="nl-NL" sz="3600" b="1" baseline="-25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L</a:t>
                </a:r>
              </a:p>
            </p:txBody>
          </p:sp>
        </p:grpSp>
      </p:grpSp>
      <p:grpSp>
        <p:nvGrpSpPr>
          <p:cNvPr id="7" name="Group 188"/>
          <p:cNvGrpSpPr>
            <a:grpSpLocks/>
          </p:cNvGrpSpPr>
          <p:nvPr/>
        </p:nvGrpSpPr>
        <p:grpSpPr bwMode="auto">
          <a:xfrm>
            <a:off x="7489825" y="3371850"/>
            <a:ext cx="1244600" cy="1473200"/>
            <a:chOff x="4718" y="2124"/>
            <a:chExt cx="784" cy="928"/>
          </a:xfrm>
        </p:grpSpPr>
        <p:grpSp>
          <p:nvGrpSpPr>
            <p:cNvPr id="39979" name="Group 170"/>
            <p:cNvGrpSpPr>
              <a:grpSpLocks/>
            </p:cNvGrpSpPr>
            <p:nvPr/>
          </p:nvGrpSpPr>
          <p:grpSpPr bwMode="auto">
            <a:xfrm>
              <a:off x="4718" y="2124"/>
              <a:ext cx="784" cy="928"/>
              <a:chOff x="4718" y="2124"/>
              <a:chExt cx="784" cy="928"/>
            </a:xfrm>
          </p:grpSpPr>
          <p:sp>
            <p:nvSpPr>
              <p:cNvPr id="39981" name="Freeform 72"/>
              <p:cNvSpPr>
                <a:spLocks/>
              </p:cNvSpPr>
              <p:nvPr/>
            </p:nvSpPr>
            <p:spPr bwMode="auto">
              <a:xfrm>
                <a:off x="5270" y="2324"/>
                <a:ext cx="232" cy="232"/>
              </a:xfrm>
              <a:custGeom>
                <a:avLst/>
                <a:gdLst>
                  <a:gd name="T0" fmla="*/ 0 w 232"/>
                  <a:gd name="T1" fmla="*/ 0 h 232"/>
                  <a:gd name="T2" fmla="*/ 232 w 232"/>
                  <a:gd name="T3" fmla="*/ 232 h 232"/>
                  <a:gd name="T4" fmla="*/ 0 60000 65536"/>
                  <a:gd name="T5" fmla="*/ 0 60000 65536"/>
                  <a:gd name="T6" fmla="*/ 0 w 232"/>
                  <a:gd name="T7" fmla="*/ 0 h 232"/>
                  <a:gd name="T8" fmla="*/ 232 w 232"/>
                  <a:gd name="T9" fmla="*/ 232 h 2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2" h="232">
                    <a:moveTo>
                      <a:pt x="0" y="0"/>
                    </a:moveTo>
                    <a:lnTo>
                      <a:pt x="232" y="232"/>
                    </a:lnTo>
                  </a:path>
                </a:pathLst>
              </a:custGeom>
              <a:noFill/>
              <a:ln w="38100">
                <a:solidFill>
                  <a:srgbClr val="0070C0"/>
                </a:solidFill>
                <a:miter lim="800000"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9982" name="Freeform 73"/>
              <p:cNvSpPr>
                <a:spLocks/>
              </p:cNvSpPr>
              <p:nvPr/>
            </p:nvSpPr>
            <p:spPr bwMode="auto">
              <a:xfrm>
                <a:off x="5058" y="2124"/>
                <a:ext cx="211" cy="202"/>
              </a:xfrm>
              <a:custGeom>
                <a:avLst/>
                <a:gdLst>
                  <a:gd name="T0" fmla="*/ 211 w 211"/>
                  <a:gd name="T1" fmla="*/ 202 h 202"/>
                  <a:gd name="T2" fmla="*/ 0 w 211"/>
                  <a:gd name="T3" fmla="*/ 0 h 202"/>
                  <a:gd name="T4" fmla="*/ 0 60000 65536"/>
                  <a:gd name="T5" fmla="*/ 0 60000 65536"/>
                  <a:gd name="T6" fmla="*/ 0 w 211"/>
                  <a:gd name="T7" fmla="*/ 0 h 202"/>
                  <a:gd name="T8" fmla="*/ 211 w 211"/>
                  <a:gd name="T9" fmla="*/ 202 h 20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1" h="202">
                    <a:moveTo>
                      <a:pt x="211" y="202"/>
                    </a:moveTo>
                    <a:lnTo>
                      <a:pt x="0" y="0"/>
                    </a:ln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9983" name="Freeform 74"/>
              <p:cNvSpPr>
                <a:spLocks/>
              </p:cNvSpPr>
              <p:nvPr/>
            </p:nvSpPr>
            <p:spPr bwMode="auto">
              <a:xfrm>
                <a:off x="4860" y="2312"/>
                <a:ext cx="404" cy="412"/>
              </a:xfrm>
              <a:custGeom>
                <a:avLst/>
                <a:gdLst>
                  <a:gd name="T0" fmla="*/ 404 w 404"/>
                  <a:gd name="T1" fmla="*/ 0 h 412"/>
                  <a:gd name="T2" fmla="*/ 0 w 404"/>
                  <a:gd name="T3" fmla="*/ 412 h 412"/>
                  <a:gd name="T4" fmla="*/ 0 60000 65536"/>
                  <a:gd name="T5" fmla="*/ 0 60000 65536"/>
                  <a:gd name="T6" fmla="*/ 0 w 404"/>
                  <a:gd name="T7" fmla="*/ 0 h 412"/>
                  <a:gd name="T8" fmla="*/ 404 w 404"/>
                  <a:gd name="T9" fmla="*/ 412 h 4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04" h="412">
                    <a:moveTo>
                      <a:pt x="404" y="0"/>
                    </a:moveTo>
                    <a:lnTo>
                      <a:pt x="0" y="412"/>
                    </a:lnTo>
                  </a:path>
                </a:pathLst>
              </a:custGeom>
              <a:noFill/>
              <a:ln w="38100">
                <a:solidFill>
                  <a:srgbClr val="00FF00"/>
                </a:solidFill>
                <a:miter lim="800000"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9984" name="Line 75"/>
              <p:cNvSpPr>
                <a:spLocks noChangeShapeType="1"/>
              </p:cNvSpPr>
              <p:nvPr/>
            </p:nvSpPr>
            <p:spPr bwMode="auto">
              <a:xfrm rot="8027277">
                <a:off x="4527" y="2859"/>
                <a:ext cx="384" cy="1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9980" name="Oval 184"/>
            <p:cNvSpPr>
              <a:spLocks noChangeAspect="1" noChangeArrowheads="1"/>
            </p:cNvSpPr>
            <p:nvPr/>
          </p:nvSpPr>
          <p:spPr bwMode="auto">
            <a:xfrm>
              <a:off x="5206" y="2265"/>
              <a:ext cx="113" cy="113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187"/>
          <p:cNvGrpSpPr>
            <a:grpSpLocks/>
          </p:cNvGrpSpPr>
          <p:nvPr/>
        </p:nvGrpSpPr>
        <p:grpSpPr bwMode="auto">
          <a:xfrm>
            <a:off x="6935788" y="3200400"/>
            <a:ext cx="914400" cy="1522413"/>
            <a:chOff x="4369" y="2016"/>
            <a:chExt cx="576" cy="959"/>
          </a:xfrm>
        </p:grpSpPr>
        <p:grpSp>
          <p:nvGrpSpPr>
            <p:cNvPr id="39973" name="Group 167"/>
            <p:cNvGrpSpPr>
              <a:grpSpLocks/>
            </p:cNvGrpSpPr>
            <p:nvPr/>
          </p:nvGrpSpPr>
          <p:grpSpPr bwMode="auto">
            <a:xfrm>
              <a:off x="4369" y="2063"/>
              <a:ext cx="576" cy="912"/>
              <a:chOff x="4369" y="2063"/>
              <a:chExt cx="576" cy="912"/>
            </a:xfrm>
          </p:grpSpPr>
          <p:sp>
            <p:nvSpPr>
              <p:cNvPr id="39975" name="Line 106"/>
              <p:cNvSpPr>
                <a:spLocks noChangeShapeType="1"/>
              </p:cNvSpPr>
              <p:nvPr/>
            </p:nvSpPr>
            <p:spPr bwMode="auto">
              <a:xfrm rot="5416950" flipV="1">
                <a:off x="4790" y="1908"/>
                <a:ext cx="0" cy="311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9976" name="Line 107"/>
              <p:cNvSpPr>
                <a:spLocks noChangeShapeType="1"/>
              </p:cNvSpPr>
              <p:nvPr/>
            </p:nvSpPr>
            <p:spPr bwMode="auto">
              <a:xfrm rot="5416950" flipH="1">
                <a:off x="4502" y="1930"/>
                <a:ext cx="0" cy="265"/>
              </a:xfrm>
              <a:prstGeom prst="line">
                <a:avLst/>
              </a:prstGeom>
              <a:noFill/>
              <a:ln w="57150">
                <a:solidFill>
                  <a:srgbClr val="FF33CC"/>
                </a:solidFill>
                <a:miter lim="800000"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9977" name="Freeform 108"/>
              <p:cNvSpPr>
                <a:spLocks/>
              </p:cNvSpPr>
              <p:nvPr/>
            </p:nvSpPr>
            <p:spPr bwMode="auto">
              <a:xfrm>
                <a:off x="4611" y="2063"/>
                <a:ext cx="1" cy="543"/>
              </a:xfrm>
              <a:custGeom>
                <a:avLst/>
                <a:gdLst>
                  <a:gd name="T0" fmla="*/ 0 w 1"/>
                  <a:gd name="T1" fmla="*/ 0 h 543"/>
                  <a:gd name="T2" fmla="*/ 0 w 1"/>
                  <a:gd name="T3" fmla="*/ 543 h 543"/>
                  <a:gd name="T4" fmla="*/ 0 60000 65536"/>
                  <a:gd name="T5" fmla="*/ 0 60000 65536"/>
                  <a:gd name="T6" fmla="*/ 0 w 1"/>
                  <a:gd name="T7" fmla="*/ 0 h 543"/>
                  <a:gd name="T8" fmla="*/ 1 w 1"/>
                  <a:gd name="T9" fmla="*/ 543 h 54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543">
                    <a:moveTo>
                      <a:pt x="0" y="0"/>
                    </a:moveTo>
                    <a:lnTo>
                      <a:pt x="0" y="543"/>
                    </a:lnTo>
                  </a:path>
                </a:pathLst>
              </a:custGeom>
              <a:noFill/>
              <a:ln w="38100">
                <a:solidFill>
                  <a:srgbClr val="00FF00"/>
                </a:solidFill>
                <a:miter lim="800000"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9978" name="Line 109"/>
              <p:cNvSpPr>
                <a:spLocks noChangeShapeType="1"/>
              </p:cNvSpPr>
              <p:nvPr/>
            </p:nvSpPr>
            <p:spPr bwMode="auto">
              <a:xfrm rot="5416950">
                <a:off x="4422" y="2792"/>
                <a:ext cx="365" cy="1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9974" name="Oval 185"/>
            <p:cNvSpPr>
              <a:spLocks noChangeAspect="1" noChangeArrowheads="1"/>
            </p:cNvSpPr>
            <p:nvPr/>
          </p:nvSpPr>
          <p:spPr bwMode="auto">
            <a:xfrm>
              <a:off x="4551" y="2016"/>
              <a:ext cx="113" cy="113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388279" name="Oval 183"/>
          <p:cNvSpPr>
            <a:spLocks noChangeAspect="1" noChangeArrowheads="1"/>
          </p:cNvSpPr>
          <p:nvPr/>
        </p:nvSpPr>
        <p:spPr bwMode="auto">
          <a:xfrm>
            <a:off x="8748713" y="4648200"/>
            <a:ext cx="179387" cy="179388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88298" name="Arc 202"/>
          <p:cNvSpPr>
            <a:spLocks/>
          </p:cNvSpPr>
          <p:nvPr/>
        </p:nvSpPr>
        <p:spPr bwMode="auto">
          <a:xfrm>
            <a:off x="5854700" y="3697288"/>
            <a:ext cx="1485900" cy="1054100"/>
          </a:xfrm>
          <a:custGeom>
            <a:avLst/>
            <a:gdLst>
              <a:gd name="T0" fmla="*/ 2147483647 w 21600"/>
              <a:gd name="T1" fmla="*/ 2147483647 h 15780"/>
              <a:gd name="T2" fmla="*/ 2147483647 w 21600"/>
              <a:gd name="T3" fmla="*/ 0 h 15780"/>
              <a:gd name="T4" fmla="*/ 2147483647 w 21600"/>
              <a:gd name="T5" fmla="*/ 2147483647 h 15780"/>
              <a:gd name="T6" fmla="*/ 0 60000 65536"/>
              <a:gd name="T7" fmla="*/ 0 60000 65536"/>
              <a:gd name="T8" fmla="*/ 0 60000 65536"/>
              <a:gd name="T9" fmla="*/ 0 w 21600"/>
              <a:gd name="T10" fmla="*/ 0 h 15780"/>
              <a:gd name="T11" fmla="*/ 21600 w 21600"/>
              <a:gd name="T12" fmla="*/ 15780 h 157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780" fill="none" extrusionOk="0">
                <a:moveTo>
                  <a:pt x="2" y="15780"/>
                </a:moveTo>
                <a:cubicBezTo>
                  <a:pt x="0" y="15666"/>
                  <a:pt x="0" y="15553"/>
                  <a:pt x="0" y="15440"/>
                </a:cubicBezTo>
                <a:cubicBezTo>
                  <a:pt x="-1" y="9629"/>
                  <a:pt x="2341" y="4063"/>
                  <a:pt x="6494" y="-1"/>
                </a:cubicBezTo>
              </a:path>
              <a:path w="21600" h="15780" stroke="0" extrusionOk="0">
                <a:moveTo>
                  <a:pt x="2" y="15780"/>
                </a:moveTo>
                <a:cubicBezTo>
                  <a:pt x="0" y="15666"/>
                  <a:pt x="0" y="15553"/>
                  <a:pt x="0" y="15440"/>
                </a:cubicBezTo>
                <a:cubicBezTo>
                  <a:pt x="-1" y="9629"/>
                  <a:pt x="2341" y="4063"/>
                  <a:pt x="6494" y="-1"/>
                </a:cubicBezTo>
                <a:lnTo>
                  <a:pt x="21600" y="15440"/>
                </a:lnTo>
                <a:lnTo>
                  <a:pt x="2" y="1578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1" name="Group 190"/>
          <p:cNvGrpSpPr>
            <a:grpSpLocks/>
          </p:cNvGrpSpPr>
          <p:nvPr/>
        </p:nvGrpSpPr>
        <p:grpSpPr bwMode="auto">
          <a:xfrm>
            <a:off x="5943600" y="3352800"/>
            <a:ext cx="1155700" cy="1457325"/>
            <a:chOff x="3744" y="2112"/>
            <a:chExt cx="728" cy="918"/>
          </a:xfrm>
        </p:grpSpPr>
        <p:sp>
          <p:nvSpPr>
            <p:cNvPr id="39968" name="Freeform 59"/>
            <p:cNvSpPr>
              <a:spLocks/>
            </p:cNvSpPr>
            <p:nvPr/>
          </p:nvSpPr>
          <p:spPr bwMode="auto">
            <a:xfrm>
              <a:off x="3936" y="2112"/>
              <a:ext cx="232" cy="233"/>
            </a:xfrm>
            <a:custGeom>
              <a:avLst/>
              <a:gdLst>
                <a:gd name="T0" fmla="*/ 0 w 232"/>
                <a:gd name="T1" fmla="*/ 233 h 233"/>
                <a:gd name="T2" fmla="*/ 232 w 232"/>
                <a:gd name="T3" fmla="*/ 0 h 233"/>
                <a:gd name="T4" fmla="*/ 0 60000 65536"/>
                <a:gd name="T5" fmla="*/ 0 60000 65536"/>
                <a:gd name="T6" fmla="*/ 0 w 232"/>
                <a:gd name="T7" fmla="*/ 0 h 233"/>
                <a:gd name="T8" fmla="*/ 232 w 232"/>
                <a:gd name="T9" fmla="*/ 233 h 23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2" h="233">
                  <a:moveTo>
                    <a:pt x="0" y="233"/>
                  </a:moveTo>
                  <a:lnTo>
                    <a:pt x="232" y="0"/>
                  </a:lnTo>
                </a:path>
              </a:pathLst>
            </a:custGeom>
            <a:noFill/>
            <a:ln w="38100">
              <a:solidFill>
                <a:srgbClr val="0070C0"/>
              </a:solidFill>
              <a:miter lim="800000"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969" name="Freeform 60"/>
            <p:cNvSpPr>
              <a:spLocks/>
            </p:cNvSpPr>
            <p:nvPr/>
          </p:nvSpPr>
          <p:spPr bwMode="auto">
            <a:xfrm>
              <a:off x="3744" y="2352"/>
              <a:ext cx="190" cy="191"/>
            </a:xfrm>
            <a:custGeom>
              <a:avLst/>
              <a:gdLst>
                <a:gd name="T0" fmla="*/ 190 w 190"/>
                <a:gd name="T1" fmla="*/ 0 h 191"/>
                <a:gd name="T2" fmla="*/ 0 w 190"/>
                <a:gd name="T3" fmla="*/ 191 h 191"/>
                <a:gd name="T4" fmla="*/ 0 60000 65536"/>
                <a:gd name="T5" fmla="*/ 0 60000 65536"/>
                <a:gd name="T6" fmla="*/ 0 w 190"/>
                <a:gd name="T7" fmla="*/ 0 h 191"/>
                <a:gd name="T8" fmla="*/ 190 w 190"/>
                <a:gd name="T9" fmla="*/ 191 h 19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0" h="191">
                  <a:moveTo>
                    <a:pt x="190" y="0"/>
                  </a:moveTo>
                  <a:lnTo>
                    <a:pt x="0" y="191"/>
                  </a:lnTo>
                </a:path>
              </a:pathLst>
            </a:custGeom>
            <a:noFill/>
            <a:ln w="57150" cmpd="sng">
              <a:solidFill>
                <a:srgbClr val="FF33CC"/>
              </a:solidFill>
              <a:miter lim="800000"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970" name="Freeform 61"/>
            <p:cNvSpPr>
              <a:spLocks/>
            </p:cNvSpPr>
            <p:nvPr/>
          </p:nvSpPr>
          <p:spPr bwMode="auto">
            <a:xfrm>
              <a:off x="3959" y="2325"/>
              <a:ext cx="388" cy="389"/>
            </a:xfrm>
            <a:custGeom>
              <a:avLst/>
              <a:gdLst>
                <a:gd name="T0" fmla="*/ 0 w 388"/>
                <a:gd name="T1" fmla="*/ 0 h 389"/>
                <a:gd name="T2" fmla="*/ 388 w 388"/>
                <a:gd name="T3" fmla="*/ 389 h 389"/>
                <a:gd name="T4" fmla="*/ 0 60000 65536"/>
                <a:gd name="T5" fmla="*/ 0 60000 65536"/>
                <a:gd name="T6" fmla="*/ 0 w 388"/>
                <a:gd name="T7" fmla="*/ 0 h 389"/>
                <a:gd name="T8" fmla="*/ 388 w 388"/>
                <a:gd name="T9" fmla="*/ 389 h 3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8" h="389">
                  <a:moveTo>
                    <a:pt x="0" y="0"/>
                  </a:moveTo>
                  <a:lnTo>
                    <a:pt x="388" y="389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miter lim="800000"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971" name="Line 62"/>
            <p:cNvSpPr>
              <a:spLocks noChangeShapeType="1"/>
            </p:cNvSpPr>
            <p:nvPr/>
          </p:nvSpPr>
          <p:spPr bwMode="auto">
            <a:xfrm rot="2793002">
              <a:off x="4289" y="2847"/>
              <a:ext cx="365" cy="1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972" name="Oval 182"/>
            <p:cNvSpPr>
              <a:spLocks noChangeAspect="1" noChangeArrowheads="1"/>
            </p:cNvSpPr>
            <p:nvPr/>
          </p:nvSpPr>
          <p:spPr bwMode="auto">
            <a:xfrm>
              <a:off x="3910" y="2269"/>
              <a:ext cx="113" cy="113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rgbClr val="FF33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80"/>
          <p:cNvGrpSpPr>
            <a:grpSpLocks/>
          </p:cNvGrpSpPr>
          <p:nvPr/>
        </p:nvGrpSpPr>
        <p:grpSpPr bwMode="auto">
          <a:xfrm>
            <a:off x="5857875" y="4106863"/>
            <a:ext cx="419100" cy="557212"/>
            <a:chOff x="3696" y="2629"/>
            <a:chExt cx="264" cy="351"/>
          </a:xfrm>
        </p:grpSpPr>
        <p:sp>
          <p:nvSpPr>
            <p:cNvPr id="39966" name="Freeform 77"/>
            <p:cNvSpPr>
              <a:spLocks/>
            </p:cNvSpPr>
            <p:nvPr/>
          </p:nvSpPr>
          <p:spPr bwMode="auto">
            <a:xfrm>
              <a:off x="3696" y="2629"/>
              <a:ext cx="1" cy="347"/>
            </a:xfrm>
            <a:custGeom>
              <a:avLst/>
              <a:gdLst>
                <a:gd name="T0" fmla="*/ 0 w 1"/>
                <a:gd name="T1" fmla="*/ 347 h 347"/>
                <a:gd name="T2" fmla="*/ 1 w 1"/>
                <a:gd name="T3" fmla="*/ 0 h 347"/>
                <a:gd name="T4" fmla="*/ 0 60000 65536"/>
                <a:gd name="T5" fmla="*/ 0 60000 65536"/>
                <a:gd name="T6" fmla="*/ 0 w 1"/>
                <a:gd name="T7" fmla="*/ 0 h 347"/>
                <a:gd name="T8" fmla="*/ 1 w 1"/>
                <a:gd name="T9" fmla="*/ 347 h 34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47">
                  <a:moveTo>
                    <a:pt x="0" y="347"/>
                  </a:moveTo>
                  <a:lnTo>
                    <a:pt x="1" y="0"/>
                  </a:lnTo>
                </a:path>
              </a:pathLst>
            </a:custGeom>
            <a:noFill/>
            <a:ln w="38100">
              <a:solidFill>
                <a:srgbClr val="0070C0"/>
              </a:solidFill>
              <a:miter lim="800000"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967" name="Text Box 153"/>
            <p:cNvSpPr txBox="1">
              <a:spLocks noChangeArrowheads="1"/>
            </p:cNvSpPr>
            <p:nvPr/>
          </p:nvSpPr>
          <p:spPr bwMode="auto">
            <a:xfrm>
              <a:off x="3720" y="2650"/>
              <a:ext cx="2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2800" b="1">
                  <a:solidFill>
                    <a:srgbClr val="0070C0"/>
                  </a:solidFill>
                  <a:cs typeface="Arial" pitchFamily="34" charset="0"/>
                </a:rPr>
                <a:t>v</a:t>
              </a:r>
            </a:p>
          </p:txBody>
        </p:sp>
      </p:grpSp>
      <p:grpSp>
        <p:nvGrpSpPr>
          <p:cNvPr id="13" name="Group 193"/>
          <p:cNvGrpSpPr>
            <a:grpSpLocks/>
          </p:cNvGrpSpPr>
          <p:nvPr/>
        </p:nvGrpSpPr>
        <p:grpSpPr bwMode="auto">
          <a:xfrm>
            <a:off x="5764213" y="4659313"/>
            <a:ext cx="179387" cy="1741487"/>
            <a:chOff x="3631" y="2935"/>
            <a:chExt cx="113" cy="1097"/>
          </a:xfrm>
        </p:grpSpPr>
        <p:sp>
          <p:nvSpPr>
            <p:cNvPr id="39963" name="Line 192"/>
            <p:cNvSpPr>
              <a:spLocks noChangeShapeType="1"/>
            </p:cNvSpPr>
            <p:nvPr/>
          </p:nvSpPr>
          <p:spPr bwMode="auto">
            <a:xfrm>
              <a:off x="3696" y="3024"/>
              <a:ext cx="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964" name="Line 158"/>
            <p:cNvSpPr>
              <a:spLocks noChangeShapeType="1"/>
            </p:cNvSpPr>
            <p:nvPr/>
          </p:nvSpPr>
          <p:spPr bwMode="auto">
            <a:xfrm flipH="1" flipV="1">
              <a:off x="3696" y="360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965" name="Oval 181"/>
            <p:cNvSpPr>
              <a:spLocks noChangeAspect="1" noChangeArrowheads="1"/>
            </p:cNvSpPr>
            <p:nvPr/>
          </p:nvSpPr>
          <p:spPr bwMode="auto">
            <a:xfrm>
              <a:off x="3631" y="2935"/>
              <a:ext cx="113" cy="113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64"/>
          <p:cNvGrpSpPr>
            <a:grpSpLocks/>
          </p:cNvGrpSpPr>
          <p:nvPr/>
        </p:nvGrpSpPr>
        <p:grpSpPr bwMode="auto">
          <a:xfrm>
            <a:off x="5410200" y="4830763"/>
            <a:ext cx="457200" cy="946150"/>
            <a:chOff x="3408" y="2976"/>
            <a:chExt cx="288" cy="596"/>
          </a:xfrm>
        </p:grpSpPr>
        <p:sp>
          <p:nvSpPr>
            <p:cNvPr id="388239" name="Text Box 143"/>
            <p:cNvSpPr txBox="1">
              <a:spLocks noChangeArrowheads="1"/>
            </p:cNvSpPr>
            <p:nvPr/>
          </p:nvSpPr>
          <p:spPr bwMode="auto">
            <a:xfrm>
              <a:off x="3408" y="3168"/>
              <a:ext cx="2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pitchFamily="34" charset="0"/>
                </a:rPr>
                <a:t> </a:t>
              </a:r>
              <a:r>
                <a:rPr lang="nl-NL" sz="3600" b="1" dirty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I</a:t>
              </a:r>
              <a:r>
                <a:rPr lang="nl-NL" sz="3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pitchFamily="34" charset="0"/>
                </a:rPr>
                <a:t> </a:t>
              </a:r>
            </a:p>
          </p:txBody>
        </p:sp>
        <p:sp>
          <p:nvSpPr>
            <p:cNvPr id="39962" name="Line 78"/>
            <p:cNvSpPr>
              <a:spLocks noChangeShapeType="1"/>
            </p:cNvSpPr>
            <p:nvPr/>
          </p:nvSpPr>
          <p:spPr bwMode="auto">
            <a:xfrm flipH="1">
              <a:off x="3696" y="2976"/>
              <a:ext cx="0" cy="276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miter lim="800000"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56" name="Text Box 140"/>
          <p:cNvSpPr txBox="1">
            <a:spLocks noChangeArrowheads="1"/>
          </p:cNvSpPr>
          <p:nvPr/>
        </p:nvSpPr>
        <p:spPr bwMode="auto">
          <a:xfrm>
            <a:off x="-25400" y="2366963"/>
            <a:ext cx="5105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3619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3619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3619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Tx/>
              <a:buNone/>
            </a:pPr>
            <a:r>
              <a:rPr lang="en-US" altLang="nl-NL" sz="2400">
                <a:solidFill>
                  <a:srgbClr val="000000"/>
                </a:solidFill>
                <a:cs typeface="Arial" pitchFamily="34" charset="0"/>
              </a:rPr>
              <a:t>	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Het elektron buigt af naar rechts</a:t>
            </a:r>
          </a:p>
        </p:txBody>
      </p:sp>
      <p:sp>
        <p:nvSpPr>
          <p:cNvPr id="65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143970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8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"/>
                                        <p:tgtEl>
                                          <p:spTgt spid="388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25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"/>
                                        <p:tgtEl>
                                          <p:spTgt spid="388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25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500"/>
                                        <p:tgtEl>
                                          <p:spTgt spid="388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8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8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8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75"/>
                                        <p:tgtEl>
                                          <p:spTgt spid="38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50" grpId="0" animBg="1"/>
      <p:bldP spid="29751" grpId="0" animBg="1"/>
      <p:bldP spid="388293" grpId="0" animBg="1"/>
      <p:bldP spid="388098" grpId="0" autoUpdateAnimBg="0"/>
      <p:bldP spid="388232" grpId="0" autoUpdateAnimBg="0"/>
      <p:bldP spid="388236" grpId="0" autoUpdateAnimBg="0"/>
      <p:bldP spid="388238" grpId="0" autoUpdateAnimBg="0"/>
      <p:bldP spid="388269" grpId="0" autoUpdateAnimBg="0"/>
      <p:bldP spid="388231" grpId="0" autoUpdateAnimBg="0"/>
      <p:bldP spid="388273" grpId="0" autoUpdateAnimBg="0"/>
      <p:bldP spid="388279" grpId="0" animBg="1"/>
      <p:bldP spid="388298" grpId="0" animBg="1"/>
      <p:bldP spid="56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59" name="Text Box 19"/>
          <p:cNvSpPr txBox="1">
            <a:spLocks noChangeArrowheads="1"/>
          </p:cNvSpPr>
          <p:nvPr/>
        </p:nvSpPr>
        <p:spPr bwMode="auto">
          <a:xfrm>
            <a:off x="0" y="4868863"/>
            <a:ext cx="5334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m = massa in kg</a:t>
            </a:r>
            <a:br>
              <a:rPr lang="nl-NL" altLang="nl-NL" sz="2400">
                <a:solidFill>
                  <a:srgbClr val="000000"/>
                </a:solidFill>
                <a:cs typeface="Arial" pitchFamily="34" charset="0"/>
              </a:rPr>
            </a:b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v = snelheid in m/s</a:t>
            </a:r>
            <a:br>
              <a:rPr lang="nl-NL" altLang="nl-NL" sz="2400">
                <a:solidFill>
                  <a:srgbClr val="000000"/>
                </a:solidFill>
                <a:cs typeface="Arial" pitchFamily="34" charset="0"/>
              </a:rPr>
            </a:b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r = straal in m</a:t>
            </a:r>
            <a:br>
              <a:rPr lang="nl-NL" altLang="nl-NL" sz="2400">
                <a:solidFill>
                  <a:srgbClr val="000000"/>
                </a:solidFill>
                <a:cs typeface="Arial" pitchFamily="34" charset="0"/>
              </a:rPr>
            </a:b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B= magnetische ind</a:t>
            </a:r>
            <a:r>
              <a:rPr lang="en-US" altLang="nl-NL" sz="2400">
                <a:solidFill>
                  <a:srgbClr val="000000"/>
                </a:solidFill>
                <a:cs typeface="Arial" pitchFamily="34" charset="0"/>
              </a:rPr>
              <a:t>uctie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 in T</a:t>
            </a:r>
            <a:r>
              <a:rPr lang="en-US" altLang="nl-NL" sz="2400">
                <a:solidFill>
                  <a:srgbClr val="000000"/>
                </a:solidFill>
                <a:cs typeface="Arial" pitchFamily="34" charset="0"/>
              </a:rPr>
              <a:t>esla (T)                   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nl-NL" sz="2400">
                <a:solidFill>
                  <a:srgbClr val="000000"/>
                </a:solidFill>
                <a:cs typeface="Arial" pitchFamily="34" charset="0"/>
              </a:rPr>
              <a:t>     q = 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lading in C (Coulomb)</a:t>
            </a:r>
          </a:p>
        </p:txBody>
      </p:sp>
      <p:sp>
        <p:nvSpPr>
          <p:cNvPr id="394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2.14/24 </a:t>
            </a:r>
            <a:r>
              <a:rPr lang="nl-NL" sz="20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De baan van bewegende lading in een magnetisch veld.</a:t>
            </a:r>
            <a:endParaRPr lang="nl-NL" sz="2000" dirty="0" smtClean="0">
              <a:solidFill>
                <a:srgbClr val="3333FF"/>
              </a:solidFill>
              <a:effectLst>
                <a:outerShdw blurRad="50800" dist="38100" dir="18900000" algn="bl" rotWithShape="0">
                  <a:prstClr val="black"/>
                </a:outerShdw>
              </a:effectLst>
            </a:endParaRPr>
          </a:p>
        </p:txBody>
      </p:sp>
      <p:sp>
        <p:nvSpPr>
          <p:cNvPr id="394245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0" y="760212"/>
            <a:ext cx="9144000" cy="976312"/>
          </a:xfrm>
          <a:blipFill rotWithShape="1">
            <a:blip r:embed="rId3"/>
            <a:stretch>
              <a:fillRect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nl-NL">
                <a:noFill/>
              </a:rPr>
              <a:t> </a:t>
            </a:r>
          </a:p>
        </p:txBody>
      </p:sp>
      <p:sp>
        <p:nvSpPr>
          <p:cNvPr id="394254" name="Text Box 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0750" y="1916832"/>
            <a:ext cx="9144000" cy="523220"/>
          </a:xfrm>
          <a:prstGeom prst="rect">
            <a:avLst/>
          </a:prstGeom>
          <a:blipFill rotWithShape="1">
            <a:blip r:embed="rId4"/>
            <a:stretch>
              <a:fillRect t="-11628" b="-31395"/>
            </a:stretch>
          </a:blipFill>
          <a:ln w="38100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>
                <a:noFill/>
                <a:cs typeface="Arial" pitchFamily="34" charset="0"/>
              </a:rPr>
              <a:t> </a:t>
            </a:r>
          </a:p>
        </p:txBody>
      </p:sp>
      <p:sp>
        <p:nvSpPr>
          <p:cNvPr id="394255" name="Text Box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-22068" y="2840246"/>
            <a:ext cx="2145796" cy="561564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>
                <a:noFill/>
                <a:cs typeface="Arial" pitchFamily="34" charset="0"/>
              </a:rPr>
              <a:t> </a:t>
            </a:r>
          </a:p>
        </p:txBody>
      </p:sp>
      <p:grpSp>
        <p:nvGrpSpPr>
          <p:cNvPr id="4" name="Groep 3"/>
          <p:cNvGrpSpPr>
            <a:grpSpLocks/>
          </p:cNvGrpSpPr>
          <p:nvPr/>
        </p:nvGrpSpPr>
        <p:grpSpPr bwMode="auto">
          <a:xfrm>
            <a:off x="5334000" y="2986088"/>
            <a:ext cx="3692525" cy="3313112"/>
            <a:chOff x="5334000" y="2986319"/>
            <a:chExt cx="3691863" cy="3312368"/>
          </a:xfrm>
        </p:grpSpPr>
        <p:sp>
          <p:nvSpPr>
            <p:cNvPr id="40979" name="Rechthoek 2"/>
            <p:cNvSpPr>
              <a:spLocks noChangeArrowheads="1"/>
            </p:cNvSpPr>
            <p:nvPr/>
          </p:nvSpPr>
          <p:spPr bwMode="auto">
            <a:xfrm>
              <a:off x="5384801" y="2986319"/>
              <a:ext cx="3641062" cy="3312368"/>
            </a:xfrm>
            <a:prstGeom prst="rect">
              <a:avLst/>
            </a:prstGeom>
            <a:pattFill prst="openDmnd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40980" name="Group 59"/>
            <p:cNvGrpSpPr>
              <a:grpSpLocks/>
            </p:cNvGrpSpPr>
            <p:nvPr/>
          </p:nvGrpSpPr>
          <p:grpSpPr bwMode="auto">
            <a:xfrm>
              <a:off x="5334000" y="3122613"/>
              <a:ext cx="3505200" cy="2973387"/>
              <a:chOff x="3360" y="1919"/>
              <a:chExt cx="2208" cy="1873"/>
            </a:xfrm>
          </p:grpSpPr>
          <p:grpSp>
            <p:nvGrpSpPr>
              <p:cNvPr id="40981" name="Group 56"/>
              <p:cNvGrpSpPr>
                <a:grpSpLocks/>
              </p:cNvGrpSpPr>
              <p:nvPr/>
            </p:nvGrpSpPr>
            <p:grpSpPr bwMode="auto">
              <a:xfrm>
                <a:off x="3360" y="1920"/>
                <a:ext cx="2208" cy="1872"/>
                <a:chOff x="3360" y="2064"/>
                <a:chExt cx="2208" cy="1872"/>
              </a:xfrm>
            </p:grpSpPr>
            <p:sp>
              <p:nvSpPr>
                <p:cNvPr id="41001" name="Oval 2"/>
                <p:cNvSpPr>
                  <a:spLocks noChangeArrowheads="1"/>
                </p:cNvSpPr>
                <p:nvPr/>
              </p:nvSpPr>
              <p:spPr bwMode="auto">
                <a:xfrm>
                  <a:off x="3696" y="2064"/>
                  <a:ext cx="1872" cy="1872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grpSp>
              <p:nvGrpSpPr>
                <p:cNvPr id="41002" name="Group 52"/>
                <p:cNvGrpSpPr>
                  <a:grpSpLocks/>
                </p:cNvGrpSpPr>
                <p:nvPr/>
              </p:nvGrpSpPr>
              <p:grpSpPr bwMode="auto">
                <a:xfrm>
                  <a:off x="3360" y="2629"/>
                  <a:ext cx="1317" cy="731"/>
                  <a:chOff x="3360" y="2629"/>
                  <a:chExt cx="1317" cy="731"/>
                </a:xfrm>
              </p:grpSpPr>
              <p:sp>
                <p:nvSpPr>
                  <p:cNvPr id="41003" name="Line 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96" y="2976"/>
                    <a:ext cx="0" cy="276"/>
                  </a:xfrm>
                  <a:prstGeom prst="line">
                    <a:avLst/>
                  </a:prstGeom>
                  <a:noFill/>
                  <a:ln w="57150">
                    <a:solidFill>
                      <a:srgbClr val="FF33CC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grpSp>
                <p:nvGrpSpPr>
                  <p:cNvPr id="41004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3360" y="2629"/>
                    <a:ext cx="1317" cy="731"/>
                    <a:chOff x="3360" y="2629"/>
                    <a:chExt cx="1317" cy="731"/>
                  </a:xfrm>
                </p:grpSpPr>
                <p:sp>
                  <p:nvSpPr>
                    <p:cNvPr id="394276" name="Text Box 3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56" y="2640"/>
                      <a:ext cx="240" cy="28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nl-NL" sz="24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cs typeface="Arial" pitchFamily="34" charset="0"/>
                        </a:rPr>
                        <a:t>v</a:t>
                      </a:r>
                      <a:endParaRPr lang="nl-NL" sz="3000" dirty="0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41006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60" y="2629"/>
                      <a:ext cx="1317" cy="731"/>
                      <a:chOff x="3360" y="2629"/>
                      <a:chExt cx="1317" cy="731"/>
                    </a:xfrm>
                  </p:grpSpPr>
                  <p:sp>
                    <p:nvSpPr>
                      <p:cNvPr id="394260" name="Text Box 2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360" y="3072"/>
                        <a:ext cx="288" cy="2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pPr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/>
                        </a:pPr>
                        <a:r>
                          <a:rPr lang="nl-NL" sz="2400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Tahoma" pitchFamily="34" charset="0"/>
                            <a:cs typeface="Arial" pitchFamily="34" charset="0"/>
                          </a:rPr>
                          <a:t> </a:t>
                        </a:r>
                        <a:r>
                          <a:rPr lang="nl-NL" sz="2400" dirty="0">
                            <a:solidFill>
                              <a:srgbClr val="FF33CC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cs typeface="Arial" pitchFamily="34" charset="0"/>
                          </a:rPr>
                          <a:t>I</a:t>
                        </a:r>
                        <a:r>
                          <a:rPr lang="nl-NL" sz="2400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Tahoma" pitchFamily="34" charset="0"/>
                            <a:cs typeface="Arial" pitchFamily="34" charset="0"/>
                          </a:rPr>
                          <a:t> </a:t>
                        </a:r>
                      </a:p>
                    </p:txBody>
                  </p:sp>
                  <p:sp>
                    <p:nvSpPr>
                      <p:cNvPr id="41008" name="Freeform 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96" y="2629"/>
                        <a:ext cx="1" cy="347"/>
                      </a:xfrm>
                      <a:custGeom>
                        <a:avLst/>
                        <a:gdLst>
                          <a:gd name="T0" fmla="*/ 0 w 1"/>
                          <a:gd name="T1" fmla="*/ 347 h 347"/>
                          <a:gd name="T2" fmla="*/ 1 w 1"/>
                          <a:gd name="T3" fmla="*/ 0 h 347"/>
                          <a:gd name="T4" fmla="*/ 0 60000 65536"/>
                          <a:gd name="T5" fmla="*/ 0 60000 65536"/>
                          <a:gd name="T6" fmla="*/ 0 w 1"/>
                          <a:gd name="T7" fmla="*/ 0 h 347"/>
                          <a:gd name="T8" fmla="*/ 1 w 1"/>
                          <a:gd name="T9" fmla="*/ 347 h 347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1" h="347">
                            <a:moveTo>
                              <a:pt x="0" y="347"/>
                            </a:moveTo>
                            <a:lnTo>
                              <a:pt x="1" y="0"/>
                            </a:ln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  <p:grpSp>
                    <p:nvGrpSpPr>
                      <p:cNvPr id="41009" name="Group 4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6" y="2976"/>
                        <a:ext cx="981" cy="288"/>
                        <a:chOff x="3696" y="2976"/>
                        <a:chExt cx="981" cy="288"/>
                      </a:xfrm>
                    </p:grpSpPr>
                    <p:sp>
                      <p:nvSpPr>
                        <p:cNvPr id="41012" name="Line 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696" y="2976"/>
                          <a:ext cx="576" cy="3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00FF00"/>
                          </a:solidFill>
                          <a:miter lim="800000"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41013" name="Line 3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4272" y="2976"/>
                          <a:ext cx="336" cy="3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00FF00"/>
                          </a:solidFill>
                          <a:prstDash val="sysDot"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94275" name="Rectangle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88" y="2976"/>
                          <a:ext cx="789" cy="2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>
                          <a:spAutoFit/>
                        </a:bodyPr>
                        <a:lstStyle/>
                        <a:p>
                          <a:pPr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/>
                          </a:pPr>
                          <a:r>
                            <a:rPr lang="nl-NL" sz="240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Tahoma" pitchFamily="34" charset="0"/>
                              <a:cs typeface="Arial" pitchFamily="34" charset="0"/>
                            </a:rPr>
                            <a:t>F</a:t>
                          </a:r>
                          <a:r>
                            <a:rPr lang="nl-NL" sz="2400" baseline="-2500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Tahoma" pitchFamily="34" charset="0"/>
                              <a:cs typeface="Arial" pitchFamily="34" charset="0"/>
                            </a:rPr>
                            <a:t>L = </a:t>
                          </a:r>
                          <a:r>
                            <a:rPr lang="nl-NL" sz="240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Tahoma" pitchFamily="34" charset="0"/>
                              <a:cs typeface="Arial" pitchFamily="34" charset="0"/>
                            </a:rPr>
                            <a:t>F</a:t>
                          </a:r>
                          <a:r>
                            <a:rPr lang="nl-NL" sz="2400" baseline="-2500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Tahoma" pitchFamily="34" charset="0"/>
                              <a:cs typeface="Arial" pitchFamily="34" charset="0"/>
                            </a:rPr>
                            <a:t>mpz</a:t>
                          </a:r>
                        </a:p>
                      </p:txBody>
                    </p:sp>
                  </p:grpSp>
                  <p:sp>
                    <p:nvSpPr>
                      <p:cNvPr id="394285" name="Rectangle 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52" y="2880"/>
                        <a:ext cx="233" cy="24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>
                        <a:spAutoFit/>
                      </a:bodyPr>
                      <a:lstStyle/>
                      <a:p>
                        <a:pPr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/>
                        </a:pPr>
                        <a:r>
                          <a:rPr kumimoji="1" lang="nl-NL" sz="1900" b="1" dirty="0">
                            <a:solidFill>
                              <a:srgbClr val="FF33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cs typeface="Arial" pitchFamily="34" charset="0"/>
                            <a:sym typeface="Symbol" pitchFamily="18" charset="2"/>
                          </a:rPr>
                          <a:t></a:t>
                        </a:r>
                        <a:endParaRPr kumimoji="1" lang="nl-NL" sz="1900" b="1" dirty="0"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cs typeface="Arial" pitchFamily="34" charset="0"/>
                          <a:sym typeface="Symbol" pitchFamily="18" charset="2"/>
                        </a:endParaRPr>
                      </a:p>
                    </p:txBody>
                  </p:sp>
                  <p:sp>
                    <p:nvSpPr>
                      <p:cNvPr id="394287" name="Rectangle 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2" y="2860"/>
                        <a:ext cx="257" cy="29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>
                        <a:spAutoFit/>
                      </a:bodyPr>
                      <a:lstStyle/>
                      <a:p>
                        <a:pPr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/>
                        </a:pPr>
                        <a:r>
                          <a:rPr lang="nl-NL" sz="2400" b="1" dirty="0">
                            <a:solidFill>
                              <a:srgbClr val="FF33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cs typeface="Arial" pitchFamily="34" charset="0"/>
                          </a:rPr>
                          <a:t>B</a:t>
                        </a:r>
                      </a:p>
                    </p:txBody>
                  </p:sp>
                </p:grpSp>
              </p:grpSp>
            </p:grpSp>
          </p:grpSp>
          <p:grpSp>
            <p:nvGrpSpPr>
              <p:cNvPr id="40982" name="Group 53"/>
              <p:cNvGrpSpPr>
                <a:grpSpLocks/>
              </p:cNvGrpSpPr>
              <p:nvPr/>
            </p:nvGrpSpPr>
            <p:grpSpPr bwMode="auto">
              <a:xfrm>
                <a:off x="3763" y="1964"/>
                <a:ext cx="709" cy="922"/>
                <a:chOff x="3763" y="2108"/>
                <a:chExt cx="709" cy="922"/>
              </a:xfrm>
            </p:grpSpPr>
            <p:grpSp>
              <p:nvGrpSpPr>
                <p:cNvPr id="40996" name="Group 6"/>
                <p:cNvGrpSpPr>
                  <a:grpSpLocks/>
                </p:cNvGrpSpPr>
                <p:nvPr/>
              </p:nvGrpSpPr>
              <p:grpSpPr bwMode="auto">
                <a:xfrm>
                  <a:off x="3763" y="2108"/>
                  <a:ext cx="424" cy="431"/>
                  <a:chOff x="3792" y="2064"/>
                  <a:chExt cx="424" cy="431"/>
                </a:xfrm>
              </p:grpSpPr>
              <p:sp>
                <p:nvSpPr>
                  <p:cNvPr id="40999" name="Freeform 7"/>
                  <p:cNvSpPr>
                    <a:spLocks/>
                  </p:cNvSpPr>
                  <p:nvPr/>
                </p:nvSpPr>
                <p:spPr bwMode="auto">
                  <a:xfrm>
                    <a:off x="3984" y="2064"/>
                    <a:ext cx="232" cy="233"/>
                  </a:xfrm>
                  <a:custGeom>
                    <a:avLst/>
                    <a:gdLst>
                      <a:gd name="T0" fmla="*/ 0 w 232"/>
                      <a:gd name="T1" fmla="*/ 233 h 233"/>
                      <a:gd name="T2" fmla="*/ 232 w 232"/>
                      <a:gd name="T3" fmla="*/ 0 h 233"/>
                      <a:gd name="T4" fmla="*/ 0 60000 65536"/>
                      <a:gd name="T5" fmla="*/ 0 60000 65536"/>
                      <a:gd name="T6" fmla="*/ 0 w 232"/>
                      <a:gd name="T7" fmla="*/ 0 h 233"/>
                      <a:gd name="T8" fmla="*/ 232 w 232"/>
                      <a:gd name="T9" fmla="*/ 233 h 233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2" h="233">
                        <a:moveTo>
                          <a:pt x="0" y="233"/>
                        </a:moveTo>
                        <a:lnTo>
                          <a:pt x="232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1000" name="Freeform 8"/>
                  <p:cNvSpPr>
                    <a:spLocks/>
                  </p:cNvSpPr>
                  <p:nvPr/>
                </p:nvSpPr>
                <p:spPr bwMode="auto">
                  <a:xfrm>
                    <a:off x="3792" y="2304"/>
                    <a:ext cx="190" cy="191"/>
                  </a:xfrm>
                  <a:custGeom>
                    <a:avLst/>
                    <a:gdLst>
                      <a:gd name="T0" fmla="*/ 190 w 190"/>
                      <a:gd name="T1" fmla="*/ 0 h 191"/>
                      <a:gd name="T2" fmla="*/ 0 w 190"/>
                      <a:gd name="T3" fmla="*/ 191 h 191"/>
                      <a:gd name="T4" fmla="*/ 0 60000 65536"/>
                      <a:gd name="T5" fmla="*/ 0 60000 65536"/>
                      <a:gd name="T6" fmla="*/ 0 w 190"/>
                      <a:gd name="T7" fmla="*/ 0 h 191"/>
                      <a:gd name="T8" fmla="*/ 190 w 190"/>
                      <a:gd name="T9" fmla="*/ 191 h 19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90" h="191">
                        <a:moveTo>
                          <a:pt x="190" y="0"/>
                        </a:moveTo>
                        <a:lnTo>
                          <a:pt x="0" y="191"/>
                        </a:lnTo>
                      </a:path>
                    </a:pathLst>
                  </a:custGeom>
                  <a:noFill/>
                  <a:ln w="57150" cmpd="sng">
                    <a:solidFill>
                      <a:srgbClr val="FF33CC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0997" name="Freeform 9"/>
                <p:cNvSpPr>
                  <a:spLocks/>
                </p:cNvSpPr>
                <p:nvPr/>
              </p:nvSpPr>
              <p:spPr bwMode="auto">
                <a:xfrm>
                  <a:off x="3959" y="2325"/>
                  <a:ext cx="388" cy="389"/>
                </a:xfrm>
                <a:custGeom>
                  <a:avLst/>
                  <a:gdLst>
                    <a:gd name="T0" fmla="*/ 0 w 388"/>
                    <a:gd name="T1" fmla="*/ 0 h 389"/>
                    <a:gd name="T2" fmla="*/ 388 w 388"/>
                    <a:gd name="T3" fmla="*/ 389 h 389"/>
                    <a:gd name="T4" fmla="*/ 0 60000 65536"/>
                    <a:gd name="T5" fmla="*/ 0 60000 65536"/>
                    <a:gd name="T6" fmla="*/ 0 w 388"/>
                    <a:gd name="T7" fmla="*/ 0 h 389"/>
                    <a:gd name="T8" fmla="*/ 388 w 388"/>
                    <a:gd name="T9" fmla="*/ 389 h 389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88" h="389">
                      <a:moveTo>
                        <a:pt x="0" y="0"/>
                      </a:moveTo>
                      <a:lnTo>
                        <a:pt x="388" y="389"/>
                      </a:lnTo>
                    </a:path>
                  </a:pathLst>
                </a:custGeom>
                <a:noFill/>
                <a:ln w="38100">
                  <a:solidFill>
                    <a:srgbClr val="00FF0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0998" name="Line 10"/>
                <p:cNvSpPr>
                  <a:spLocks noChangeShapeType="1"/>
                </p:cNvSpPr>
                <p:nvPr/>
              </p:nvSpPr>
              <p:spPr bwMode="auto">
                <a:xfrm rot="2793002">
                  <a:off x="4289" y="2847"/>
                  <a:ext cx="365" cy="1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prstDash val="sys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40983" name="Group 54"/>
              <p:cNvGrpSpPr>
                <a:grpSpLocks/>
              </p:cNvGrpSpPr>
              <p:nvPr/>
            </p:nvGrpSpPr>
            <p:grpSpPr bwMode="auto">
              <a:xfrm>
                <a:off x="4369" y="1919"/>
                <a:ext cx="576" cy="912"/>
                <a:chOff x="4369" y="2063"/>
                <a:chExt cx="576" cy="912"/>
              </a:xfrm>
            </p:grpSpPr>
            <p:sp>
              <p:nvSpPr>
                <p:cNvPr id="40992" name="Line 11"/>
                <p:cNvSpPr>
                  <a:spLocks noChangeShapeType="1"/>
                </p:cNvSpPr>
                <p:nvPr/>
              </p:nvSpPr>
              <p:spPr bwMode="auto">
                <a:xfrm rot="5416950" flipV="1">
                  <a:off x="4790" y="1908"/>
                  <a:ext cx="0" cy="31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0993" name="Line 12"/>
                <p:cNvSpPr>
                  <a:spLocks noChangeShapeType="1"/>
                </p:cNvSpPr>
                <p:nvPr/>
              </p:nvSpPr>
              <p:spPr bwMode="auto">
                <a:xfrm rot="5416950" flipH="1">
                  <a:off x="4502" y="1930"/>
                  <a:ext cx="0" cy="265"/>
                </a:xfrm>
                <a:prstGeom prst="line">
                  <a:avLst/>
                </a:prstGeom>
                <a:noFill/>
                <a:ln w="57150">
                  <a:solidFill>
                    <a:srgbClr val="FF33CC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0994" name="Freeform 13"/>
                <p:cNvSpPr>
                  <a:spLocks/>
                </p:cNvSpPr>
                <p:nvPr/>
              </p:nvSpPr>
              <p:spPr bwMode="auto">
                <a:xfrm>
                  <a:off x="4611" y="2063"/>
                  <a:ext cx="1" cy="543"/>
                </a:xfrm>
                <a:custGeom>
                  <a:avLst/>
                  <a:gdLst>
                    <a:gd name="T0" fmla="*/ 0 w 1"/>
                    <a:gd name="T1" fmla="*/ 0 h 543"/>
                    <a:gd name="T2" fmla="*/ 0 w 1"/>
                    <a:gd name="T3" fmla="*/ 543 h 543"/>
                    <a:gd name="T4" fmla="*/ 0 60000 65536"/>
                    <a:gd name="T5" fmla="*/ 0 60000 65536"/>
                    <a:gd name="T6" fmla="*/ 0 w 1"/>
                    <a:gd name="T7" fmla="*/ 0 h 543"/>
                    <a:gd name="T8" fmla="*/ 1 w 1"/>
                    <a:gd name="T9" fmla="*/ 543 h 54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543">
                      <a:moveTo>
                        <a:pt x="0" y="0"/>
                      </a:moveTo>
                      <a:lnTo>
                        <a:pt x="0" y="543"/>
                      </a:lnTo>
                    </a:path>
                  </a:pathLst>
                </a:custGeom>
                <a:noFill/>
                <a:ln w="38100">
                  <a:solidFill>
                    <a:srgbClr val="00FF0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0995" name="Line 40"/>
                <p:cNvSpPr>
                  <a:spLocks noChangeShapeType="1"/>
                </p:cNvSpPr>
                <p:nvPr/>
              </p:nvSpPr>
              <p:spPr bwMode="auto">
                <a:xfrm rot="5416950">
                  <a:off x="4422" y="2792"/>
                  <a:ext cx="365" cy="1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prstDash val="sys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40984" name="Group 55"/>
              <p:cNvGrpSpPr>
                <a:grpSpLocks/>
              </p:cNvGrpSpPr>
              <p:nvPr/>
            </p:nvGrpSpPr>
            <p:grpSpPr bwMode="auto">
              <a:xfrm>
                <a:off x="4718" y="1980"/>
                <a:ext cx="784" cy="928"/>
                <a:chOff x="4718" y="2124"/>
                <a:chExt cx="784" cy="928"/>
              </a:xfrm>
            </p:grpSpPr>
            <p:sp>
              <p:nvSpPr>
                <p:cNvPr id="40988" name="Freeform 25"/>
                <p:cNvSpPr>
                  <a:spLocks/>
                </p:cNvSpPr>
                <p:nvPr/>
              </p:nvSpPr>
              <p:spPr bwMode="auto">
                <a:xfrm>
                  <a:off x="5270" y="2324"/>
                  <a:ext cx="232" cy="232"/>
                </a:xfrm>
                <a:custGeom>
                  <a:avLst/>
                  <a:gdLst>
                    <a:gd name="T0" fmla="*/ 0 w 232"/>
                    <a:gd name="T1" fmla="*/ 0 h 232"/>
                    <a:gd name="T2" fmla="*/ 232 w 232"/>
                    <a:gd name="T3" fmla="*/ 232 h 232"/>
                    <a:gd name="T4" fmla="*/ 0 60000 65536"/>
                    <a:gd name="T5" fmla="*/ 0 60000 65536"/>
                    <a:gd name="T6" fmla="*/ 0 w 232"/>
                    <a:gd name="T7" fmla="*/ 0 h 232"/>
                    <a:gd name="T8" fmla="*/ 232 w 232"/>
                    <a:gd name="T9" fmla="*/ 232 h 23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2" h="232">
                      <a:moveTo>
                        <a:pt x="0" y="0"/>
                      </a:moveTo>
                      <a:lnTo>
                        <a:pt x="232" y="232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0989" name="Freeform 26"/>
                <p:cNvSpPr>
                  <a:spLocks/>
                </p:cNvSpPr>
                <p:nvPr/>
              </p:nvSpPr>
              <p:spPr bwMode="auto">
                <a:xfrm>
                  <a:off x="5058" y="2124"/>
                  <a:ext cx="211" cy="202"/>
                </a:xfrm>
                <a:custGeom>
                  <a:avLst/>
                  <a:gdLst>
                    <a:gd name="T0" fmla="*/ 211 w 211"/>
                    <a:gd name="T1" fmla="*/ 202 h 202"/>
                    <a:gd name="T2" fmla="*/ 0 w 211"/>
                    <a:gd name="T3" fmla="*/ 0 h 202"/>
                    <a:gd name="T4" fmla="*/ 0 60000 65536"/>
                    <a:gd name="T5" fmla="*/ 0 60000 65536"/>
                    <a:gd name="T6" fmla="*/ 0 w 211"/>
                    <a:gd name="T7" fmla="*/ 0 h 202"/>
                    <a:gd name="T8" fmla="*/ 211 w 211"/>
                    <a:gd name="T9" fmla="*/ 202 h 20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11" h="202">
                      <a:moveTo>
                        <a:pt x="211" y="202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57150" cmpd="sng">
                  <a:solidFill>
                    <a:srgbClr val="FF33CC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0990" name="Freeform 27"/>
                <p:cNvSpPr>
                  <a:spLocks/>
                </p:cNvSpPr>
                <p:nvPr/>
              </p:nvSpPr>
              <p:spPr bwMode="auto">
                <a:xfrm>
                  <a:off x="4860" y="2312"/>
                  <a:ext cx="404" cy="412"/>
                </a:xfrm>
                <a:custGeom>
                  <a:avLst/>
                  <a:gdLst>
                    <a:gd name="T0" fmla="*/ 404 w 404"/>
                    <a:gd name="T1" fmla="*/ 0 h 412"/>
                    <a:gd name="T2" fmla="*/ 0 w 404"/>
                    <a:gd name="T3" fmla="*/ 412 h 412"/>
                    <a:gd name="T4" fmla="*/ 0 60000 65536"/>
                    <a:gd name="T5" fmla="*/ 0 60000 65536"/>
                    <a:gd name="T6" fmla="*/ 0 w 404"/>
                    <a:gd name="T7" fmla="*/ 0 h 412"/>
                    <a:gd name="T8" fmla="*/ 404 w 404"/>
                    <a:gd name="T9" fmla="*/ 412 h 41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04" h="412">
                      <a:moveTo>
                        <a:pt x="404" y="0"/>
                      </a:moveTo>
                      <a:lnTo>
                        <a:pt x="0" y="412"/>
                      </a:lnTo>
                    </a:path>
                  </a:pathLst>
                </a:custGeom>
                <a:noFill/>
                <a:ln w="38100">
                  <a:solidFill>
                    <a:srgbClr val="00FF0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0991" name="Line 41"/>
                <p:cNvSpPr>
                  <a:spLocks noChangeShapeType="1"/>
                </p:cNvSpPr>
                <p:nvPr/>
              </p:nvSpPr>
              <p:spPr bwMode="auto">
                <a:xfrm rot="8027277">
                  <a:off x="4527" y="2859"/>
                  <a:ext cx="384" cy="1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prstDash val="sys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40985" name="Group 46"/>
              <p:cNvGrpSpPr>
                <a:grpSpLocks/>
              </p:cNvGrpSpPr>
              <p:nvPr/>
            </p:nvGrpSpPr>
            <p:grpSpPr bwMode="auto">
              <a:xfrm>
                <a:off x="4640" y="3239"/>
                <a:ext cx="592" cy="364"/>
                <a:chOff x="4400" y="3335"/>
                <a:chExt cx="592" cy="364"/>
              </a:xfrm>
            </p:grpSpPr>
            <p:sp>
              <p:nvSpPr>
                <p:cNvPr id="394277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4656" y="3408"/>
                  <a:ext cx="336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nl-NL" sz="2400" b="1" dirty="0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Arial" pitchFamily="34" charset="0"/>
                    </a:rPr>
                    <a:t>B</a:t>
                  </a:r>
                  <a:endParaRPr lang="nl-NL" sz="2400" dirty="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94284" name="Rectangle 44"/>
                <p:cNvSpPr>
                  <a:spLocks noChangeArrowheads="1"/>
                </p:cNvSpPr>
                <p:nvPr/>
              </p:nvSpPr>
              <p:spPr bwMode="auto">
                <a:xfrm>
                  <a:off x="4400" y="3335"/>
                  <a:ext cx="266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kumimoji="1" lang="nl-NL" sz="2400" b="1" dirty="0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Arial" pitchFamily="34" charset="0"/>
                      <a:sym typeface="Symbol" pitchFamily="18" charset="2"/>
                    </a:rPr>
                    <a:t></a:t>
                  </a:r>
                  <a:endParaRPr kumimoji="1" lang="nl-NL" sz="2400" b="1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  <a:sym typeface="Symbol" pitchFamily="18" charset="2"/>
                  </a:endParaRPr>
                </a:p>
              </p:txBody>
            </p:sp>
          </p:grpSp>
        </p:grpSp>
      </p:grpSp>
      <p:sp>
        <p:nvSpPr>
          <p:cNvPr id="394300" name="Rectangle 60"/>
          <p:cNvSpPr>
            <a:spLocks noChangeArrowheads="1"/>
          </p:cNvSpPr>
          <p:nvPr/>
        </p:nvSpPr>
        <p:spPr bwMode="auto">
          <a:xfrm>
            <a:off x="0" y="804863"/>
            <a:ext cx="9144000" cy="9001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94301" name="Rectangle 61"/>
          <p:cNvSpPr>
            <a:spLocks noChangeArrowheads="1"/>
          </p:cNvSpPr>
          <p:nvPr/>
        </p:nvSpPr>
        <p:spPr bwMode="auto">
          <a:xfrm>
            <a:off x="0" y="1873250"/>
            <a:ext cx="9144000" cy="5651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4" name="Text Box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678624" y="2564904"/>
            <a:ext cx="3253416" cy="954107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>
                <a:noFill/>
                <a:cs typeface="Arial" pitchFamily="34" charset="0"/>
              </a:rPr>
              <a:t> </a:t>
            </a:r>
          </a:p>
        </p:txBody>
      </p:sp>
      <p:sp>
        <p:nvSpPr>
          <p:cNvPr id="5" name="Tekstvak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-4613" y="3700421"/>
            <a:ext cx="2560389" cy="898964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>
                <a:noFill/>
                <a:cs typeface="Arial" pitchFamily="34" charset="0"/>
              </a:rPr>
              <a:t> </a:t>
            </a:r>
          </a:p>
        </p:txBody>
      </p:sp>
      <p:sp>
        <p:nvSpPr>
          <p:cNvPr id="6" name="Toelichting met afgeronde rechthoek 5"/>
          <p:cNvSpPr>
            <a:spLocks noChangeArrowheads="1"/>
          </p:cNvSpPr>
          <p:nvPr/>
        </p:nvSpPr>
        <p:spPr bwMode="auto">
          <a:xfrm>
            <a:off x="6207125" y="5805488"/>
            <a:ext cx="2901950" cy="1008062"/>
          </a:xfrm>
          <a:prstGeom prst="wedgeRoundRectCallout">
            <a:avLst>
              <a:gd name="adj1" fmla="val -79468"/>
              <a:gd name="adj2" fmla="val -200120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800">
                <a:solidFill>
                  <a:srgbClr val="000000"/>
                </a:solidFill>
                <a:cs typeface="Arial" pitchFamily="34" charset="0"/>
              </a:rPr>
              <a:t>De omlooptijd hangt niet af van de snelheid!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800">
                <a:solidFill>
                  <a:srgbClr val="000000"/>
                </a:solidFill>
                <a:cs typeface="Arial" pitchFamily="34" charset="0"/>
              </a:rPr>
              <a:t>Hoe kan dat?</a:t>
            </a:r>
          </a:p>
        </p:txBody>
      </p:sp>
      <p:sp>
        <p:nvSpPr>
          <p:cNvPr id="49" name="Tekstvak 4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92614" y="3698689"/>
            <a:ext cx="1430640" cy="900696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>
                <a:noFill/>
                <a:cs typeface="Arial" pitchFamily="34" charset="0"/>
              </a:rPr>
              <a:t> </a:t>
            </a:r>
          </a:p>
        </p:txBody>
      </p:sp>
      <p:sp>
        <p:nvSpPr>
          <p:cNvPr id="50" name="Tekstvak 4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48674" y="3573016"/>
            <a:ext cx="1447560" cy="1021177"/>
          </a:xfrm>
          <a:prstGeom prst="rect">
            <a:avLst/>
          </a:prstGeom>
          <a:blipFill rotWithShape="1">
            <a:blip r:embed="rId9"/>
            <a:stretch>
              <a:fillRect r="-3782" b="-7143"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>
                <a:noFill/>
                <a:cs typeface="Arial" pitchFamily="34" charset="0"/>
              </a:rPr>
              <a:t> </a:t>
            </a:r>
          </a:p>
        </p:txBody>
      </p:sp>
      <p:sp>
        <p:nvSpPr>
          <p:cNvPr id="51" name="Tekstvak 5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99395" y="3775043"/>
            <a:ext cx="1052725" cy="848437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>
                <a:noFill/>
                <a:cs typeface="Arial" pitchFamily="34" charset="0"/>
              </a:rPr>
              <a:t> </a:t>
            </a:r>
          </a:p>
        </p:txBody>
      </p:sp>
      <p:sp>
        <p:nvSpPr>
          <p:cNvPr id="52" name="Toelichting met afgeronde rechthoek 5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275388" y="1524893"/>
            <a:ext cx="2686868" cy="1008112"/>
          </a:xfrm>
          <a:prstGeom prst="wedgeRoundRectCallout">
            <a:avLst>
              <a:gd name="adj1" fmla="val -115861"/>
              <a:gd name="adj2" fmla="val 103632"/>
              <a:gd name="adj3" fmla="val 16667"/>
            </a:avLst>
          </a:prstGeom>
          <a:blipFill rotWithShape="1">
            <a:blip r:embed="rId11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>
                <a:noFill/>
                <a:cs typeface="Arial" pitchFamily="34" charset="0"/>
              </a:rPr>
              <a:t> </a:t>
            </a:r>
          </a:p>
        </p:txBody>
      </p:sp>
      <p:sp>
        <p:nvSpPr>
          <p:cNvPr id="7" name="Rechthoek 6"/>
          <p:cNvSpPr>
            <a:spLocks noChangeArrowheads="1"/>
          </p:cNvSpPr>
          <p:nvPr/>
        </p:nvSpPr>
        <p:spPr bwMode="auto">
          <a:xfrm>
            <a:off x="0" y="3678238"/>
            <a:ext cx="1403350" cy="1036637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4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55593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4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9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4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4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94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59" grpId="0" autoUpdateAnimBg="0"/>
      <p:bldP spid="394244" grpId="0" autoUpdateAnimBg="0"/>
      <p:bldP spid="394300" grpId="0" animBg="1"/>
      <p:bldP spid="394301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ep 15"/>
          <p:cNvGrpSpPr>
            <a:grpSpLocks/>
          </p:cNvGrpSpPr>
          <p:nvPr/>
        </p:nvGrpSpPr>
        <p:grpSpPr bwMode="auto">
          <a:xfrm>
            <a:off x="179388" y="1241425"/>
            <a:ext cx="4213225" cy="4422775"/>
            <a:chOff x="179512" y="1240840"/>
            <a:chExt cx="4213225" cy="4422775"/>
          </a:xfrm>
        </p:grpSpPr>
        <p:grpSp>
          <p:nvGrpSpPr>
            <p:cNvPr id="5138" name="Group 53"/>
            <p:cNvGrpSpPr>
              <a:grpSpLocks/>
            </p:cNvGrpSpPr>
            <p:nvPr/>
          </p:nvGrpSpPr>
          <p:grpSpPr bwMode="auto">
            <a:xfrm>
              <a:off x="179512" y="1240840"/>
              <a:ext cx="4213225" cy="4422775"/>
              <a:chOff x="3106" y="527"/>
              <a:chExt cx="2654" cy="2786"/>
            </a:xfrm>
          </p:grpSpPr>
          <p:pic>
            <p:nvPicPr>
              <p:cNvPr id="5142" name="Picture 47" descr="Polwanderung wikipedia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6" y="527"/>
                <a:ext cx="2632" cy="2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43" name="Rectangle 50"/>
              <p:cNvSpPr>
                <a:spLocks noChangeArrowheads="1"/>
              </p:cNvSpPr>
              <p:nvPr/>
            </p:nvSpPr>
            <p:spPr bwMode="auto">
              <a:xfrm>
                <a:off x="4967" y="3158"/>
                <a:ext cx="79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fontAlgn="base">
                  <a:spcAft>
                    <a:spcPct val="0"/>
                  </a:spcAft>
                  <a:buFontTx/>
                  <a:buNone/>
                </a:pPr>
                <a:r>
                  <a:rPr kumimoji="1" lang="en-US" altLang="nl-NL" sz="1000">
                    <a:solidFill>
                      <a:srgbClr val="000000"/>
                    </a:solidFill>
                    <a:cs typeface="Arial" pitchFamily="34" charset="0"/>
                  </a:rPr>
                  <a:t>Bron: wikipedia</a:t>
                </a:r>
                <a:endParaRPr kumimoji="1" lang="nl-NL" altLang="nl-NL" sz="10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139" name="Groep 10"/>
            <p:cNvGrpSpPr>
              <a:grpSpLocks/>
            </p:cNvGrpSpPr>
            <p:nvPr/>
          </p:nvGrpSpPr>
          <p:grpSpPr bwMode="auto">
            <a:xfrm>
              <a:off x="2104678" y="2973700"/>
              <a:ext cx="523106" cy="237823"/>
              <a:chOff x="2104678" y="2973700"/>
              <a:chExt cx="523106" cy="237823"/>
            </a:xfrm>
          </p:grpSpPr>
          <p:sp>
            <p:nvSpPr>
              <p:cNvPr id="5140" name="Tekstvak 3"/>
              <p:cNvSpPr txBox="1">
                <a:spLocks noChangeArrowheads="1"/>
              </p:cNvSpPr>
              <p:nvPr/>
            </p:nvSpPr>
            <p:spPr bwMode="auto">
              <a:xfrm>
                <a:off x="2104678" y="2973700"/>
                <a:ext cx="52310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nl-NL" sz="800" b="1">
                    <a:solidFill>
                      <a:srgbClr val="000000"/>
                    </a:solidFill>
                    <a:latin typeface="Arial Black" pitchFamily="34" charset="0"/>
                    <a:cs typeface="Arial" pitchFamily="34" charset="0"/>
                  </a:rPr>
                  <a:t>2015</a:t>
                </a:r>
              </a:p>
            </p:txBody>
          </p:sp>
          <p:sp>
            <p:nvSpPr>
              <p:cNvPr id="5141" name="Ovaal 1"/>
              <p:cNvSpPr>
                <a:spLocks noChangeAspect="1"/>
              </p:cNvSpPr>
              <p:nvPr/>
            </p:nvSpPr>
            <p:spPr bwMode="auto">
              <a:xfrm>
                <a:off x="2191742" y="3139523"/>
                <a:ext cx="72008" cy="72000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29082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  <a:effectLst>
            <a:outerShdw blurRad="38100" dist="38100" dir="240000" algn="ctr" rotWithShape="0">
              <a:srgbClr val="000000">
                <a:alpha val="42000"/>
              </a:srgb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1.3/20</a:t>
            </a:r>
            <a:r>
              <a:rPr lang="nl-NL" sz="24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nl-NL" sz="40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Het kompas, </a:t>
            </a:r>
            <a:r>
              <a:rPr lang="nl-NL" sz="24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de magnetische noordpool</a:t>
            </a:r>
            <a:r>
              <a:rPr lang="nl-NL" sz="2400" baseline="300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*</a:t>
            </a:r>
            <a:endParaRPr lang="nl-NL" sz="2400" dirty="0" smtClean="0">
              <a:solidFill>
                <a:srgbClr val="FF0000"/>
              </a:solidFill>
              <a:effectLst>
                <a:outerShdw blurRad="50800" dist="38100" dir="18900000" algn="bl" rotWithShape="0">
                  <a:prstClr val="black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90837" name="Rectangle 21"/>
          <p:cNvSpPr>
            <a:spLocks noChangeArrowheads="1"/>
          </p:cNvSpPr>
          <p:nvPr/>
        </p:nvSpPr>
        <p:spPr bwMode="auto">
          <a:xfrm>
            <a:off x="0" y="5710238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kumimoji="1" lang="nl-NL" altLang="nl-NL" sz="2000">
                <a:solidFill>
                  <a:srgbClr val="000000"/>
                </a:solidFill>
                <a:cs typeface="Arial" pitchFamily="34" charset="0"/>
              </a:rPr>
              <a:t>Het magnetische noorden wijkt af van het geografische (toestand 2013).</a:t>
            </a:r>
            <a:endParaRPr lang="nl-NL" altLang="nl-NL" sz="2000" b="1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90854" name="Rectangle 38"/>
          <p:cNvSpPr>
            <a:spLocks noChangeArrowheads="1"/>
          </p:cNvSpPr>
          <p:nvPr/>
        </p:nvSpPr>
        <p:spPr bwMode="auto">
          <a:xfrm>
            <a:off x="-34925" y="6064250"/>
            <a:ext cx="9178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sz="2000" dirty="0">
                <a:solidFill>
                  <a:srgbClr val="000000"/>
                </a:solidFill>
                <a:cs typeface="Arial" pitchFamily="34" charset="0"/>
              </a:rPr>
              <a:t>Op de </a:t>
            </a:r>
            <a:r>
              <a:rPr kumimoji="1" lang="en-US" sz="2000" dirty="0" err="1">
                <a:solidFill>
                  <a:srgbClr val="000000"/>
                </a:solidFill>
                <a:cs typeface="Arial" pitchFamily="34" charset="0"/>
              </a:rPr>
              <a:t>kaart</a:t>
            </a:r>
            <a:r>
              <a:rPr kumimoji="1" lang="en-US" sz="20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kumimoji="1" lang="en-US" sz="2000" dirty="0" err="1">
                <a:solidFill>
                  <a:srgbClr val="000000"/>
                </a:solidFill>
                <a:cs typeface="Arial" pitchFamily="34" charset="0"/>
              </a:rPr>
              <a:t>wordt</a:t>
            </a:r>
            <a:r>
              <a:rPr kumimoji="1" lang="en-US" sz="20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kumimoji="1" lang="en-US" sz="2000" dirty="0" err="1">
                <a:solidFill>
                  <a:srgbClr val="000000"/>
                </a:solidFill>
                <a:cs typeface="Arial" pitchFamily="34" charset="0"/>
              </a:rPr>
              <a:t>deze</a:t>
            </a:r>
            <a:r>
              <a:rPr kumimoji="1" lang="en-US" sz="20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kumimoji="1" lang="en-US" sz="2000" dirty="0" err="1">
                <a:solidFill>
                  <a:srgbClr val="000000"/>
                </a:solidFill>
                <a:cs typeface="Arial" pitchFamily="34" charset="0"/>
              </a:rPr>
              <a:t>declinatie</a:t>
            </a:r>
            <a:r>
              <a:rPr kumimoji="1" lang="en-US" sz="20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kumimoji="1" lang="en-US" sz="2000" dirty="0" err="1">
                <a:solidFill>
                  <a:srgbClr val="000000"/>
                </a:solidFill>
                <a:cs typeface="Arial" pitchFamily="34" charset="0"/>
              </a:rPr>
              <a:t>aangegeven</a:t>
            </a:r>
            <a:r>
              <a:rPr kumimoji="1" lang="en-US" sz="2000" dirty="0">
                <a:solidFill>
                  <a:srgbClr val="000000"/>
                </a:solidFill>
                <a:cs typeface="Arial" pitchFamily="34" charset="0"/>
              </a:rPr>
              <a:t> (</a:t>
            </a:r>
            <a:r>
              <a:rPr kumimoji="1" lang="en-US" sz="2000" dirty="0" err="1">
                <a:solidFill>
                  <a:srgbClr val="000000"/>
                </a:solidFill>
                <a:cs typeface="Arial" pitchFamily="34" charset="0"/>
              </a:rPr>
              <a:t>zie</a:t>
            </a:r>
            <a:r>
              <a:rPr kumimoji="1" lang="en-US" sz="2000" dirty="0">
                <a:solidFill>
                  <a:srgbClr val="000000"/>
                </a:solidFill>
                <a:cs typeface="Arial" pitchFamily="34" charset="0"/>
              </a:rPr>
              <a:t> fig. 2: 2,5° in 2013).</a:t>
            </a:r>
            <a:endParaRPr kumimoji="1" lang="nl-NL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30" name="Groep 29"/>
          <p:cNvGrpSpPr>
            <a:grpSpLocks/>
          </p:cNvGrpSpPr>
          <p:nvPr/>
        </p:nvGrpSpPr>
        <p:grpSpPr bwMode="auto">
          <a:xfrm>
            <a:off x="1716088" y="3186113"/>
            <a:ext cx="549275" cy="1973262"/>
            <a:chOff x="1716339" y="3186446"/>
            <a:chExt cx="548396" cy="1973294"/>
          </a:xfrm>
        </p:grpSpPr>
        <p:sp>
          <p:nvSpPr>
            <p:cNvPr id="5134" name="Vrije vorm 12"/>
            <p:cNvSpPr>
              <a:spLocks/>
            </p:cNvSpPr>
            <p:nvPr/>
          </p:nvSpPr>
          <p:spPr bwMode="auto">
            <a:xfrm>
              <a:off x="1775637" y="3186446"/>
              <a:ext cx="489098" cy="1630104"/>
            </a:xfrm>
            <a:custGeom>
              <a:avLst/>
              <a:gdLst>
                <a:gd name="T0" fmla="*/ 370368 w 489098"/>
                <a:gd name="T1" fmla="*/ 0 h 1630104"/>
                <a:gd name="T2" fmla="*/ 0 w 489098"/>
                <a:gd name="T3" fmla="*/ 1630104 h 1630104"/>
                <a:gd name="T4" fmla="*/ 489098 w 489098"/>
                <a:gd name="T5" fmla="*/ 130913 h 16301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9098" h="1630104">
                  <a:moveTo>
                    <a:pt x="370368" y="0"/>
                  </a:moveTo>
                  <a:lnTo>
                    <a:pt x="0" y="1630104"/>
                  </a:lnTo>
                  <a:lnTo>
                    <a:pt x="489098" y="130913"/>
                  </a:lnTo>
                </a:path>
              </a:pathLst>
            </a:custGeom>
            <a:noFill/>
            <a:ln w="222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5135" name="Groep 25"/>
            <p:cNvGrpSpPr>
              <a:grpSpLocks/>
            </p:cNvGrpSpPr>
            <p:nvPr/>
          </p:nvGrpSpPr>
          <p:grpSpPr bwMode="auto">
            <a:xfrm rot="840000">
              <a:off x="1716339" y="4449344"/>
              <a:ext cx="108724" cy="710396"/>
              <a:chOff x="4859308" y="4317256"/>
              <a:chExt cx="108724" cy="710396"/>
            </a:xfrm>
          </p:grpSpPr>
          <p:sp>
            <p:nvSpPr>
              <p:cNvPr id="5136" name="Gelijkbenige driehoek 24"/>
              <p:cNvSpPr>
                <a:spLocks noChangeArrowheads="1"/>
              </p:cNvSpPr>
              <p:nvPr/>
            </p:nvSpPr>
            <p:spPr bwMode="auto">
              <a:xfrm>
                <a:off x="4860032" y="4317256"/>
                <a:ext cx="108000" cy="3600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5137" name="Gelijkbenige driehoek 32"/>
              <p:cNvSpPr>
                <a:spLocks noChangeArrowheads="1"/>
              </p:cNvSpPr>
              <p:nvPr/>
            </p:nvSpPr>
            <p:spPr bwMode="auto">
              <a:xfrm rot="10800000">
                <a:off x="4859308" y="4667652"/>
                <a:ext cx="108000" cy="360000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22" name="Vrije vorm 21"/>
          <p:cNvSpPr>
            <a:spLocks/>
          </p:cNvSpPr>
          <p:nvPr/>
        </p:nvSpPr>
        <p:spPr bwMode="auto">
          <a:xfrm>
            <a:off x="1035050" y="2943225"/>
            <a:ext cx="1335088" cy="301625"/>
          </a:xfrm>
          <a:custGeom>
            <a:avLst/>
            <a:gdLst>
              <a:gd name="T0" fmla="*/ 88497 w 5305775"/>
              <a:gd name="T1" fmla="*/ 15626 h 1195889"/>
              <a:gd name="T2" fmla="*/ 120169 w 5305775"/>
              <a:gd name="T3" fmla="*/ 30405 h 1195889"/>
              <a:gd name="T4" fmla="*/ 139828 w 5305775"/>
              <a:gd name="T5" fmla="*/ 41352 h 1195889"/>
              <a:gd name="T6" fmla="*/ 121261 w 5305775"/>
              <a:gd name="T7" fmla="*/ 37520 h 1195889"/>
              <a:gd name="T8" fmla="*/ 108156 w 5305775"/>
              <a:gd name="T9" fmla="*/ 20005 h 1195889"/>
              <a:gd name="T10" fmla="*/ 100511 w 5305775"/>
              <a:gd name="T11" fmla="*/ 5774 h 1195889"/>
              <a:gd name="T12" fmla="*/ 84128 w 5305775"/>
              <a:gd name="T13" fmla="*/ 301 h 1195889"/>
              <a:gd name="T14" fmla="*/ 98872 w 5305775"/>
              <a:gd name="T15" fmla="*/ 13984 h 1195889"/>
              <a:gd name="T16" fmla="*/ 87951 w 5305775"/>
              <a:gd name="T17" fmla="*/ 27121 h 1195889"/>
              <a:gd name="T18" fmla="*/ 50818 w 5305775"/>
              <a:gd name="T19" fmla="*/ 44636 h 1195889"/>
              <a:gd name="T20" fmla="*/ 27337 w 5305775"/>
              <a:gd name="T21" fmla="*/ 64340 h 1195889"/>
              <a:gd name="T22" fmla="*/ 33 w 5305775"/>
              <a:gd name="T23" fmla="*/ 70909 h 1195889"/>
              <a:gd name="T24" fmla="*/ 21876 w 5305775"/>
              <a:gd name="T25" fmla="*/ 70909 h 1195889"/>
              <a:gd name="T26" fmla="*/ 29521 w 5305775"/>
              <a:gd name="T27" fmla="*/ 75835 h 1195889"/>
              <a:gd name="T28" fmla="*/ 54641 w 5305775"/>
              <a:gd name="T29" fmla="*/ 67624 h 1195889"/>
              <a:gd name="T30" fmla="*/ 82490 w 5305775"/>
              <a:gd name="T31" fmla="*/ 64888 h 1195889"/>
              <a:gd name="T32" fmla="*/ 105971 w 5305775"/>
              <a:gd name="T33" fmla="*/ 67077 h 1195889"/>
              <a:gd name="T34" fmla="*/ 115801 w 5305775"/>
              <a:gd name="T35" fmla="*/ 72003 h 1195889"/>
              <a:gd name="T36" fmla="*/ 143650 w 5305775"/>
              <a:gd name="T37" fmla="*/ 66530 h 1195889"/>
              <a:gd name="T38" fmla="*/ 198257 w 5305775"/>
              <a:gd name="T39" fmla="*/ 63246 h 1195889"/>
              <a:gd name="T40" fmla="*/ 247404 w 5305775"/>
              <a:gd name="T41" fmla="*/ 60509 h 1195889"/>
              <a:gd name="T42" fmla="*/ 305287 w 5305775"/>
              <a:gd name="T43" fmla="*/ 56130 h 1195889"/>
              <a:gd name="T44" fmla="*/ 335867 w 5305775"/>
              <a:gd name="T45" fmla="*/ 56677 h 119588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5305775" h="1195889">
                <a:moveTo>
                  <a:pt x="1398009" y="246280"/>
                </a:moveTo>
                <a:cubicBezTo>
                  <a:pt x="1580601" y="328950"/>
                  <a:pt x="1763194" y="411620"/>
                  <a:pt x="1898341" y="479193"/>
                </a:cubicBezTo>
                <a:cubicBezTo>
                  <a:pt x="2033488" y="546767"/>
                  <a:pt x="2206017" y="633030"/>
                  <a:pt x="2208892" y="651721"/>
                </a:cubicBezTo>
                <a:cubicBezTo>
                  <a:pt x="2211767" y="670412"/>
                  <a:pt x="1998983" y="647409"/>
                  <a:pt x="1915594" y="591337"/>
                </a:cubicBezTo>
                <a:cubicBezTo>
                  <a:pt x="1832205" y="535265"/>
                  <a:pt x="1763194" y="398680"/>
                  <a:pt x="1708560" y="315291"/>
                </a:cubicBezTo>
                <a:cubicBezTo>
                  <a:pt x="1653926" y="231902"/>
                  <a:pt x="1651050" y="142762"/>
                  <a:pt x="1587790" y="91004"/>
                </a:cubicBezTo>
                <a:cubicBezTo>
                  <a:pt x="1524530" y="39246"/>
                  <a:pt x="1333311" y="-16826"/>
                  <a:pt x="1328998" y="4740"/>
                </a:cubicBezTo>
                <a:cubicBezTo>
                  <a:pt x="1324685" y="26306"/>
                  <a:pt x="1551847" y="149952"/>
                  <a:pt x="1561911" y="220401"/>
                </a:cubicBezTo>
                <a:cubicBezTo>
                  <a:pt x="1571975" y="290850"/>
                  <a:pt x="1515904" y="346922"/>
                  <a:pt x="1389383" y="427435"/>
                </a:cubicBezTo>
                <a:cubicBezTo>
                  <a:pt x="1262862" y="507948"/>
                  <a:pt x="962375" y="605714"/>
                  <a:pt x="802786" y="703480"/>
                </a:cubicBezTo>
                <a:cubicBezTo>
                  <a:pt x="643197" y="801246"/>
                  <a:pt x="565559" y="945020"/>
                  <a:pt x="431850" y="1014031"/>
                </a:cubicBezTo>
                <a:cubicBezTo>
                  <a:pt x="298141" y="1083042"/>
                  <a:pt x="14907" y="1100295"/>
                  <a:pt x="530" y="1117548"/>
                </a:cubicBezTo>
                <a:cubicBezTo>
                  <a:pt x="-13847" y="1134801"/>
                  <a:pt x="267948" y="1104608"/>
                  <a:pt x="345586" y="1117548"/>
                </a:cubicBezTo>
                <a:cubicBezTo>
                  <a:pt x="423224" y="1130488"/>
                  <a:pt x="380092" y="1203812"/>
                  <a:pt x="466356" y="1195186"/>
                </a:cubicBezTo>
                <a:cubicBezTo>
                  <a:pt x="552620" y="1186560"/>
                  <a:pt x="723711" y="1094544"/>
                  <a:pt x="863171" y="1065789"/>
                </a:cubicBezTo>
                <a:cubicBezTo>
                  <a:pt x="1002631" y="1037034"/>
                  <a:pt x="1167971" y="1024095"/>
                  <a:pt x="1303118" y="1022657"/>
                </a:cubicBezTo>
                <a:cubicBezTo>
                  <a:pt x="1438265" y="1021219"/>
                  <a:pt x="1586352" y="1038472"/>
                  <a:pt x="1674054" y="1057163"/>
                </a:cubicBezTo>
                <a:cubicBezTo>
                  <a:pt x="1761756" y="1075854"/>
                  <a:pt x="1730126" y="1136239"/>
                  <a:pt x="1829330" y="1134801"/>
                </a:cubicBezTo>
                <a:cubicBezTo>
                  <a:pt x="1928534" y="1133363"/>
                  <a:pt x="2052179" y="1071541"/>
                  <a:pt x="2269277" y="1048537"/>
                </a:cubicBezTo>
                <a:cubicBezTo>
                  <a:pt x="2486375" y="1025533"/>
                  <a:pt x="3131918" y="996778"/>
                  <a:pt x="3131918" y="996778"/>
                </a:cubicBezTo>
                <a:lnTo>
                  <a:pt x="3908296" y="953646"/>
                </a:lnTo>
                <a:cubicBezTo>
                  <a:pt x="4190092" y="934956"/>
                  <a:pt x="4589783" y="894699"/>
                  <a:pt x="4822696" y="884635"/>
                </a:cubicBezTo>
                <a:cubicBezTo>
                  <a:pt x="5055609" y="874571"/>
                  <a:pt x="5180692" y="883916"/>
                  <a:pt x="5305775" y="893261"/>
                </a:cubicBezTo>
              </a:path>
            </a:pathLst>
          </a:cu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128" name="Tekstvak 28"/>
          <p:cNvSpPr txBox="1">
            <a:spLocks noChangeArrowheads="1"/>
          </p:cNvSpPr>
          <p:nvPr/>
        </p:nvSpPr>
        <p:spPr bwMode="auto">
          <a:xfrm>
            <a:off x="0" y="6550025"/>
            <a:ext cx="5292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400">
                <a:solidFill>
                  <a:srgbClr val="000000"/>
                </a:solidFill>
                <a:cs typeface="Arial" pitchFamily="34" charset="0"/>
              </a:rPr>
              <a:t>Zie </a:t>
            </a:r>
            <a:r>
              <a:rPr lang="nl-NL" altLang="nl-NL" sz="1400">
                <a:solidFill>
                  <a:srgbClr val="000000"/>
                </a:solidFill>
                <a:cs typeface="Arial" pitchFamily="34" charset="0"/>
                <a:hlinkClick r:id="rId4"/>
              </a:rPr>
              <a:t>http://maps.ngdc.noaa.gov/viewers/historical_declination/</a:t>
            </a:r>
            <a:endParaRPr lang="nl-NL" altLang="nl-NL" sz="180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0" name="Groep 9"/>
          <p:cNvGrpSpPr>
            <a:grpSpLocks/>
          </p:cNvGrpSpPr>
          <p:nvPr/>
        </p:nvGrpSpPr>
        <p:grpSpPr bwMode="auto">
          <a:xfrm>
            <a:off x="6246813" y="703263"/>
            <a:ext cx="2317750" cy="5164137"/>
            <a:chOff x="6246728" y="703329"/>
            <a:chExt cx="2317611" cy="5164599"/>
          </a:xfrm>
        </p:grpSpPr>
        <p:sp>
          <p:nvSpPr>
            <p:cNvPr id="5132" name="Tekstvak 4"/>
            <p:cNvSpPr txBox="1">
              <a:spLocks noChangeArrowheads="1"/>
            </p:cNvSpPr>
            <p:nvPr/>
          </p:nvSpPr>
          <p:spPr bwMode="auto">
            <a:xfrm>
              <a:off x="6246728" y="5498596"/>
              <a:ext cx="21105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1800">
                  <a:solidFill>
                    <a:srgbClr val="000000"/>
                  </a:solidFill>
                  <a:cs typeface="Arial" pitchFamily="34" charset="0"/>
                </a:rPr>
                <a:t>Fig. 2</a:t>
              </a:r>
            </a:p>
          </p:txBody>
        </p:sp>
        <p:pic>
          <p:nvPicPr>
            <p:cNvPr id="5133" name="Afbeelding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5975" y="703329"/>
              <a:ext cx="2218364" cy="4847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Toelichting met afgeronde rechthoek 27"/>
          <p:cNvSpPr>
            <a:spLocks noChangeArrowheads="1"/>
          </p:cNvSpPr>
          <p:nvPr/>
        </p:nvSpPr>
        <p:spPr bwMode="auto">
          <a:xfrm>
            <a:off x="2484438" y="5276850"/>
            <a:ext cx="3041650" cy="987425"/>
          </a:xfrm>
          <a:prstGeom prst="wedgeRoundRectCallout">
            <a:avLst>
              <a:gd name="adj1" fmla="val -66014"/>
              <a:gd name="adj2" fmla="val -258560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De magnetische pool verplaatst zich.</a:t>
            </a:r>
          </a:p>
        </p:txBody>
      </p:sp>
      <p:sp>
        <p:nvSpPr>
          <p:cNvPr id="23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094446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0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0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20" grpId="0" autoUpdateAnimBg="0"/>
      <p:bldP spid="290837" grpId="0" autoUpdateAnimBg="0"/>
      <p:bldP spid="290854" grpId="0" autoUpdateAnimBg="0"/>
      <p:bldP spid="22" grpId="0" animBg="1"/>
      <p:bldP spid="2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868488"/>
            <a:ext cx="2930525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2.15/24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Een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geladen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deeltje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 in het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aardmagnetisch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 veld</a:t>
            </a:r>
            <a:r>
              <a:rPr lang="en-US" sz="2800" baseline="300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1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. </a:t>
            </a:r>
            <a:endParaRPr lang="nl-NL" sz="2800" dirty="0" smtClean="0">
              <a:solidFill>
                <a:srgbClr val="3333FF"/>
              </a:solidFill>
              <a:effectLst>
                <a:outerShdw blurRad="50800" dist="38100" dir="18900000" algn="bl" rotWithShape="0">
                  <a:prstClr val="black"/>
                </a:outerShdw>
              </a:effectLst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 rot="-2997425">
            <a:off x="4919663" y="1247775"/>
            <a:ext cx="2819400" cy="2819400"/>
            <a:chOff x="3091" y="1344"/>
            <a:chExt cx="1644" cy="1753"/>
          </a:xfrm>
        </p:grpSpPr>
        <p:sp>
          <p:nvSpPr>
            <p:cNvPr id="42029" name="Freeform 6"/>
            <p:cNvSpPr>
              <a:spLocks/>
            </p:cNvSpPr>
            <p:nvPr/>
          </p:nvSpPr>
          <p:spPr bwMode="auto">
            <a:xfrm>
              <a:off x="3301" y="1454"/>
              <a:ext cx="1051" cy="1371"/>
            </a:xfrm>
            <a:custGeom>
              <a:avLst/>
              <a:gdLst>
                <a:gd name="T0" fmla="*/ 1051 w 1051"/>
                <a:gd name="T1" fmla="*/ 1371 h 1371"/>
                <a:gd name="T2" fmla="*/ 0 w 1051"/>
                <a:gd name="T3" fmla="*/ 0 h 1371"/>
                <a:gd name="T4" fmla="*/ 0 60000 65536"/>
                <a:gd name="T5" fmla="*/ 0 60000 65536"/>
                <a:gd name="T6" fmla="*/ 0 w 1051"/>
                <a:gd name="T7" fmla="*/ 0 h 1371"/>
                <a:gd name="T8" fmla="*/ 1051 w 1051"/>
                <a:gd name="T9" fmla="*/ 1371 h 137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51" h="1371">
                  <a:moveTo>
                    <a:pt x="1051" y="1371"/>
                  </a:moveTo>
                  <a:cubicBezTo>
                    <a:pt x="876" y="1143"/>
                    <a:pt x="219" y="286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42030" name="Group 32"/>
            <p:cNvGrpSpPr>
              <a:grpSpLocks/>
            </p:cNvGrpSpPr>
            <p:nvPr/>
          </p:nvGrpSpPr>
          <p:grpSpPr bwMode="auto">
            <a:xfrm>
              <a:off x="3091" y="1344"/>
              <a:ext cx="1644" cy="1753"/>
              <a:chOff x="3091" y="1344"/>
              <a:chExt cx="1644" cy="1753"/>
            </a:xfrm>
          </p:grpSpPr>
          <p:sp>
            <p:nvSpPr>
              <p:cNvPr id="42031" name="Freeform 5"/>
              <p:cNvSpPr>
                <a:spLocks/>
              </p:cNvSpPr>
              <p:nvPr/>
            </p:nvSpPr>
            <p:spPr bwMode="auto">
              <a:xfrm>
                <a:off x="3456" y="1344"/>
                <a:ext cx="1279" cy="1240"/>
              </a:xfrm>
              <a:custGeom>
                <a:avLst/>
                <a:gdLst>
                  <a:gd name="T0" fmla="*/ 1279 w 1279"/>
                  <a:gd name="T1" fmla="*/ 1240 h 1240"/>
                  <a:gd name="T2" fmla="*/ 0 w 1279"/>
                  <a:gd name="T3" fmla="*/ 0 h 1240"/>
                  <a:gd name="T4" fmla="*/ 0 60000 65536"/>
                  <a:gd name="T5" fmla="*/ 0 60000 65536"/>
                  <a:gd name="T6" fmla="*/ 0 w 1279"/>
                  <a:gd name="T7" fmla="*/ 0 h 1240"/>
                  <a:gd name="T8" fmla="*/ 1279 w 1279"/>
                  <a:gd name="T9" fmla="*/ 1240 h 12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79" h="1240">
                    <a:moveTo>
                      <a:pt x="1279" y="1240"/>
                    </a:moveTo>
                    <a:cubicBezTo>
                      <a:pt x="1066" y="1033"/>
                      <a:pt x="266" y="258"/>
                      <a:pt x="0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2032" name="Freeform 7"/>
              <p:cNvSpPr>
                <a:spLocks/>
              </p:cNvSpPr>
              <p:nvPr/>
            </p:nvSpPr>
            <p:spPr bwMode="auto">
              <a:xfrm>
                <a:off x="3091" y="1554"/>
                <a:ext cx="853" cy="1543"/>
              </a:xfrm>
              <a:custGeom>
                <a:avLst/>
                <a:gdLst>
                  <a:gd name="T0" fmla="*/ 853 w 853"/>
                  <a:gd name="T1" fmla="*/ 1543 h 1543"/>
                  <a:gd name="T2" fmla="*/ 485 w 853"/>
                  <a:gd name="T3" fmla="*/ 677 h 1543"/>
                  <a:gd name="T4" fmla="*/ 0 w 853"/>
                  <a:gd name="T5" fmla="*/ 0 h 1543"/>
                  <a:gd name="T6" fmla="*/ 0 60000 65536"/>
                  <a:gd name="T7" fmla="*/ 0 60000 65536"/>
                  <a:gd name="T8" fmla="*/ 0 60000 65536"/>
                  <a:gd name="T9" fmla="*/ 0 w 853"/>
                  <a:gd name="T10" fmla="*/ 0 h 1543"/>
                  <a:gd name="T11" fmla="*/ 853 w 853"/>
                  <a:gd name="T12" fmla="*/ 1543 h 15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3" h="1543">
                    <a:moveTo>
                      <a:pt x="853" y="1543"/>
                    </a:moveTo>
                    <a:cubicBezTo>
                      <a:pt x="792" y="1399"/>
                      <a:pt x="627" y="934"/>
                      <a:pt x="485" y="677"/>
                    </a:cubicBezTo>
                    <a:cubicBezTo>
                      <a:pt x="343" y="420"/>
                      <a:pt x="101" y="141"/>
                      <a:pt x="0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2033" name="Freeform 14"/>
              <p:cNvSpPr>
                <a:spLocks/>
              </p:cNvSpPr>
              <p:nvPr/>
            </p:nvSpPr>
            <p:spPr bwMode="auto">
              <a:xfrm rot="-60000">
                <a:off x="3552" y="1773"/>
                <a:ext cx="219" cy="302"/>
              </a:xfrm>
              <a:custGeom>
                <a:avLst/>
                <a:gdLst>
                  <a:gd name="T0" fmla="*/ 219 w 219"/>
                  <a:gd name="T1" fmla="*/ 302 h 302"/>
                  <a:gd name="T2" fmla="*/ 0 w 219"/>
                  <a:gd name="T3" fmla="*/ 0 h 302"/>
                  <a:gd name="T4" fmla="*/ 0 60000 65536"/>
                  <a:gd name="T5" fmla="*/ 0 60000 65536"/>
                  <a:gd name="T6" fmla="*/ 0 w 219"/>
                  <a:gd name="T7" fmla="*/ 0 h 302"/>
                  <a:gd name="T8" fmla="*/ 219 w 219"/>
                  <a:gd name="T9" fmla="*/ 302 h 30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9" h="302">
                    <a:moveTo>
                      <a:pt x="219" y="302"/>
                    </a:moveTo>
                    <a:lnTo>
                      <a:pt x="0" y="0"/>
                    </a:lnTo>
                  </a:path>
                </a:pathLst>
              </a:custGeom>
              <a:noFill/>
              <a:ln w="317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0" y="981075"/>
            <a:ext cx="4356100" cy="5903913"/>
            <a:chOff x="0" y="618"/>
            <a:chExt cx="2744" cy="3719"/>
          </a:xfrm>
        </p:grpSpPr>
        <p:grpSp>
          <p:nvGrpSpPr>
            <p:cNvPr id="42025" name="Group 93"/>
            <p:cNvGrpSpPr>
              <a:grpSpLocks/>
            </p:cNvGrpSpPr>
            <p:nvPr/>
          </p:nvGrpSpPr>
          <p:grpSpPr bwMode="auto">
            <a:xfrm>
              <a:off x="113" y="618"/>
              <a:ext cx="2631" cy="2631"/>
              <a:chOff x="113" y="618"/>
              <a:chExt cx="2631" cy="2631"/>
            </a:xfrm>
          </p:grpSpPr>
          <p:sp>
            <p:nvSpPr>
              <p:cNvPr id="42027" name="Oval 90"/>
              <p:cNvSpPr>
                <a:spLocks noChangeArrowheads="1"/>
              </p:cNvSpPr>
              <p:nvPr/>
            </p:nvSpPr>
            <p:spPr bwMode="auto">
              <a:xfrm>
                <a:off x="769" y="1245"/>
                <a:ext cx="1439" cy="1315"/>
              </a:xfrm>
              <a:prstGeom prst="ellipse">
                <a:avLst/>
              </a:pr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pic>
            <p:nvPicPr>
              <p:cNvPr id="42028" name="Picture 66" descr="Aardmagnetisch veld wikipedi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" y="618"/>
                <a:ext cx="2631" cy="2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2026" name="Rectangle 84"/>
            <p:cNvSpPr>
              <a:spLocks noChangeArrowheads="1"/>
            </p:cNvSpPr>
            <p:nvPr/>
          </p:nvSpPr>
          <p:spPr bwMode="auto">
            <a:xfrm>
              <a:off x="0" y="4143"/>
              <a:ext cx="151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Aft>
                  <a:spcPct val="0"/>
                </a:spcAft>
                <a:buFontTx/>
                <a:buNone/>
              </a:pPr>
              <a:r>
                <a:rPr kumimoji="1" lang="en-US" altLang="nl-NL" sz="1400">
                  <a:solidFill>
                    <a:srgbClr val="000000"/>
                  </a:solidFill>
                  <a:cs typeface="Arial" pitchFamily="34" charset="0"/>
                </a:rPr>
                <a:t>Afbeelding: wikipedia</a:t>
              </a:r>
              <a:endParaRPr kumimoji="1" lang="nl-NL" altLang="nl-NL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418825" name="Line 9"/>
          <p:cNvSpPr>
            <a:spLocks noChangeShapeType="1"/>
          </p:cNvSpPr>
          <p:nvPr/>
        </p:nvSpPr>
        <p:spPr bwMode="auto">
          <a:xfrm rot="18120000" flipH="1">
            <a:off x="5498306" y="3304382"/>
            <a:ext cx="1577975" cy="192088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8826" name="Text Box 10"/>
          <p:cNvSpPr txBox="1">
            <a:spLocks noChangeArrowheads="1"/>
          </p:cNvSpPr>
          <p:nvPr/>
        </p:nvSpPr>
        <p:spPr bwMode="auto">
          <a:xfrm rot="21600000">
            <a:off x="5586413" y="4038600"/>
            <a:ext cx="460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24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rPr>
              <a:t>v</a:t>
            </a:r>
            <a:endParaRPr kumimoji="1" lang="nl-NL" sz="2400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418828" name="Freeform 12"/>
          <p:cNvSpPr>
            <a:spLocks/>
          </p:cNvSpPr>
          <p:nvPr/>
        </p:nvSpPr>
        <p:spPr bwMode="auto">
          <a:xfrm rot="-2940000">
            <a:off x="6045994" y="2828131"/>
            <a:ext cx="1171575" cy="1027113"/>
          </a:xfrm>
          <a:custGeom>
            <a:avLst/>
            <a:gdLst>
              <a:gd name="T0" fmla="*/ 2147483647 w 327"/>
              <a:gd name="T1" fmla="*/ 0 h 306"/>
              <a:gd name="T2" fmla="*/ 0 w 327"/>
              <a:gd name="T3" fmla="*/ 2147483647 h 306"/>
              <a:gd name="T4" fmla="*/ 0 60000 65536"/>
              <a:gd name="T5" fmla="*/ 0 60000 65536"/>
              <a:gd name="T6" fmla="*/ 0 w 327"/>
              <a:gd name="T7" fmla="*/ 0 h 306"/>
              <a:gd name="T8" fmla="*/ 327 w 327"/>
              <a:gd name="T9" fmla="*/ 306 h 30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7" h="306">
                <a:moveTo>
                  <a:pt x="327" y="0"/>
                </a:moveTo>
                <a:lnTo>
                  <a:pt x="0" y="306"/>
                </a:lnTo>
              </a:path>
            </a:pathLst>
          </a:custGeom>
          <a:noFill/>
          <a:ln w="38100" cap="flat" cmpd="sng">
            <a:solidFill>
              <a:srgbClr val="3333FF"/>
            </a:solidFill>
            <a:prstDash val="solid"/>
            <a:round/>
            <a:headEnd type="none" w="med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8866" name="AutoShape 50"/>
          <p:cNvSpPr>
            <a:spLocks noChangeArrowheads="1"/>
          </p:cNvSpPr>
          <p:nvPr/>
        </p:nvSpPr>
        <p:spPr bwMode="auto">
          <a:xfrm>
            <a:off x="2195513" y="1916113"/>
            <a:ext cx="457200" cy="177800"/>
          </a:xfrm>
          <a:prstGeom prst="cloudCallout">
            <a:avLst>
              <a:gd name="adj1" fmla="val 189931"/>
              <a:gd name="adj2" fmla="val 58856"/>
            </a:avLst>
          </a:prstGeom>
          <a:gradFill rotWithShape="0">
            <a:gsLst>
              <a:gs pos="0">
                <a:srgbClr val="FF0000"/>
              </a:gs>
              <a:gs pos="100000">
                <a:srgbClr val="3333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1" lang="nl-NL" sz="24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pitchFamily="34" charset="0"/>
            </a:endParaRPr>
          </a:p>
        </p:txBody>
      </p:sp>
      <p:sp>
        <p:nvSpPr>
          <p:cNvPr id="418868" name="Text Box 52"/>
          <p:cNvSpPr txBox="1">
            <a:spLocks noChangeArrowheads="1"/>
          </p:cNvSpPr>
          <p:nvPr/>
        </p:nvSpPr>
        <p:spPr bwMode="auto">
          <a:xfrm>
            <a:off x="5868988" y="2205038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24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v</a:t>
            </a:r>
            <a:r>
              <a:rPr kumimoji="1" lang="en-US" sz="2400" baseline="-25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//</a:t>
            </a:r>
            <a:endParaRPr kumimoji="1" lang="nl-NL" sz="2400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418869" name="Text Box 53"/>
          <p:cNvSpPr txBox="1">
            <a:spLocks noChangeArrowheads="1"/>
          </p:cNvSpPr>
          <p:nvPr/>
        </p:nvSpPr>
        <p:spPr bwMode="auto">
          <a:xfrm>
            <a:off x="6403975" y="4033838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24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rPr>
              <a:t>v</a:t>
            </a:r>
            <a:r>
              <a:rPr kumimoji="1" lang="en-US" sz="2400" baseline="-25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┴</a:t>
            </a:r>
            <a:endParaRPr kumimoji="1" lang="en-US" sz="2400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418870" name="Text Box 54"/>
          <p:cNvSpPr txBox="1">
            <a:spLocks noChangeArrowheads="1"/>
          </p:cNvSpPr>
          <p:nvPr/>
        </p:nvSpPr>
        <p:spPr bwMode="auto">
          <a:xfrm>
            <a:off x="6203950" y="3348038"/>
            <a:ext cx="384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24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I</a:t>
            </a:r>
          </a:p>
        </p:txBody>
      </p:sp>
      <p:sp>
        <p:nvSpPr>
          <p:cNvPr id="418871" name="Text Box 55"/>
          <p:cNvSpPr txBox="1">
            <a:spLocks noChangeArrowheads="1"/>
          </p:cNvSpPr>
          <p:nvPr/>
        </p:nvSpPr>
        <p:spPr bwMode="auto">
          <a:xfrm>
            <a:off x="6672263" y="2551113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F</a:t>
            </a:r>
            <a:r>
              <a:rPr kumimoji="1" lang="en-US" sz="2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rPr>
              <a:t>L</a:t>
            </a:r>
          </a:p>
        </p:txBody>
      </p:sp>
      <p:sp>
        <p:nvSpPr>
          <p:cNvPr id="418872" name="Text Box 56"/>
          <p:cNvSpPr txBox="1">
            <a:spLocks noChangeArrowheads="1"/>
          </p:cNvSpPr>
          <p:nvPr/>
        </p:nvSpPr>
        <p:spPr bwMode="auto">
          <a:xfrm>
            <a:off x="4859338" y="2276475"/>
            <a:ext cx="36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B</a:t>
            </a:r>
          </a:p>
        </p:txBody>
      </p:sp>
      <p:sp>
        <p:nvSpPr>
          <p:cNvPr id="418902" name="AutoShape 86"/>
          <p:cNvSpPr>
            <a:spLocks noChangeArrowheads="1"/>
          </p:cNvSpPr>
          <p:nvPr/>
        </p:nvSpPr>
        <p:spPr bwMode="auto">
          <a:xfrm>
            <a:off x="6154738" y="682625"/>
            <a:ext cx="2447925" cy="1223963"/>
          </a:xfrm>
          <a:prstGeom prst="wedgeRoundRectCallout">
            <a:avLst>
              <a:gd name="adj1" fmla="val -202713"/>
              <a:gd name="adj2" fmla="val 5978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Ng: Geografische noordpool</a:t>
            </a:r>
          </a:p>
        </p:txBody>
      </p:sp>
      <p:sp>
        <p:nvSpPr>
          <p:cNvPr id="418903" name="AutoShape 87"/>
          <p:cNvSpPr>
            <a:spLocks noChangeArrowheads="1"/>
          </p:cNvSpPr>
          <p:nvPr/>
        </p:nvSpPr>
        <p:spPr bwMode="auto">
          <a:xfrm>
            <a:off x="250825" y="5419725"/>
            <a:ext cx="2184400" cy="1223963"/>
          </a:xfrm>
          <a:prstGeom prst="wedgeRoundRectCallout">
            <a:avLst>
              <a:gd name="adj1" fmla="val 29208"/>
              <a:gd name="adj2" fmla="val -31724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Nm: Magnetische noordpool</a:t>
            </a:r>
          </a:p>
        </p:txBody>
      </p:sp>
      <p:sp>
        <p:nvSpPr>
          <p:cNvPr id="418908" name="AutoShape 92"/>
          <p:cNvSpPr>
            <a:spLocks noChangeArrowheads="1"/>
          </p:cNvSpPr>
          <p:nvPr/>
        </p:nvSpPr>
        <p:spPr bwMode="auto">
          <a:xfrm>
            <a:off x="2268538" y="6226175"/>
            <a:ext cx="1698625" cy="431800"/>
          </a:xfrm>
          <a:prstGeom prst="wedgeRoundRectCallout">
            <a:avLst>
              <a:gd name="adj1" fmla="val -4208"/>
              <a:gd name="adj2" fmla="val -59719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Atmosfeer</a:t>
            </a:r>
          </a:p>
        </p:txBody>
      </p:sp>
      <p:grpSp>
        <p:nvGrpSpPr>
          <p:cNvPr id="9" name="Group 104"/>
          <p:cNvGrpSpPr>
            <a:grpSpLocks/>
          </p:cNvGrpSpPr>
          <p:nvPr/>
        </p:nvGrpSpPr>
        <p:grpSpPr bwMode="auto">
          <a:xfrm rot="-170489">
            <a:off x="3122613" y="628650"/>
            <a:ext cx="5327650" cy="4606925"/>
            <a:chOff x="2244" y="572"/>
            <a:chExt cx="2984" cy="2767"/>
          </a:xfrm>
        </p:grpSpPr>
        <p:sp>
          <p:nvSpPr>
            <p:cNvPr id="42021" name="Oval 79"/>
            <p:cNvSpPr>
              <a:spLocks noChangeAspect="1" noChangeArrowheads="1"/>
            </p:cNvSpPr>
            <p:nvPr/>
          </p:nvSpPr>
          <p:spPr bwMode="auto">
            <a:xfrm>
              <a:off x="2245" y="754"/>
              <a:ext cx="227" cy="227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022" name="Oval 80"/>
            <p:cNvSpPr>
              <a:spLocks noChangeAspect="1" noChangeArrowheads="1"/>
            </p:cNvSpPr>
            <p:nvPr/>
          </p:nvSpPr>
          <p:spPr bwMode="auto">
            <a:xfrm>
              <a:off x="2461" y="572"/>
              <a:ext cx="2767" cy="2767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023" name="Freeform 95"/>
            <p:cNvSpPr>
              <a:spLocks/>
            </p:cNvSpPr>
            <p:nvPr/>
          </p:nvSpPr>
          <p:spPr bwMode="auto">
            <a:xfrm>
              <a:off x="2349" y="576"/>
              <a:ext cx="1371" cy="177"/>
            </a:xfrm>
            <a:custGeom>
              <a:avLst/>
              <a:gdLst>
                <a:gd name="T0" fmla="*/ 0 w 1371"/>
                <a:gd name="T1" fmla="*/ 177 h 177"/>
                <a:gd name="T2" fmla="*/ 1371 w 1371"/>
                <a:gd name="T3" fmla="*/ 0 h 177"/>
                <a:gd name="T4" fmla="*/ 0 60000 65536"/>
                <a:gd name="T5" fmla="*/ 0 60000 65536"/>
                <a:gd name="T6" fmla="*/ 0 w 1371"/>
                <a:gd name="T7" fmla="*/ 0 h 177"/>
                <a:gd name="T8" fmla="*/ 1371 w 1371"/>
                <a:gd name="T9" fmla="*/ 177 h 17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71" h="177">
                  <a:moveTo>
                    <a:pt x="0" y="177"/>
                  </a:moveTo>
                  <a:lnTo>
                    <a:pt x="1371" y="0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024" name="Freeform 96"/>
            <p:cNvSpPr>
              <a:spLocks/>
            </p:cNvSpPr>
            <p:nvPr/>
          </p:nvSpPr>
          <p:spPr bwMode="auto">
            <a:xfrm>
              <a:off x="2244" y="888"/>
              <a:ext cx="252" cy="1392"/>
            </a:xfrm>
            <a:custGeom>
              <a:avLst/>
              <a:gdLst>
                <a:gd name="T0" fmla="*/ 0 w 252"/>
                <a:gd name="T1" fmla="*/ 0 h 1392"/>
                <a:gd name="T2" fmla="*/ 252 w 252"/>
                <a:gd name="T3" fmla="*/ 1392 h 1392"/>
                <a:gd name="T4" fmla="*/ 0 60000 65536"/>
                <a:gd name="T5" fmla="*/ 0 60000 65536"/>
                <a:gd name="T6" fmla="*/ 0 w 252"/>
                <a:gd name="T7" fmla="*/ 0 h 1392"/>
                <a:gd name="T8" fmla="*/ 252 w 252"/>
                <a:gd name="T9" fmla="*/ 1392 h 13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392">
                  <a:moveTo>
                    <a:pt x="0" y="0"/>
                  </a:moveTo>
                  <a:lnTo>
                    <a:pt x="252" y="1392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ep 23"/>
          <p:cNvGrpSpPr>
            <a:grpSpLocks/>
          </p:cNvGrpSpPr>
          <p:nvPr/>
        </p:nvGrpSpPr>
        <p:grpSpPr bwMode="auto">
          <a:xfrm rot="-2903968">
            <a:off x="2778125" y="254000"/>
            <a:ext cx="1484313" cy="557213"/>
            <a:chOff x="3703103" y="823604"/>
            <a:chExt cx="1484787" cy="557067"/>
          </a:xfrm>
        </p:grpSpPr>
        <p:cxnSp>
          <p:nvCxnSpPr>
            <p:cNvPr id="42019" name="Rechte verbindingslijn 22"/>
            <p:cNvCxnSpPr>
              <a:cxnSpLocks noChangeShapeType="1"/>
            </p:cNvCxnSpPr>
            <p:nvPr/>
          </p:nvCxnSpPr>
          <p:spPr bwMode="auto">
            <a:xfrm flipH="1">
              <a:off x="3759660" y="823604"/>
              <a:ext cx="1428230" cy="50853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020" name="Ovaal 47"/>
            <p:cNvSpPr>
              <a:spLocks noChangeAspect="1"/>
            </p:cNvSpPr>
            <p:nvPr/>
          </p:nvSpPr>
          <p:spPr bwMode="auto">
            <a:xfrm>
              <a:off x="3703103" y="1308671"/>
              <a:ext cx="72000" cy="720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21" name="Tekstvak 20"/>
          <p:cNvSpPr txBox="1"/>
          <p:nvPr/>
        </p:nvSpPr>
        <p:spPr>
          <a:xfrm>
            <a:off x="6383338" y="2400300"/>
            <a:ext cx="5064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800" b="1" dirty="0">
                <a:solidFill>
                  <a:srgbClr val="FF0000"/>
                </a:solidFill>
                <a:effectLst>
                  <a:outerShdw blurRad="38100" dist="38100" dir="5400000" algn="ctr" rotWithShape="0">
                    <a:srgbClr val="000000"/>
                  </a:outerShdw>
                </a:effectLst>
                <a:cs typeface="Arial" pitchFamily="34" charset="0"/>
                <a:sym typeface="Symbol"/>
              </a:rPr>
              <a:t></a:t>
            </a:r>
            <a:endParaRPr lang="nl-NL" sz="2800" b="1" dirty="0">
              <a:solidFill>
                <a:srgbClr val="FF0000"/>
              </a:solidFill>
              <a:effectLst>
                <a:outerShdw blurRad="38100" dist="38100" dir="5400000" algn="ctr" rotWithShape="0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418831" name="Line 15"/>
          <p:cNvSpPr>
            <a:spLocks noChangeShapeType="1"/>
          </p:cNvSpPr>
          <p:nvPr/>
        </p:nvSpPr>
        <p:spPr bwMode="auto">
          <a:xfrm rot="18120000" flipH="1">
            <a:off x="5857876" y="3108325"/>
            <a:ext cx="1079500" cy="11747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86017" name="Groep 86016"/>
          <p:cNvGrpSpPr>
            <a:grpSpLocks/>
          </p:cNvGrpSpPr>
          <p:nvPr/>
        </p:nvGrpSpPr>
        <p:grpSpPr bwMode="auto">
          <a:xfrm rot="-1320000">
            <a:off x="6262688" y="1076325"/>
            <a:ext cx="1555750" cy="1425575"/>
            <a:chOff x="6162307" y="4270797"/>
            <a:chExt cx="1555601" cy="1426443"/>
          </a:xfrm>
        </p:grpSpPr>
        <p:cxnSp>
          <p:nvCxnSpPr>
            <p:cNvPr id="42017" name="Rechte verbindingslijn 64"/>
            <p:cNvCxnSpPr>
              <a:cxnSpLocks noChangeShapeType="1"/>
            </p:cNvCxnSpPr>
            <p:nvPr/>
          </p:nvCxnSpPr>
          <p:spPr bwMode="auto">
            <a:xfrm flipH="1">
              <a:off x="6227955" y="4270797"/>
              <a:ext cx="1489953" cy="1365435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018" name="Ovaal 86015"/>
            <p:cNvSpPr>
              <a:spLocks noChangeAspect="1"/>
            </p:cNvSpPr>
            <p:nvPr/>
          </p:nvSpPr>
          <p:spPr bwMode="auto">
            <a:xfrm>
              <a:off x="6162307" y="5589240"/>
              <a:ext cx="108000" cy="1080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86021" name="Toelichting met afgeronde rechthoek 86020"/>
          <p:cNvSpPr>
            <a:spLocks noChangeArrowheads="1"/>
          </p:cNvSpPr>
          <p:nvPr/>
        </p:nvSpPr>
        <p:spPr bwMode="auto">
          <a:xfrm>
            <a:off x="6021388" y="5137150"/>
            <a:ext cx="2462212" cy="1017588"/>
          </a:xfrm>
          <a:prstGeom prst="wedgeRoundRectCallout">
            <a:avLst>
              <a:gd name="adj1" fmla="val -23403"/>
              <a:gd name="adj2" fmla="val -286380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800">
                <a:solidFill>
                  <a:srgbClr val="000000"/>
                </a:solidFill>
                <a:cs typeface="Arial" pitchFamily="34" charset="0"/>
              </a:rPr>
              <a:t>Hoe is de Lorentzkracht op het +deeltje gericht?</a:t>
            </a:r>
          </a:p>
        </p:txBody>
      </p:sp>
      <p:sp>
        <p:nvSpPr>
          <p:cNvPr id="79" name="Toelichting met afgeronde rechthoek 78"/>
          <p:cNvSpPr>
            <a:spLocks noChangeArrowheads="1"/>
          </p:cNvSpPr>
          <p:nvPr/>
        </p:nvSpPr>
        <p:spPr bwMode="auto">
          <a:xfrm>
            <a:off x="5980113" y="5060950"/>
            <a:ext cx="2798762" cy="1633538"/>
          </a:xfrm>
          <a:prstGeom prst="wedgeRoundRectCallout">
            <a:avLst>
              <a:gd name="adj1" fmla="val -147782"/>
              <a:gd name="adj2" fmla="val -283921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Bijv. een +deeltje (van de zon) komt het magnetisch veld binnen.</a:t>
            </a:r>
          </a:p>
        </p:txBody>
      </p:sp>
      <p:sp>
        <p:nvSpPr>
          <p:cNvPr id="86022" name="Tekstvak 86021"/>
          <p:cNvSpPr txBox="1">
            <a:spLocks noChangeArrowheads="1"/>
          </p:cNvSpPr>
          <p:nvPr/>
        </p:nvSpPr>
        <p:spPr bwMode="auto">
          <a:xfrm>
            <a:off x="14288" y="520382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Door </a:t>
            </a:r>
            <a:r>
              <a:rPr kumimoji="1" lang="en-US" altLang="nl-NL" sz="2400">
                <a:solidFill>
                  <a:srgbClr val="000000"/>
                </a:solidFill>
                <a:cs typeface="Arial" pitchFamily="34" charset="0"/>
              </a:rPr>
              <a:t>v</a:t>
            </a:r>
            <a:r>
              <a:rPr kumimoji="1" lang="en-US" altLang="nl-NL" sz="2400" baseline="-25000">
                <a:solidFill>
                  <a:srgbClr val="000000"/>
                </a:solidFill>
                <a:cs typeface="Arial" pitchFamily="34" charset="0"/>
              </a:rPr>
              <a:t>┴ </a:t>
            </a:r>
            <a:r>
              <a:rPr kumimoji="1" lang="en-US" altLang="nl-NL" sz="2400">
                <a:solidFill>
                  <a:srgbClr val="000000"/>
                </a:solidFill>
                <a:cs typeface="Arial" pitchFamily="34" charset="0"/>
              </a:rPr>
              <a:t>en F</a:t>
            </a:r>
            <a:r>
              <a:rPr kumimoji="1" lang="en-US" altLang="nl-NL" sz="2400" baseline="-25000">
                <a:solidFill>
                  <a:srgbClr val="000000"/>
                </a:solidFill>
                <a:cs typeface="Arial" pitchFamily="34" charset="0"/>
              </a:rPr>
              <a:t>L </a:t>
            </a:r>
            <a:r>
              <a:rPr kumimoji="1" lang="en-US" altLang="nl-NL" sz="2400">
                <a:solidFill>
                  <a:srgbClr val="000000"/>
                </a:solidFill>
                <a:cs typeface="Arial" pitchFamily="34" charset="0"/>
              </a:rPr>
              <a:t>beschrijft het deeltje een een cirkelbaan.</a:t>
            </a:r>
          </a:p>
        </p:txBody>
      </p:sp>
      <p:sp>
        <p:nvSpPr>
          <p:cNvPr id="81" name="Tekstvak 80"/>
          <p:cNvSpPr txBox="1">
            <a:spLocks noChangeArrowheads="1"/>
          </p:cNvSpPr>
          <p:nvPr/>
        </p:nvSpPr>
        <p:spPr bwMode="auto">
          <a:xfrm>
            <a:off x="-25400" y="56467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Tegelijkertijd gaat het deeltje door </a:t>
            </a:r>
            <a:r>
              <a:rPr kumimoji="1" lang="en-US" altLang="nl-NL" sz="2400">
                <a:solidFill>
                  <a:srgbClr val="000000"/>
                </a:solidFill>
                <a:cs typeface="Arial" pitchFamily="34" charset="0"/>
              </a:rPr>
              <a:t>v</a:t>
            </a:r>
            <a:r>
              <a:rPr kumimoji="1" lang="en-US" altLang="nl-NL" sz="2400" baseline="-25000">
                <a:solidFill>
                  <a:srgbClr val="000000"/>
                </a:solidFill>
                <a:cs typeface="Arial" pitchFamily="34" charset="0"/>
              </a:rPr>
              <a:t>//</a:t>
            </a:r>
            <a:r>
              <a:rPr kumimoji="1" lang="nl-NL" altLang="nl-NL" sz="240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langs de veldlijn verder.</a:t>
            </a:r>
            <a:endParaRPr kumimoji="1" lang="en-US" altLang="nl-NL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4" name="Tekstvak 83"/>
          <p:cNvSpPr txBox="1">
            <a:spLocks noChangeArrowheads="1"/>
          </p:cNvSpPr>
          <p:nvPr/>
        </p:nvSpPr>
        <p:spPr bwMode="auto">
          <a:xfrm>
            <a:off x="-11113" y="6078538"/>
            <a:ext cx="9144001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Er ontstaat een spiraalvormige baan!</a:t>
            </a:r>
            <a:endParaRPr kumimoji="1" lang="en-US" altLang="nl-NL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8877" name="AutoShape 61"/>
          <p:cNvSpPr>
            <a:spLocks noChangeArrowheads="1"/>
          </p:cNvSpPr>
          <p:nvPr/>
        </p:nvSpPr>
        <p:spPr bwMode="auto">
          <a:xfrm>
            <a:off x="5686425" y="3984625"/>
            <a:ext cx="3132138" cy="2720975"/>
          </a:xfrm>
          <a:prstGeom prst="wedgeRoundRectCallout">
            <a:avLst>
              <a:gd name="adj1" fmla="val -155565"/>
              <a:gd name="adj2" fmla="val -121602"/>
              <a:gd name="adj3" fmla="val 16667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kumimoji="1" lang="nl-NL" altLang="nl-NL" sz="2400">
                <a:solidFill>
                  <a:srgbClr val="000000"/>
                </a:solidFill>
                <a:cs typeface="Arial" pitchFamily="34" charset="0"/>
              </a:rPr>
              <a:t>Geladen deeltjes spiralen om de veldlijnen richting aarde en komen de atmosfeer binnen: Noorderlicht</a:t>
            </a:r>
          </a:p>
        </p:txBody>
      </p:sp>
      <p:sp>
        <p:nvSpPr>
          <p:cNvPr id="418827" name="Freeform 11"/>
          <p:cNvSpPr>
            <a:spLocks/>
          </p:cNvSpPr>
          <p:nvPr/>
        </p:nvSpPr>
        <p:spPr bwMode="auto">
          <a:xfrm rot="-2940000">
            <a:off x="6063456" y="2447132"/>
            <a:ext cx="433387" cy="495300"/>
          </a:xfrm>
          <a:custGeom>
            <a:avLst/>
            <a:gdLst>
              <a:gd name="T0" fmla="*/ 2147483647 w 322"/>
              <a:gd name="T1" fmla="*/ 2147483647 h 368"/>
              <a:gd name="T2" fmla="*/ 0 w 322"/>
              <a:gd name="T3" fmla="*/ 0 h 368"/>
              <a:gd name="T4" fmla="*/ 0 60000 65536"/>
              <a:gd name="T5" fmla="*/ 0 60000 65536"/>
              <a:gd name="T6" fmla="*/ 0 w 322"/>
              <a:gd name="T7" fmla="*/ 0 h 368"/>
              <a:gd name="T8" fmla="*/ 322 w 322"/>
              <a:gd name="T9" fmla="*/ 368 h 3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2" h="368">
                <a:moveTo>
                  <a:pt x="322" y="368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3333FF"/>
            </a:solidFill>
            <a:prstDash val="solid"/>
            <a:round/>
            <a:headEnd type="none" w="med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14" name="Rechte verbindingslijn 13"/>
          <p:cNvCxnSpPr>
            <a:cxnSpLocks noChangeShapeType="1"/>
            <a:stCxn id="418825" idx="1"/>
          </p:cNvCxnSpPr>
          <p:nvPr/>
        </p:nvCxnSpPr>
        <p:spPr bwMode="auto">
          <a:xfrm flipV="1">
            <a:off x="5951538" y="4121150"/>
            <a:ext cx="679450" cy="0"/>
          </a:xfrm>
          <a:prstGeom prst="line">
            <a:avLst/>
          </a:prstGeom>
          <a:noFill/>
          <a:ln w="38100" algn="ctr">
            <a:solidFill>
              <a:srgbClr val="3333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Rechte verbindingslijn 15"/>
          <p:cNvCxnSpPr>
            <a:cxnSpLocks noChangeShapeType="1"/>
          </p:cNvCxnSpPr>
          <p:nvPr/>
        </p:nvCxnSpPr>
        <p:spPr bwMode="auto">
          <a:xfrm flipH="1" flipV="1">
            <a:off x="5953125" y="2678113"/>
            <a:ext cx="9525" cy="1443037"/>
          </a:xfrm>
          <a:prstGeom prst="line">
            <a:avLst/>
          </a:prstGeom>
          <a:noFill/>
          <a:ln w="38100" algn="ctr">
            <a:solidFill>
              <a:srgbClr val="3333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160859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8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89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89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89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18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18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18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18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418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1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1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18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418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18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18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8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418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418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418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418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18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18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8" grpId="0"/>
      <p:bldP spid="418825" grpId="0" animBg="1"/>
      <p:bldP spid="418826" grpId="0" autoUpdateAnimBg="0"/>
      <p:bldP spid="418828" grpId="0" animBg="1"/>
      <p:bldP spid="418866" grpId="0" animBg="1" autoUpdateAnimBg="0"/>
      <p:bldP spid="418868" grpId="0"/>
      <p:bldP spid="418869" grpId="0"/>
      <p:bldP spid="418870" grpId="0"/>
      <p:bldP spid="418871" grpId="0"/>
      <p:bldP spid="418872" grpId="0"/>
      <p:bldP spid="418902" grpId="0" animBg="1"/>
      <p:bldP spid="418903" grpId="0" animBg="1"/>
      <p:bldP spid="418908" grpId="0" animBg="1"/>
      <p:bldP spid="21" grpId="0"/>
      <p:bldP spid="418831" grpId="0" animBg="1"/>
      <p:bldP spid="86021" grpId="0" animBg="1"/>
      <p:bldP spid="79" grpId="0" animBg="1"/>
      <p:bldP spid="86022" grpId="0"/>
      <p:bldP spid="81" grpId="0"/>
      <p:bldP spid="84" grpId="0"/>
      <p:bldP spid="418877" grpId="0" animBg="1"/>
      <p:bldP spid="41882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5" name="Text Box 3"/>
          <p:cNvSpPr txBox="1">
            <a:spLocks noChangeArrowheads="1"/>
          </p:cNvSpPr>
          <p:nvPr/>
        </p:nvSpPr>
        <p:spPr bwMode="auto">
          <a:xfrm>
            <a:off x="0" y="0"/>
            <a:ext cx="571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000" kern="0" dirty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itchFamily="34" charset="0"/>
              </a:rPr>
              <a:t>2.16/24 </a:t>
            </a:r>
            <a:r>
              <a:rPr kumimoji="1" lang="en-US" sz="3200" dirty="0" err="1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itchFamily="34" charset="0"/>
              </a:rPr>
              <a:t>Noorderlicht</a:t>
            </a:r>
            <a:r>
              <a:rPr kumimoji="1" lang="en-US" sz="32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itchFamily="34" charset="0"/>
              </a:rPr>
              <a:t>.</a:t>
            </a:r>
            <a:endParaRPr kumimoji="1" lang="nl-NL" sz="3200" dirty="0">
              <a:solidFill>
                <a:srgbClr val="FF0000"/>
              </a:solidFill>
              <a:effectLst>
                <a:outerShdw blurRad="50800" dist="38100" dir="18900000" algn="bl" rotWithShape="0">
                  <a:prstClr val="black"/>
                </a:outerShdw>
              </a:effectLst>
              <a:cs typeface="Arial" pitchFamily="34" charset="0"/>
            </a:endParaRPr>
          </a:p>
        </p:txBody>
      </p:sp>
      <p:sp>
        <p:nvSpPr>
          <p:cNvPr id="417800" name="Text Box 8"/>
          <p:cNvSpPr txBox="1">
            <a:spLocks noChangeArrowheads="1"/>
          </p:cNvSpPr>
          <p:nvPr/>
        </p:nvSpPr>
        <p:spPr bwMode="auto">
          <a:xfrm>
            <a:off x="0" y="6464300"/>
            <a:ext cx="810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NL" altLang="nl-NL" sz="2000">
                <a:solidFill>
                  <a:srgbClr val="FF0000"/>
                </a:solidFill>
                <a:cs typeface="Arial" pitchFamily="34" charset="0"/>
                <a:hlinkClick r:id="rId3"/>
              </a:rPr>
              <a:t>Noorderlicht binnen de poolcirkel BBC 4 Youtube, video</a:t>
            </a:r>
            <a:endParaRPr lang="nl-NL" altLang="nl-NL" sz="2000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5" name="Groep 4"/>
          <p:cNvGrpSpPr>
            <a:grpSpLocks/>
          </p:cNvGrpSpPr>
          <p:nvPr/>
        </p:nvGrpSpPr>
        <p:grpSpPr bwMode="auto">
          <a:xfrm>
            <a:off x="-14288" y="522288"/>
            <a:ext cx="9158288" cy="5972175"/>
            <a:chOff x="-14770" y="522585"/>
            <a:chExt cx="9158770" cy="5972492"/>
          </a:xfrm>
        </p:grpSpPr>
        <p:pic>
          <p:nvPicPr>
            <p:cNvPr id="43014" name="Afbeelding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2585"/>
              <a:ext cx="9144000" cy="5952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5" name="Rechthoek 2"/>
            <p:cNvSpPr>
              <a:spLocks noChangeArrowheads="1"/>
            </p:cNvSpPr>
            <p:nvPr/>
          </p:nvSpPr>
          <p:spPr bwMode="auto">
            <a:xfrm>
              <a:off x="-14770" y="6156523"/>
              <a:ext cx="915877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nl-NL" sz="1600">
                  <a:solidFill>
                    <a:srgbClr val="FFFFFF"/>
                  </a:solidFill>
                  <a:cs typeface="Arial" pitchFamily="34" charset="0"/>
                </a:rPr>
                <a:t>Aurora Borealis over Alaska as seen from the International Space Station. Credit: NASA, </a:t>
              </a:r>
              <a:r>
                <a:rPr lang="nl-NL" altLang="nl-NL" sz="1600">
                  <a:solidFill>
                    <a:srgbClr val="FFFFFF"/>
                  </a:solidFill>
                  <a:cs typeface="Arial" pitchFamily="34" charset="0"/>
                </a:rPr>
                <a:t>CC BY-NC</a:t>
              </a:r>
            </a:p>
          </p:txBody>
        </p:sp>
      </p:grpSp>
      <p:sp>
        <p:nvSpPr>
          <p:cNvPr id="8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519042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7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7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5" grpId="0"/>
      <p:bldP spid="41780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8"/>
          <p:cNvGrpSpPr>
            <a:grpSpLocks/>
          </p:cNvGrpSpPr>
          <p:nvPr/>
        </p:nvGrpSpPr>
        <p:grpSpPr bwMode="auto">
          <a:xfrm>
            <a:off x="2911475" y="1557338"/>
            <a:ext cx="3265488" cy="2895600"/>
            <a:chOff x="1834" y="981"/>
            <a:chExt cx="2057" cy="1824"/>
          </a:xfrm>
        </p:grpSpPr>
        <p:grpSp>
          <p:nvGrpSpPr>
            <p:cNvPr id="44132" name="Group 184"/>
            <p:cNvGrpSpPr>
              <a:grpSpLocks/>
            </p:cNvGrpSpPr>
            <p:nvPr/>
          </p:nvGrpSpPr>
          <p:grpSpPr bwMode="auto">
            <a:xfrm>
              <a:off x="1834" y="981"/>
              <a:ext cx="2057" cy="1824"/>
              <a:chOff x="1834" y="981"/>
              <a:chExt cx="2057" cy="1824"/>
            </a:xfrm>
          </p:grpSpPr>
          <p:grpSp>
            <p:nvGrpSpPr>
              <p:cNvPr id="44134" name="Group 98"/>
              <p:cNvGrpSpPr>
                <a:grpSpLocks/>
              </p:cNvGrpSpPr>
              <p:nvPr/>
            </p:nvGrpSpPr>
            <p:grpSpPr bwMode="auto">
              <a:xfrm>
                <a:off x="1834" y="981"/>
                <a:ext cx="2057" cy="1824"/>
                <a:chOff x="1912" y="1237"/>
                <a:chExt cx="2057" cy="1824"/>
              </a:xfrm>
            </p:grpSpPr>
            <p:grpSp>
              <p:nvGrpSpPr>
                <p:cNvPr id="44136" name="Group 97"/>
                <p:cNvGrpSpPr>
                  <a:grpSpLocks/>
                </p:cNvGrpSpPr>
                <p:nvPr/>
              </p:nvGrpSpPr>
              <p:grpSpPr bwMode="auto">
                <a:xfrm>
                  <a:off x="1912" y="1237"/>
                  <a:ext cx="2057" cy="1824"/>
                  <a:chOff x="1912" y="1237"/>
                  <a:chExt cx="2057" cy="1824"/>
                </a:xfrm>
              </p:grpSpPr>
              <p:pic>
                <p:nvPicPr>
                  <p:cNvPr id="44141" name="Picture 93" descr="Elektromotor b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12" y="1237"/>
                    <a:ext cx="2054" cy="1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44142" name="Group 96"/>
                  <p:cNvGrpSpPr>
                    <a:grpSpLocks/>
                  </p:cNvGrpSpPr>
                  <p:nvPr/>
                </p:nvGrpSpPr>
                <p:grpSpPr bwMode="auto">
                  <a:xfrm>
                    <a:off x="1925" y="1956"/>
                    <a:ext cx="2044" cy="473"/>
                    <a:chOff x="1925" y="1956"/>
                    <a:chExt cx="2044" cy="473"/>
                  </a:xfrm>
                </p:grpSpPr>
                <p:sp>
                  <p:nvSpPr>
                    <p:cNvPr id="44143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1925" y="2309"/>
                      <a:ext cx="522" cy="120"/>
                    </a:xfrm>
                    <a:custGeom>
                      <a:avLst/>
                      <a:gdLst>
                        <a:gd name="T0" fmla="*/ 0 w 522"/>
                        <a:gd name="T1" fmla="*/ 120 h 120"/>
                        <a:gd name="T2" fmla="*/ 522 w 522"/>
                        <a:gd name="T3" fmla="*/ 0 h 120"/>
                        <a:gd name="T4" fmla="*/ 0 60000 65536"/>
                        <a:gd name="T5" fmla="*/ 0 60000 65536"/>
                        <a:gd name="T6" fmla="*/ 0 w 522"/>
                        <a:gd name="T7" fmla="*/ 0 h 120"/>
                        <a:gd name="T8" fmla="*/ 522 w 522"/>
                        <a:gd name="T9" fmla="*/ 120 h 120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522" h="120">
                          <a:moveTo>
                            <a:pt x="0" y="120"/>
                          </a:moveTo>
                          <a:lnTo>
                            <a:pt x="522" y="0"/>
                          </a:lnTo>
                        </a:path>
                      </a:pathLst>
                    </a:custGeom>
                    <a:noFill/>
                    <a:ln w="28575" cap="flat" cmpd="sng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4144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2618" y="2055"/>
                      <a:ext cx="895" cy="212"/>
                    </a:xfrm>
                    <a:custGeom>
                      <a:avLst/>
                      <a:gdLst>
                        <a:gd name="T0" fmla="*/ 0 w 895"/>
                        <a:gd name="T1" fmla="*/ 212 h 212"/>
                        <a:gd name="T2" fmla="*/ 895 w 895"/>
                        <a:gd name="T3" fmla="*/ 0 h 212"/>
                        <a:gd name="T4" fmla="*/ 0 60000 65536"/>
                        <a:gd name="T5" fmla="*/ 0 60000 65536"/>
                        <a:gd name="T6" fmla="*/ 0 w 895"/>
                        <a:gd name="T7" fmla="*/ 0 h 212"/>
                        <a:gd name="T8" fmla="*/ 895 w 895"/>
                        <a:gd name="T9" fmla="*/ 212 h 212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895" h="212">
                          <a:moveTo>
                            <a:pt x="0" y="212"/>
                          </a:moveTo>
                          <a:lnTo>
                            <a:pt x="895" y="0"/>
                          </a:lnTo>
                        </a:path>
                      </a:pathLst>
                    </a:custGeom>
                    <a:noFill/>
                    <a:ln w="28575" cap="flat" cmpd="sng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4145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3894" y="1956"/>
                      <a:ext cx="75" cy="16"/>
                    </a:xfrm>
                    <a:custGeom>
                      <a:avLst/>
                      <a:gdLst>
                        <a:gd name="T0" fmla="*/ 0 w 75"/>
                        <a:gd name="T1" fmla="*/ 16 h 16"/>
                        <a:gd name="T2" fmla="*/ 75 w 75"/>
                        <a:gd name="T3" fmla="*/ 0 h 16"/>
                        <a:gd name="T4" fmla="*/ 0 60000 65536"/>
                        <a:gd name="T5" fmla="*/ 0 60000 65536"/>
                        <a:gd name="T6" fmla="*/ 0 w 75"/>
                        <a:gd name="T7" fmla="*/ 0 h 16"/>
                        <a:gd name="T8" fmla="*/ 75 w 75"/>
                        <a:gd name="T9" fmla="*/ 16 h 16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75" h="16">
                          <a:moveTo>
                            <a:pt x="0" y="16"/>
                          </a:moveTo>
                          <a:lnTo>
                            <a:pt x="75" y="0"/>
                          </a:lnTo>
                        </a:path>
                      </a:pathLst>
                    </a:custGeom>
                    <a:noFill/>
                    <a:ln w="28575" cap="flat" cmpd="sng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</p:grpSp>
            </p:grpSp>
            <p:sp>
              <p:nvSpPr>
                <p:cNvPr id="444486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2327" y="1594"/>
                  <a:ext cx="317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nl-NL" sz="2400" dirty="0">
                      <a:solidFill>
                        <a:srgbClr val="0066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Arial" pitchFamily="34" charset="0"/>
                    </a:rPr>
                    <a:t>N</a:t>
                  </a:r>
                </a:p>
              </p:txBody>
            </p:sp>
            <p:sp>
              <p:nvSpPr>
                <p:cNvPr id="444487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330" y="2713"/>
                  <a:ext cx="317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nl-NL" sz="2400" dirty="0">
                      <a:solidFill>
                        <a:srgbClr val="0066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Arial" pitchFamily="34" charset="0"/>
                    </a:rPr>
                    <a:t>Z</a:t>
                  </a:r>
                </a:p>
              </p:txBody>
            </p:sp>
            <p:sp>
              <p:nvSpPr>
                <p:cNvPr id="444503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402" y="2195"/>
                  <a:ext cx="27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nl-NL" sz="1400" b="1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pitchFamily="34" charset="0"/>
                    </a:rPr>
                    <a:t>A</a:t>
                  </a:r>
                </a:p>
              </p:txBody>
            </p:sp>
            <p:sp>
              <p:nvSpPr>
                <p:cNvPr id="444504" name="Text Box 88"/>
                <p:cNvSpPr txBox="1">
                  <a:spLocks noChangeArrowheads="1"/>
                </p:cNvSpPr>
                <p:nvPr/>
              </p:nvSpPr>
              <p:spPr bwMode="auto">
                <a:xfrm>
                  <a:off x="2260" y="2224"/>
                  <a:ext cx="27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nl-NL" sz="1400" b="1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pitchFamily="34" charset="0"/>
                    </a:rPr>
                    <a:t>B</a:t>
                  </a:r>
                </a:p>
              </p:txBody>
            </p:sp>
          </p:grpSp>
          <p:sp>
            <p:nvSpPr>
              <p:cNvPr id="44135" name="Freeform 183"/>
              <p:cNvSpPr>
                <a:spLocks/>
              </p:cNvSpPr>
              <p:nvPr/>
            </p:nvSpPr>
            <p:spPr bwMode="auto">
              <a:xfrm>
                <a:off x="2339" y="2112"/>
                <a:ext cx="105" cy="75"/>
              </a:xfrm>
              <a:custGeom>
                <a:avLst/>
                <a:gdLst>
                  <a:gd name="T0" fmla="*/ 2 w 105"/>
                  <a:gd name="T1" fmla="*/ 2 h 75"/>
                  <a:gd name="T2" fmla="*/ 0 w 105"/>
                  <a:gd name="T3" fmla="*/ 68 h 75"/>
                  <a:gd name="T4" fmla="*/ 52 w 105"/>
                  <a:gd name="T5" fmla="*/ 75 h 75"/>
                  <a:gd name="T6" fmla="*/ 105 w 105"/>
                  <a:gd name="T7" fmla="*/ 62 h 75"/>
                  <a:gd name="T8" fmla="*/ 52 w 105"/>
                  <a:gd name="T9" fmla="*/ 57 h 75"/>
                  <a:gd name="T10" fmla="*/ 43 w 105"/>
                  <a:gd name="T11" fmla="*/ 0 h 75"/>
                  <a:gd name="T12" fmla="*/ 2 w 105"/>
                  <a:gd name="T13" fmla="*/ 2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"/>
                  <a:gd name="T22" fmla="*/ 0 h 75"/>
                  <a:gd name="T23" fmla="*/ 105 w 105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" h="75">
                    <a:moveTo>
                      <a:pt x="2" y="2"/>
                    </a:moveTo>
                    <a:lnTo>
                      <a:pt x="0" y="68"/>
                    </a:lnTo>
                    <a:lnTo>
                      <a:pt x="52" y="75"/>
                    </a:lnTo>
                    <a:lnTo>
                      <a:pt x="105" y="62"/>
                    </a:lnTo>
                    <a:lnTo>
                      <a:pt x="52" y="57"/>
                    </a:lnTo>
                    <a:lnTo>
                      <a:pt x="43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4133" name="Freeform 186"/>
            <p:cNvSpPr>
              <a:spLocks/>
            </p:cNvSpPr>
            <p:nvPr/>
          </p:nvSpPr>
          <p:spPr bwMode="auto">
            <a:xfrm>
              <a:off x="2307" y="1947"/>
              <a:ext cx="31" cy="237"/>
            </a:xfrm>
            <a:custGeom>
              <a:avLst/>
              <a:gdLst>
                <a:gd name="T0" fmla="*/ 0 w 31"/>
                <a:gd name="T1" fmla="*/ 0 h 237"/>
                <a:gd name="T2" fmla="*/ 31 w 31"/>
                <a:gd name="T3" fmla="*/ 237 h 237"/>
                <a:gd name="T4" fmla="*/ 0 60000 65536"/>
                <a:gd name="T5" fmla="*/ 0 60000 65536"/>
                <a:gd name="T6" fmla="*/ 0 w 31"/>
                <a:gd name="T7" fmla="*/ 0 h 237"/>
                <a:gd name="T8" fmla="*/ 31 w 31"/>
                <a:gd name="T9" fmla="*/ 237 h 2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" h="237">
                  <a:moveTo>
                    <a:pt x="0" y="0"/>
                  </a:moveTo>
                  <a:lnTo>
                    <a:pt x="31" y="237"/>
                  </a:lnTo>
                </a:path>
              </a:pathLst>
            </a:cu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100"/>
          <p:cNvGrpSpPr>
            <a:grpSpLocks/>
          </p:cNvGrpSpPr>
          <p:nvPr/>
        </p:nvGrpSpPr>
        <p:grpSpPr bwMode="auto">
          <a:xfrm>
            <a:off x="5881688" y="2852738"/>
            <a:ext cx="3281362" cy="2860675"/>
            <a:chOff x="3705" y="2517"/>
            <a:chExt cx="2067" cy="1802"/>
          </a:xfrm>
        </p:grpSpPr>
        <p:pic>
          <p:nvPicPr>
            <p:cNvPr id="44123" name="Picture 99" descr="Elektromotor 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5" y="2517"/>
              <a:ext cx="2054" cy="1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124" name="Group 58"/>
            <p:cNvGrpSpPr>
              <a:grpSpLocks/>
            </p:cNvGrpSpPr>
            <p:nvPr/>
          </p:nvGrpSpPr>
          <p:grpSpPr bwMode="auto">
            <a:xfrm>
              <a:off x="3710" y="3228"/>
              <a:ext cx="2062" cy="479"/>
              <a:chOff x="3704" y="3210"/>
              <a:chExt cx="2062" cy="479"/>
            </a:xfrm>
          </p:grpSpPr>
          <p:sp>
            <p:nvSpPr>
              <p:cNvPr id="44129" name="Freeform 54"/>
              <p:cNvSpPr>
                <a:spLocks/>
              </p:cNvSpPr>
              <p:nvPr/>
            </p:nvSpPr>
            <p:spPr bwMode="auto">
              <a:xfrm>
                <a:off x="3704" y="3569"/>
                <a:ext cx="522" cy="120"/>
              </a:xfrm>
              <a:custGeom>
                <a:avLst/>
                <a:gdLst>
                  <a:gd name="T0" fmla="*/ 0 w 522"/>
                  <a:gd name="T1" fmla="*/ 120 h 120"/>
                  <a:gd name="T2" fmla="*/ 522 w 522"/>
                  <a:gd name="T3" fmla="*/ 0 h 120"/>
                  <a:gd name="T4" fmla="*/ 0 60000 65536"/>
                  <a:gd name="T5" fmla="*/ 0 60000 65536"/>
                  <a:gd name="T6" fmla="*/ 0 w 522"/>
                  <a:gd name="T7" fmla="*/ 0 h 120"/>
                  <a:gd name="T8" fmla="*/ 522 w 522"/>
                  <a:gd name="T9" fmla="*/ 120 h 12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22" h="120">
                    <a:moveTo>
                      <a:pt x="0" y="120"/>
                    </a:moveTo>
                    <a:lnTo>
                      <a:pt x="522" y="0"/>
                    </a:ln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ysDot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4130" name="Freeform 55"/>
              <p:cNvSpPr>
                <a:spLocks/>
              </p:cNvSpPr>
              <p:nvPr/>
            </p:nvSpPr>
            <p:spPr bwMode="auto">
              <a:xfrm>
                <a:off x="4397" y="3318"/>
                <a:ext cx="901" cy="209"/>
              </a:xfrm>
              <a:custGeom>
                <a:avLst/>
                <a:gdLst>
                  <a:gd name="T0" fmla="*/ 0 w 901"/>
                  <a:gd name="T1" fmla="*/ 209 h 209"/>
                  <a:gd name="T2" fmla="*/ 901 w 901"/>
                  <a:gd name="T3" fmla="*/ 0 h 209"/>
                  <a:gd name="T4" fmla="*/ 0 60000 65536"/>
                  <a:gd name="T5" fmla="*/ 0 60000 65536"/>
                  <a:gd name="T6" fmla="*/ 0 w 901"/>
                  <a:gd name="T7" fmla="*/ 0 h 209"/>
                  <a:gd name="T8" fmla="*/ 901 w 901"/>
                  <a:gd name="T9" fmla="*/ 209 h 20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01" h="209">
                    <a:moveTo>
                      <a:pt x="0" y="209"/>
                    </a:moveTo>
                    <a:lnTo>
                      <a:pt x="901" y="0"/>
                    </a:ln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ysDot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4131" name="Freeform 56"/>
              <p:cNvSpPr>
                <a:spLocks/>
              </p:cNvSpPr>
              <p:nvPr/>
            </p:nvSpPr>
            <p:spPr bwMode="auto">
              <a:xfrm>
                <a:off x="5682" y="3210"/>
                <a:ext cx="84" cy="18"/>
              </a:xfrm>
              <a:custGeom>
                <a:avLst/>
                <a:gdLst>
                  <a:gd name="T0" fmla="*/ 0 w 84"/>
                  <a:gd name="T1" fmla="*/ 18 h 18"/>
                  <a:gd name="T2" fmla="*/ 84 w 84"/>
                  <a:gd name="T3" fmla="*/ 0 h 18"/>
                  <a:gd name="T4" fmla="*/ 0 60000 65536"/>
                  <a:gd name="T5" fmla="*/ 0 60000 65536"/>
                  <a:gd name="T6" fmla="*/ 0 w 84"/>
                  <a:gd name="T7" fmla="*/ 0 h 18"/>
                  <a:gd name="T8" fmla="*/ 84 w 84"/>
                  <a:gd name="T9" fmla="*/ 18 h 1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4" h="18">
                    <a:moveTo>
                      <a:pt x="0" y="18"/>
                    </a:moveTo>
                    <a:lnTo>
                      <a:pt x="84" y="0"/>
                    </a:ln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ysDot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44488" name="Text Box 72"/>
            <p:cNvSpPr txBox="1">
              <a:spLocks noChangeArrowheads="1"/>
            </p:cNvSpPr>
            <p:nvPr/>
          </p:nvSpPr>
          <p:spPr bwMode="auto">
            <a:xfrm>
              <a:off x="4127" y="2864"/>
              <a:ext cx="3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2400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N</a:t>
              </a:r>
            </a:p>
          </p:txBody>
        </p:sp>
        <p:sp>
          <p:nvSpPr>
            <p:cNvPr id="444489" name="Text Box 73"/>
            <p:cNvSpPr txBox="1">
              <a:spLocks noChangeArrowheads="1"/>
            </p:cNvSpPr>
            <p:nvPr/>
          </p:nvSpPr>
          <p:spPr bwMode="auto">
            <a:xfrm>
              <a:off x="4129" y="3995"/>
              <a:ext cx="3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2400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Z</a:t>
              </a:r>
            </a:p>
          </p:txBody>
        </p:sp>
        <p:sp>
          <p:nvSpPr>
            <p:cNvPr id="444505" name="Text Box 89"/>
            <p:cNvSpPr txBox="1">
              <a:spLocks noChangeArrowheads="1"/>
            </p:cNvSpPr>
            <p:nvPr/>
          </p:nvSpPr>
          <p:spPr bwMode="auto">
            <a:xfrm>
              <a:off x="4175" y="3511"/>
              <a:ext cx="2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pitchFamily="34" charset="0"/>
                </a:rPr>
                <a:t>A</a:t>
              </a:r>
            </a:p>
          </p:txBody>
        </p:sp>
        <p:sp>
          <p:nvSpPr>
            <p:cNvPr id="444506" name="Text Box 90"/>
            <p:cNvSpPr txBox="1">
              <a:spLocks noChangeArrowheads="1"/>
            </p:cNvSpPr>
            <p:nvPr/>
          </p:nvSpPr>
          <p:spPr bwMode="auto">
            <a:xfrm>
              <a:off x="4051" y="3441"/>
              <a:ext cx="2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pitchFamily="34" charset="0"/>
                </a:rPr>
                <a:t>B</a:t>
              </a:r>
            </a:p>
          </p:txBody>
        </p:sp>
      </p:grpSp>
      <p:grpSp>
        <p:nvGrpSpPr>
          <p:cNvPr id="9" name="Group 101"/>
          <p:cNvGrpSpPr>
            <a:grpSpLocks/>
          </p:cNvGrpSpPr>
          <p:nvPr/>
        </p:nvGrpSpPr>
        <p:grpSpPr bwMode="auto">
          <a:xfrm>
            <a:off x="0" y="-26988"/>
            <a:ext cx="3260725" cy="2944813"/>
            <a:chOff x="0" y="-17"/>
            <a:chExt cx="2054" cy="1855"/>
          </a:xfrm>
        </p:grpSpPr>
        <p:grpSp>
          <p:nvGrpSpPr>
            <p:cNvPr id="44112" name="Group 76"/>
            <p:cNvGrpSpPr>
              <a:grpSpLocks/>
            </p:cNvGrpSpPr>
            <p:nvPr/>
          </p:nvGrpSpPr>
          <p:grpSpPr bwMode="auto">
            <a:xfrm>
              <a:off x="0" y="-17"/>
              <a:ext cx="2054" cy="1855"/>
              <a:chOff x="0" y="-17"/>
              <a:chExt cx="2054" cy="1855"/>
            </a:xfrm>
          </p:grpSpPr>
          <p:grpSp>
            <p:nvGrpSpPr>
              <p:cNvPr id="44115" name="Group 52"/>
              <p:cNvGrpSpPr>
                <a:grpSpLocks/>
              </p:cNvGrpSpPr>
              <p:nvPr/>
            </p:nvGrpSpPr>
            <p:grpSpPr bwMode="auto">
              <a:xfrm>
                <a:off x="0" y="-17"/>
                <a:ext cx="2054" cy="1855"/>
                <a:chOff x="0" y="-17"/>
                <a:chExt cx="2054" cy="1855"/>
              </a:xfrm>
            </p:grpSpPr>
            <p:pic>
              <p:nvPicPr>
                <p:cNvPr id="44118" name="Picture 4" descr="Elektromotor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-17"/>
                  <a:ext cx="2054" cy="18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44119" name="Group 51"/>
                <p:cNvGrpSpPr>
                  <a:grpSpLocks/>
                </p:cNvGrpSpPr>
                <p:nvPr/>
              </p:nvGrpSpPr>
              <p:grpSpPr bwMode="auto">
                <a:xfrm>
                  <a:off x="6" y="696"/>
                  <a:ext cx="2046" cy="486"/>
                  <a:chOff x="6" y="696"/>
                  <a:chExt cx="2046" cy="486"/>
                </a:xfrm>
              </p:grpSpPr>
              <p:sp>
                <p:nvSpPr>
                  <p:cNvPr id="44120" name="Freeform 32"/>
                  <p:cNvSpPr>
                    <a:spLocks/>
                  </p:cNvSpPr>
                  <p:nvPr/>
                </p:nvSpPr>
                <p:spPr bwMode="auto">
                  <a:xfrm>
                    <a:off x="6" y="1049"/>
                    <a:ext cx="561" cy="133"/>
                  </a:xfrm>
                  <a:custGeom>
                    <a:avLst/>
                    <a:gdLst>
                      <a:gd name="T0" fmla="*/ 0 w 561"/>
                      <a:gd name="T1" fmla="*/ 133 h 133"/>
                      <a:gd name="T2" fmla="*/ 561 w 561"/>
                      <a:gd name="T3" fmla="*/ 0 h 133"/>
                      <a:gd name="T4" fmla="*/ 0 60000 65536"/>
                      <a:gd name="T5" fmla="*/ 0 60000 65536"/>
                      <a:gd name="T6" fmla="*/ 0 w 561"/>
                      <a:gd name="T7" fmla="*/ 0 h 133"/>
                      <a:gd name="T8" fmla="*/ 561 w 561"/>
                      <a:gd name="T9" fmla="*/ 133 h 133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561" h="133">
                        <a:moveTo>
                          <a:pt x="0" y="133"/>
                        </a:moveTo>
                        <a:lnTo>
                          <a:pt x="561" y="0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chemeClr val="accent2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4121" name="Freeform 33"/>
                  <p:cNvSpPr>
                    <a:spLocks/>
                  </p:cNvSpPr>
                  <p:nvPr/>
                </p:nvSpPr>
                <p:spPr bwMode="auto">
                  <a:xfrm>
                    <a:off x="708" y="810"/>
                    <a:ext cx="867" cy="204"/>
                  </a:xfrm>
                  <a:custGeom>
                    <a:avLst/>
                    <a:gdLst>
                      <a:gd name="T0" fmla="*/ 0 w 867"/>
                      <a:gd name="T1" fmla="*/ 204 h 204"/>
                      <a:gd name="T2" fmla="*/ 867 w 867"/>
                      <a:gd name="T3" fmla="*/ 0 h 204"/>
                      <a:gd name="T4" fmla="*/ 0 60000 65536"/>
                      <a:gd name="T5" fmla="*/ 0 60000 65536"/>
                      <a:gd name="T6" fmla="*/ 0 w 867"/>
                      <a:gd name="T7" fmla="*/ 0 h 204"/>
                      <a:gd name="T8" fmla="*/ 867 w 867"/>
                      <a:gd name="T9" fmla="*/ 204 h 204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867" h="204">
                        <a:moveTo>
                          <a:pt x="0" y="204"/>
                        </a:moveTo>
                        <a:lnTo>
                          <a:pt x="867" y="0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chemeClr val="accent2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4122" name="Freeform 34"/>
                  <p:cNvSpPr>
                    <a:spLocks/>
                  </p:cNvSpPr>
                  <p:nvPr/>
                </p:nvSpPr>
                <p:spPr bwMode="auto">
                  <a:xfrm>
                    <a:off x="1962" y="696"/>
                    <a:ext cx="90" cy="23"/>
                  </a:xfrm>
                  <a:custGeom>
                    <a:avLst/>
                    <a:gdLst>
                      <a:gd name="T0" fmla="*/ 0 w 90"/>
                      <a:gd name="T1" fmla="*/ 23 h 23"/>
                      <a:gd name="T2" fmla="*/ 90 w 90"/>
                      <a:gd name="T3" fmla="*/ 0 h 23"/>
                      <a:gd name="T4" fmla="*/ 0 60000 65536"/>
                      <a:gd name="T5" fmla="*/ 0 60000 65536"/>
                      <a:gd name="T6" fmla="*/ 0 w 90"/>
                      <a:gd name="T7" fmla="*/ 0 h 23"/>
                      <a:gd name="T8" fmla="*/ 90 w 90"/>
                      <a:gd name="T9" fmla="*/ 23 h 23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90" h="23">
                        <a:moveTo>
                          <a:pt x="0" y="23"/>
                        </a:moveTo>
                        <a:lnTo>
                          <a:pt x="90" y="0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chemeClr val="accent2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444482" name="Text Box 66"/>
              <p:cNvSpPr txBox="1">
                <a:spLocks noChangeArrowheads="1"/>
              </p:cNvSpPr>
              <p:nvPr/>
            </p:nvSpPr>
            <p:spPr bwMode="auto">
              <a:xfrm>
                <a:off x="439" y="367"/>
                <a:ext cx="31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nl-NL" sz="2400" dirty="0"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N</a:t>
                </a:r>
              </a:p>
            </p:txBody>
          </p:sp>
          <p:sp>
            <p:nvSpPr>
              <p:cNvPr id="444483" name="Text Box 67"/>
              <p:cNvSpPr txBox="1">
                <a:spLocks noChangeArrowheads="1"/>
              </p:cNvSpPr>
              <p:nvPr/>
            </p:nvSpPr>
            <p:spPr bwMode="auto">
              <a:xfrm>
                <a:off x="441" y="1456"/>
                <a:ext cx="31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nl-NL" sz="2400" dirty="0"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Z</a:t>
                </a:r>
              </a:p>
            </p:txBody>
          </p:sp>
        </p:grpSp>
        <p:sp>
          <p:nvSpPr>
            <p:cNvPr id="444501" name="Text Box 85"/>
            <p:cNvSpPr txBox="1">
              <a:spLocks noChangeArrowheads="1"/>
            </p:cNvSpPr>
            <p:nvPr/>
          </p:nvSpPr>
          <p:spPr bwMode="auto">
            <a:xfrm>
              <a:off x="442" y="884"/>
              <a:ext cx="2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pitchFamily="34" charset="0"/>
                </a:rPr>
                <a:t>A</a:t>
              </a:r>
            </a:p>
          </p:txBody>
        </p:sp>
        <p:sp>
          <p:nvSpPr>
            <p:cNvPr id="444502" name="Text Box 86"/>
            <p:cNvSpPr txBox="1">
              <a:spLocks noChangeArrowheads="1"/>
            </p:cNvSpPr>
            <p:nvPr/>
          </p:nvSpPr>
          <p:spPr bwMode="auto">
            <a:xfrm>
              <a:off x="428" y="1037"/>
              <a:ext cx="2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pitchFamily="34" charset="0"/>
                </a:rPr>
                <a:t>B</a:t>
              </a:r>
            </a:p>
          </p:txBody>
        </p:sp>
      </p:grpSp>
      <p:sp>
        <p:nvSpPr>
          <p:cNvPr id="444419" name="Text Box 3"/>
          <p:cNvSpPr txBox="1">
            <a:spLocks noChangeArrowheads="1"/>
          </p:cNvSpPr>
          <p:nvPr/>
        </p:nvSpPr>
        <p:spPr bwMode="auto">
          <a:xfrm>
            <a:off x="0" y="0"/>
            <a:ext cx="9109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000" kern="0" dirty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itchFamily="34" charset="0"/>
              </a:rPr>
              <a:t>2.17/24 </a:t>
            </a:r>
            <a:r>
              <a:rPr kumimoji="1" lang="en-US" sz="3600" dirty="0" err="1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itchFamily="34" charset="0"/>
              </a:rPr>
              <a:t>Elektromotor</a:t>
            </a:r>
            <a:r>
              <a:rPr kumimoji="1" lang="en-US" sz="36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itchFamily="34" charset="0"/>
              </a:rPr>
              <a:t> met commutator</a:t>
            </a:r>
            <a:endParaRPr kumimoji="1" lang="nl-NL" sz="3600" dirty="0">
              <a:solidFill>
                <a:srgbClr val="FF0000"/>
              </a:solidFill>
              <a:effectLst>
                <a:outerShdw blurRad="50800" dist="38100" dir="18900000" algn="bl" rotWithShape="0">
                  <a:prstClr val="black"/>
                </a:outerShdw>
              </a:effectLst>
              <a:cs typeface="Arial" pitchFamily="34" charset="0"/>
            </a:endParaRPr>
          </a:p>
        </p:txBody>
      </p:sp>
      <p:sp>
        <p:nvSpPr>
          <p:cNvPr id="444429" name="Freeform 13"/>
          <p:cNvSpPr>
            <a:spLocks/>
          </p:cNvSpPr>
          <p:nvPr/>
        </p:nvSpPr>
        <p:spPr bwMode="auto">
          <a:xfrm>
            <a:off x="1711325" y="1790700"/>
            <a:ext cx="338138" cy="80963"/>
          </a:xfrm>
          <a:custGeom>
            <a:avLst/>
            <a:gdLst>
              <a:gd name="T0" fmla="*/ 0 w 213"/>
              <a:gd name="T1" fmla="*/ 2147483647 h 51"/>
              <a:gd name="T2" fmla="*/ 2147483647 w 213"/>
              <a:gd name="T3" fmla="*/ 0 h 51"/>
              <a:gd name="T4" fmla="*/ 0 60000 65536"/>
              <a:gd name="T5" fmla="*/ 0 60000 65536"/>
              <a:gd name="T6" fmla="*/ 0 w 213"/>
              <a:gd name="T7" fmla="*/ 0 h 51"/>
              <a:gd name="T8" fmla="*/ 213 w 213"/>
              <a:gd name="T9" fmla="*/ 51 h 5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3" h="51">
                <a:moveTo>
                  <a:pt x="0" y="51"/>
                </a:moveTo>
                <a:lnTo>
                  <a:pt x="213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44430" name="Freeform 14"/>
          <p:cNvSpPr>
            <a:spLocks/>
          </p:cNvSpPr>
          <p:nvPr/>
        </p:nvSpPr>
        <p:spPr bwMode="auto">
          <a:xfrm flipH="1" flipV="1">
            <a:off x="1331913" y="1093788"/>
            <a:ext cx="338137" cy="80962"/>
          </a:xfrm>
          <a:custGeom>
            <a:avLst/>
            <a:gdLst>
              <a:gd name="T0" fmla="*/ 0 w 213"/>
              <a:gd name="T1" fmla="*/ 2147483647 h 51"/>
              <a:gd name="T2" fmla="*/ 2147483647 w 213"/>
              <a:gd name="T3" fmla="*/ 0 h 51"/>
              <a:gd name="T4" fmla="*/ 0 60000 65536"/>
              <a:gd name="T5" fmla="*/ 0 60000 65536"/>
              <a:gd name="T6" fmla="*/ 0 w 213"/>
              <a:gd name="T7" fmla="*/ 0 h 51"/>
              <a:gd name="T8" fmla="*/ 213 w 213"/>
              <a:gd name="T9" fmla="*/ 51 h 5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3" h="51">
                <a:moveTo>
                  <a:pt x="0" y="51"/>
                </a:moveTo>
                <a:lnTo>
                  <a:pt x="213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44431" name="Freeform 15"/>
          <p:cNvSpPr>
            <a:spLocks/>
          </p:cNvSpPr>
          <p:nvPr/>
        </p:nvSpPr>
        <p:spPr bwMode="auto">
          <a:xfrm>
            <a:off x="1673225" y="1084263"/>
            <a:ext cx="4763" cy="481012"/>
          </a:xfrm>
          <a:custGeom>
            <a:avLst/>
            <a:gdLst>
              <a:gd name="T0" fmla="*/ 2147483647 w 3"/>
              <a:gd name="T1" fmla="*/ 0 h 303"/>
              <a:gd name="T2" fmla="*/ 0 w 3"/>
              <a:gd name="T3" fmla="*/ 2147483647 h 303"/>
              <a:gd name="T4" fmla="*/ 0 60000 65536"/>
              <a:gd name="T5" fmla="*/ 0 60000 65536"/>
              <a:gd name="T6" fmla="*/ 0 w 3"/>
              <a:gd name="T7" fmla="*/ 0 h 303"/>
              <a:gd name="T8" fmla="*/ 3 w 3"/>
              <a:gd name="T9" fmla="*/ 303 h 30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03">
                <a:moveTo>
                  <a:pt x="3" y="0"/>
                </a:moveTo>
                <a:lnTo>
                  <a:pt x="0" y="303"/>
                </a:lnTo>
              </a:path>
            </a:pathLst>
          </a:custGeom>
          <a:noFill/>
          <a:ln w="38100" cap="flat" cmpd="sng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44432" name="Freeform 16"/>
          <p:cNvSpPr>
            <a:spLocks/>
          </p:cNvSpPr>
          <p:nvPr/>
        </p:nvSpPr>
        <p:spPr bwMode="auto">
          <a:xfrm>
            <a:off x="1701800" y="1866900"/>
            <a:ext cx="4763" cy="481013"/>
          </a:xfrm>
          <a:custGeom>
            <a:avLst/>
            <a:gdLst>
              <a:gd name="T0" fmla="*/ 2147483647 w 3"/>
              <a:gd name="T1" fmla="*/ 0 h 303"/>
              <a:gd name="T2" fmla="*/ 0 w 3"/>
              <a:gd name="T3" fmla="*/ 2147483647 h 303"/>
              <a:gd name="T4" fmla="*/ 0 60000 65536"/>
              <a:gd name="T5" fmla="*/ 0 60000 65536"/>
              <a:gd name="T6" fmla="*/ 0 w 3"/>
              <a:gd name="T7" fmla="*/ 0 h 303"/>
              <a:gd name="T8" fmla="*/ 3 w 3"/>
              <a:gd name="T9" fmla="*/ 303 h 30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03">
                <a:moveTo>
                  <a:pt x="3" y="0"/>
                </a:moveTo>
                <a:lnTo>
                  <a:pt x="0" y="303"/>
                </a:lnTo>
              </a:path>
            </a:pathLst>
          </a:custGeom>
          <a:noFill/>
          <a:ln w="38100" cap="flat" cmpd="sng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44433" name="Freeform 17"/>
          <p:cNvSpPr>
            <a:spLocks/>
          </p:cNvSpPr>
          <p:nvPr/>
        </p:nvSpPr>
        <p:spPr bwMode="auto">
          <a:xfrm>
            <a:off x="1658938" y="1101725"/>
            <a:ext cx="474662" cy="107950"/>
          </a:xfrm>
          <a:custGeom>
            <a:avLst/>
            <a:gdLst>
              <a:gd name="T0" fmla="*/ 0 w 299"/>
              <a:gd name="T1" fmla="*/ 0 h 68"/>
              <a:gd name="T2" fmla="*/ 2147483647 w 299"/>
              <a:gd name="T3" fmla="*/ 2147483647 h 68"/>
              <a:gd name="T4" fmla="*/ 0 60000 65536"/>
              <a:gd name="T5" fmla="*/ 0 60000 65536"/>
              <a:gd name="T6" fmla="*/ 0 w 299"/>
              <a:gd name="T7" fmla="*/ 0 h 68"/>
              <a:gd name="T8" fmla="*/ 299 w 299"/>
              <a:gd name="T9" fmla="*/ 68 h 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9" h="68">
                <a:moveTo>
                  <a:pt x="0" y="0"/>
                </a:moveTo>
                <a:lnTo>
                  <a:pt x="299" y="68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44434" name="Freeform 18"/>
          <p:cNvSpPr>
            <a:spLocks/>
          </p:cNvSpPr>
          <p:nvPr/>
        </p:nvSpPr>
        <p:spPr bwMode="auto">
          <a:xfrm>
            <a:off x="1228725" y="1762125"/>
            <a:ext cx="492125" cy="115888"/>
          </a:xfrm>
          <a:custGeom>
            <a:avLst/>
            <a:gdLst>
              <a:gd name="T0" fmla="*/ 2147483647 w 310"/>
              <a:gd name="T1" fmla="*/ 2147483647 h 73"/>
              <a:gd name="T2" fmla="*/ 0 w 310"/>
              <a:gd name="T3" fmla="*/ 0 h 73"/>
              <a:gd name="T4" fmla="*/ 0 60000 65536"/>
              <a:gd name="T5" fmla="*/ 0 60000 65536"/>
              <a:gd name="T6" fmla="*/ 0 w 310"/>
              <a:gd name="T7" fmla="*/ 0 h 73"/>
              <a:gd name="T8" fmla="*/ 310 w 310"/>
              <a:gd name="T9" fmla="*/ 73 h 7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0" h="73">
                <a:moveTo>
                  <a:pt x="310" y="73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44435" name="Freeform 19"/>
          <p:cNvSpPr>
            <a:spLocks/>
          </p:cNvSpPr>
          <p:nvPr/>
        </p:nvSpPr>
        <p:spPr bwMode="auto">
          <a:xfrm>
            <a:off x="4210050" y="3008313"/>
            <a:ext cx="4763" cy="481012"/>
          </a:xfrm>
          <a:custGeom>
            <a:avLst/>
            <a:gdLst>
              <a:gd name="T0" fmla="*/ 2147483647 w 3"/>
              <a:gd name="T1" fmla="*/ 0 h 303"/>
              <a:gd name="T2" fmla="*/ 0 w 3"/>
              <a:gd name="T3" fmla="*/ 2147483647 h 303"/>
              <a:gd name="T4" fmla="*/ 0 60000 65536"/>
              <a:gd name="T5" fmla="*/ 0 60000 65536"/>
              <a:gd name="T6" fmla="*/ 0 w 3"/>
              <a:gd name="T7" fmla="*/ 0 h 303"/>
              <a:gd name="T8" fmla="*/ 3 w 3"/>
              <a:gd name="T9" fmla="*/ 303 h 30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03">
                <a:moveTo>
                  <a:pt x="3" y="0"/>
                </a:moveTo>
                <a:lnTo>
                  <a:pt x="0" y="303"/>
                </a:lnTo>
              </a:path>
            </a:pathLst>
          </a:custGeom>
          <a:noFill/>
          <a:ln w="38100" cap="flat" cmpd="sng">
            <a:solidFill>
              <a:srgbClr val="008000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44436" name="Freeform 20"/>
          <p:cNvSpPr>
            <a:spLocks/>
          </p:cNvSpPr>
          <p:nvPr/>
        </p:nvSpPr>
        <p:spPr bwMode="auto">
          <a:xfrm>
            <a:off x="4899025" y="3098800"/>
            <a:ext cx="4763" cy="481013"/>
          </a:xfrm>
          <a:custGeom>
            <a:avLst/>
            <a:gdLst>
              <a:gd name="T0" fmla="*/ 2147483647 w 3"/>
              <a:gd name="T1" fmla="*/ 0 h 303"/>
              <a:gd name="T2" fmla="*/ 0 w 3"/>
              <a:gd name="T3" fmla="*/ 2147483647 h 303"/>
              <a:gd name="T4" fmla="*/ 0 60000 65536"/>
              <a:gd name="T5" fmla="*/ 0 60000 65536"/>
              <a:gd name="T6" fmla="*/ 0 w 3"/>
              <a:gd name="T7" fmla="*/ 0 h 303"/>
              <a:gd name="T8" fmla="*/ 3 w 3"/>
              <a:gd name="T9" fmla="*/ 303 h 30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03">
                <a:moveTo>
                  <a:pt x="3" y="0"/>
                </a:moveTo>
                <a:lnTo>
                  <a:pt x="0" y="303"/>
                </a:lnTo>
              </a:path>
            </a:pathLst>
          </a:custGeom>
          <a:noFill/>
          <a:ln w="38100" cap="flat" cmpd="sng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44437" name="Freeform 21"/>
          <p:cNvSpPr>
            <a:spLocks/>
          </p:cNvSpPr>
          <p:nvPr/>
        </p:nvSpPr>
        <p:spPr bwMode="auto">
          <a:xfrm>
            <a:off x="7831138" y="4603750"/>
            <a:ext cx="4762" cy="481013"/>
          </a:xfrm>
          <a:custGeom>
            <a:avLst/>
            <a:gdLst>
              <a:gd name="T0" fmla="*/ 2147483647 w 3"/>
              <a:gd name="T1" fmla="*/ 0 h 303"/>
              <a:gd name="T2" fmla="*/ 0 w 3"/>
              <a:gd name="T3" fmla="*/ 2147483647 h 303"/>
              <a:gd name="T4" fmla="*/ 0 60000 65536"/>
              <a:gd name="T5" fmla="*/ 0 60000 65536"/>
              <a:gd name="T6" fmla="*/ 0 w 3"/>
              <a:gd name="T7" fmla="*/ 0 h 303"/>
              <a:gd name="T8" fmla="*/ 3 w 3"/>
              <a:gd name="T9" fmla="*/ 303 h 30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03">
                <a:moveTo>
                  <a:pt x="3" y="0"/>
                </a:moveTo>
                <a:lnTo>
                  <a:pt x="0" y="303"/>
                </a:lnTo>
              </a:path>
            </a:pathLst>
          </a:custGeom>
          <a:noFill/>
          <a:ln w="38100" cap="flat" cmpd="sng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44438" name="Freeform 22"/>
          <p:cNvSpPr>
            <a:spLocks/>
          </p:cNvSpPr>
          <p:nvPr/>
        </p:nvSpPr>
        <p:spPr bwMode="auto">
          <a:xfrm>
            <a:off x="7196138" y="4086225"/>
            <a:ext cx="4762" cy="481013"/>
          </a:xfrm>
          <a:custGeom>
            <a:avLst/>
            <a:gdLst>
              <a:gd name="T0" fmla="*/ 2147483647 w 3"/>
              <a:gd name="T1" fmla="*/ 0 h 303"/>
              <a:gd name="T2" fmla="*/ 0 w 3"/>
              <a:gd name="T3" fmla="*/ 2147483647 h 303"/>
              <a:gd name="T4" fmla="*/ 0 60000 65536"/>
              <a:gd name="T5" fmla="*/ 0 60000 65536"/>
              <a:gd name="T6" fmla="*/ 0 w 3"/>
              <a:gd name="T7" fmla="*/ 0 h 303"/>
              <a:gd name="T8" fmla="*/ 3 w 3"/>
              <a:gd name="T9" fmla="*/ 303 h 30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03">
                <a:moveTo>
                  <a:pt x="3" y="0"/>
                </a:moveTo>
                <a:lnTo>
                  <a:pt x="0" y="303"/>
                </a:lnTo>
              </a:path>
            </a:pathLst>
          </a:custGeom>
          <a:noFill/>
          <a:ln w="38100" cap="flat" cmpd="sng">
            <a:solidFill>
              <a:srgbClr val="008000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44439" name="Freeform 23"/>
          <p:cNvSpPr>
            <a:spLocks/>
          </p:cNvSpPr>
          <p:nvPr/>
        </p:nvSpPr>
        <p:spPr bwMode="auto">
          <a:xfrm>
            <a:off x="4567238" y="3108325"/>
            <a:ext cx="339725" cy="87313"/>
          </a:xfrm>
          <a:custGeom>
            <a:avLst/>
            <a:gdLst>
              <a:gd name="T0" fmla="*/ 2147483647 w 214"/>
              <a:gd name="T1" fmla="*/ 0 h 55"/>
              <a:gd name="T2" fmla="*/ 0 w 214"/>
              <a:gd name="T3" fmla="*/ 2147483647 h 55"/>
              <a:gd name="T4" fmla="*/ 0 60000 65536"/>
              <a:gd name="T5" fmla="*/ 0 60000 65536"/>
              <a:gd name="T6" fmla="*/ 0 w 214"/>
              <a:gd name="T7" fmla="*/ 0 h 55"/>
              <a:gd name="T8" fmla="*/ 214 w 214"/>
              <a:gd name="T9" fmla="*/ 55 h 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4" h="55">
                <a:moveTo>
                  <a:pt x="214" y="0"/>
                </a:moveTo>
                <a:lnTo>
                  <a:pt x="0" y="55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44440" name="Freeform 24"/>
          <p:cNvSpPr>
            <a:spLocks/>
          </p:cNvSpPr>
          <p:nvPr/>
        </p:nvSpPr>
        <p:spPr bwMode="auto">
          <a:xfrm>
            <a:off x="4210050" y="2924175"/>
            <a:ext cx="347663" cy="95250"/>
          </a:xfrm>
          <a:custGeom>
            <a:avLst/>
            <a:gdLst>
              <a:gd name="T0" fmla="*/ 0 w 219"/>
              <a:gd name="T1" fmla="*/ 2147483647 h 60"/>
              <a:gd name="T2" fmla="*/ 2147483647 w 219"/>
              <a:gd name="T3" fmla="*/ 0 h 60"/>
              <a:gd name="T4" fmla="*/ 0 60000 65536"/>
              <a:gd name="T5" fmla="*/ 0 60000 65536"/>
              <a:gd name="T6" fmla="*/ 0 w 219"/>
              <a:gd name="T7" fmla="*/ 0 h 60"/>
              <a:gd name="T8" fmla="*/ 219 w 219"/>
              <a:gd name="T9" fmla="*/ 60 h 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9" h="60">
                <a:moveTo>
                  <a:pt x="0" y="60"/>
                </a:moveTo>
                <a:lnTo>
                  <a:pt x="219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44441" name="Freeform 25"/>
          <p:cNvSpPr>
            <a:spLocks/>
          </p:cNvSpPr>
          <p:nvPr/>
        </p:nvSpPr>
        <p:spPr bwMode="auto">
          <a:xfrm>
            <a:off x="7843838" y="4543425"/>
            <a:ext cx="338137" cy="80963"/>
          </a:xfrm>
          <a:custGeom>
            <a:avLst/>
            <a:gdLst>
              <a:gd name="T0" fmla="*/ 0 w 213"/>
              <a:gd name="T1" fmla="*/ 2147483647 h 51"/>
              <a:gd name="T2" fmla="*/ 2147483647 w 213"/>
              <a:gd name="T3" fmla="*/ 0 h 51"/>
              <a:gd name="T4" fmla="*/ 0 60000 65536"/>
              <a:gd name="T5" fmla="*/ 0 60000 65536"/>
              <a:gd name="T6" fmla="*/ 0 w 213"/>
              <a:gd name="T7" fmla="*/ 0 h 51"/>
              <a:gd name="T8" fmla="*/ 213 w 213"/>
              <a:gd name="T9" fmla="*/ 51 h 5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3" h="51">
                <a:moveTo>
                  <a:pt x="0" y="51"/>
                </a:moveTo>
                <a:lnTo>
                  <a:pt x="213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44442" name="Freeform 26"/>
          <p:cNvSpPr>
            <a:spLocks/>
          </p:cNvSpPr>
          <p:nvPr/>
        </p:nvSpPr>
        <p:spPr bwMode="auto">
          <a:xfrm flipH="1" flipV="1">
            <a:off x="6867525" y="4081463"/>
            <a:ext cx="338138" cy="80962"/>
          </a:xfrm>
          <a:custGeom>
            <a:avLst/>
            <a:gdLst>
              <a:gd name="T0" fmla="*/ 0 w 213"/>
              <a:gd name="T1" fmla="*/ 2147483647 h 51"/>
              <a:gd name="T2" fmla="*/ 2147483647 w 213"/>
              <a:gd name="T3" fmla="*/ 0 h 51"/>
              <a:gd name="T4" fmla="*/ 0 60000 65536"/>
              <a:gd name="T5" fmla="*/ 0 60000 65536"/>
              <a:gd name="T6" fmla="*/ 0 w 213"/>
              <a:gd name="T7" fmla="*/ 0 h 51"/>
              <a:gd name="T8" fmla="*/ 213 w 213"/>
              <a:gd name="T9" fmla="*/ 51 h 5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3" h="51">
                <a:moveTo>
                  <a:pt x="0" y="51"/>
                </a:moveTo>
                <a:lnTo>
                  <a:pt x="213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44444" name="Freeform 28"/>
          <p:cNvSpPr>
            <a:spLocks/>
          </p:cNvSpPr>
          <p:nvPr/>
        </p:nvSpPr>
        <p:spPr bwMode="auto">
          <a:xfrm>
            <a:off x="3724275" y="2917825"/>
            <a:ext cx="495300" cy="101600"/>
          </a:xfrm>
          <a:custGeom>
            <a:avLst/>
            <a:gdLst>
              <a:gd name="T0" fmla="*/ 2147483647 w 312"/>
              <a:gd name="T1" fmla="*/ 2147483647 h 64"/>
              <a:gd name="T2" fmla="*/ 0 w 312"/>
              <a:gd name="T3" fmla="*/ 0 h 64"/>
              <a:gd name="T4" fmla="*/ 0 60000 65536"/>
              <a:gd name="T5" fmla="*/ 0 60000 65536"/>
              <a:gd name="T6" fmla="*/ 0 w 312"/>
              <a:gd name="T7" fmla="*/ 0 h 64"/>
              <a:gd name="T8" fmla="*/ 312 w 312"/>
              <a:gd name="T9" fmla="*/ 64 h 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2" h="64">
                <a:moveTo>
                  <a:pt x="312" y="64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44445" name="Freeform 29"/>
          <p:cNvSpPr>
            <a:spLocks/>
          </p:cNvSpPr>
          <p:nvPr/>
        </p:nvSpPr>
        <p:spPr bwMode="auto">
          <a:xfrm>
            <a:off x="7362825" y="4514850"/>
            <a:ext cx="493713" cy="101600"/>
          </a:xfrm>
          <a:custGeom>
            <a:avLst/>
            <a:gdLst>
              <a:gd name="T0" fmla="*/ 2147483647 w 311"/>
              <a:gd name="T1" fmla="*/ 2147483647 h 64"/>
              <a:gd name="T2" fmla="*/ 0 w 311"/>
              <a:gd name="T3" fmla="*/ 0 h 64"/>
              <a:gd name="T4" fmla="*/ 0 60000 65536"/>
              <a:gd name="T5" fmla="*/ 0 60000 65536"/>
              <a:gd name="T6" fmla="*/ 0 w 311"/>
              <a:gd name="T7" fmla="*/ 0 h 64"/>
              <a:gd name="T8" fmla="*/ 311 w 311"/>
              <a:gd name="T9" fmla="*/ 64 h 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1" h="64">
                <a:moveTo>
                  <a:pt x="311" y="64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44446" name="Freeform 30"/>
          <p:cNvSpPr>
            <a:spLocks/>
          </p:cNvSpPr>
          <p:nvPr/>
        </p:nvSpPr>
        <p:spPr bwMode="auto">
          <a:xfrm>
            <a:off x="7183438" y="4084638"/>
            <a:ext cx="484187" cy="106362"/>
          </a:xfrm>
          <a:custGeom>
            <a:avLst/>
            <a:gdLst>
              <a:gd name="T0" fmla="*/ 0 w 305"/>
              <a:gd name="T1" fmla="*/ 0 h 67"/>
              <a:gd name="T2" fmla="*/ 2147483647 w 305"/>
              <a:gd name="T3" fmla="*/ 2147483647 h 67"/>
              <a:gd name="T4" fmla="*/ 0 60000 65536"/>
              <a:gd name="T5" fmla="*/ 0 60000 65536"/>
              <a:gd name="T6" fmla="*/ 0 w 305"/>
              <a:gd name="T7" fmla="*/ 0 h 67"/>
              <a:gd name="T8" fmla="*/ 305 w 305"/>
              <a:gd name="T9" fmla="*/ 67 h 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5" h="67">
                <a:moveTo>
                  <a:pt x="0" y="0"/>
                </a:moveTo>
                <a:lnTo>
                  <a:pt x="305" y="67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44443" name="Freeform 27"/>
          <p:cNvSpPr>
            <a:spLocks/>
          </p:cNvSpPr>
          <p:nvPr/>
        </p:nvSpPr>
        <p:spPr bwMode="auto">
          <a:xfrm>
            <a:off x="4884738" y="3106738"/>
            <a:ext cx="506412" cy="106362"/>
          </a:xfrm>
          <a:custGeom>
            <a:avLst/>
            <a:gdLst>
              <a:gd name="T0" fmla="*/ 0 w 319"/>
              <a:gd name="T1" fmla="*/ 0 h 67"/>
              <a:gd name="T2" fmla="*/ 2147483647 w 319"/>
              <a:gd name="T3" fmla="*/ 2147483647 h 67"/>
              <a:gd name="T4" fmla="*/ 0 60000 65536"/>
              <a:gd name="T5" fmla="*/ 0 60000 65536"/>
              <a:gd name="T6" fmla="*/ 0 w 319"/>
              <a:gd name="T7" fmla="*/ 0 h 67"/>
              <a:gd name="T8" fmla="*/ 319 w 319"/>
              <a:gd name="T9" fmla="*/ 67 h 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9" h="67">
                <a:moveTo>
                  <a:pt x="0" y="0"/>
                </a:moveTo>
                <a:lnTo>
                  <a:pt x="319" y="67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44493" name="AutoShape 77"/>
          <p:cNvSpPr>
            <a:spLocks noChangeArrowheads="1"/>
          </p:cNvSpPr>
          <p:nvPr/>
        </p:nvSpPr>
        <p:spPr bwMode="auto">
          <a:xfrm>
            <a:off x="1187450" y="3573463"/>
            <a:ext cx="2192338" cy="1727200"/>
          </a:xfrm>
          <a:prstGeom prst="wedgeRoundRectCallout">
            <a:avLst>
              <a:gd name="adj1" fmla="val -28032"/>
              <a:gd name="adj2" fmla="val -14467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Spoel, slechts één winding is getekend</a:t>
            </a:r>
          </a:p>
        </p:txBody>
      </p:sp>
      <p:sp>
        <p:nvSpPr>
          <p:cNvPr id="444494" name="AutoShape 78"/>
          <p:cNvSpPr>
            <a:spLocks noChangeArrowheads="1"/>
          </p:cNvSpPr>
          <p:nvPr/>
        </p:nvSpPr>
        <p:spPr bwMode="auto">
          <a:xfrm>
            <a:off x="323850" y="4365625"/>
            <a:ext cx="647700" cy="503238"/>
          </a:xfrm>
          <a:prstGeom prst="wedgeRoundRectCallout">
            <a:avLst>
              <a:gd name="adj1" fmla="val -89463"/>
              <a:gd name="adj2" fmla="val -53738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as</a:t>
            </a:r>
          </a:p>
        </p:txBody>
      </p:sp>
      <p:sp>
        <p:nvSpPr>
          <p:cNvPr id="444495" name="AutoShape 79"/>
          <p:cNvSpPr>
            <a:spLocks noChangeArrowheads="1"/>
          </p:cNvSpPr>
          <p:nvPr/>
        </p:nvSpPr>
        <p:spPr bwMode="auto">
          <a:xfrm>
            <a:off x="611188" y="4797425"/>
            <a:ext cx="8353425" cy="1727200"/>
          </a:xfrm>
          <a:prstGeom prst="wedgeRoundRectCallout">
            <a:avLst>
              <a:gd name="adj1" fmla="val -45250"/>
              <a:gd name="adj2" fmla="val -21498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77800" indent="-177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Commutator:</a:t>
            </a:r>
          </a:p>
          <a:p>
            <a:pPr marL="177800" indent="-177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▪ twee koolborstels,</a:t>
            </a:r>
          </a:p>
          <a:p>
            <a:pPr marL="177800" indent="-177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▪ twee collectoren A en B: twee halve messing schijven.</a:t>
            </a:r>
          </a:p>
          <a:p>
            <a:pPr marL="177800" indent="-177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▪ Tussen A en B zit isolatie.</a:t>
            </a:r>
          </a:p>
        </p:txBody>
      </p:sp>
      <p:grpSp>
        <p:nvGrpSpPr>
          <p:cNvPr id="13" name="Group 81"/>
          <p:cNvGrpSpPr>
            <a:grpSpLocks/>
          </p:cNvGrpSpPr>
          <p:nvPr/>
        </p:nvGrpSpPr>
        <p:grpSpPr bwMode="auto">
          <a:xfrm>
            <a:off x="7019925" y="1341438"/>
            <a:ext cx="1550988" cy="1552575"/>
            <a:chOff x="476" y="2659"/>
            <a:chExt cx="977" cy="978"/>
          </a:xfrm>
        </p:grpSpPr>
        <p:pic>
          <p:nvPicPr>
            <p:cNvPr id="44110" name="Picture 82" descr="koolborstels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659"/>
              <a:ext cx="960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111" name="Text Box 83"/>
            <p:cNvSpPr txBox="1">
              <a:spLocks noChangeArrowheads="1"/>
            </p:cNvSpPr>
            <p:nvPr/>
          </p:nvSpPr>
          <p:spPr bwMode="auto">
            <a:xfrm>
              <a:off x="476" y="3385"/>
              <a:ext cx="977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2000">
                  <a:solidFill>
                    <a:srgbClr val="000000"/>
                  </a:solidFill>
                  <a:cs typeface="Arial" pitchFamily="34" charset="0"/>
                </a:rPr>
                <a:t>koolborstels</a:t>
              </a:r>
            </a:p>
          </p:txBody>
        </p:sp>
      </p:grpSp>
      <p:sp>
        <p:nvSpPr>
          <p:cNvPr id="444500" name="Text Box 84"/>
          <p:cNvSpPr txBox="1">
            <a:spLocks noChangeArrowheads="1"/>
          </p:cNvSpPr>
          <p:nvPr/>
        </p:nvSpPr>
        <p:spPr bwMode="auto">
          <a:xfrm>
            <a:off x="3348038" y="620713"/>
            <a:ext cx="57959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Bepaal</a:t>
            </a:r>
            <a:r>
              <a:rPr kumimoji="1"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de </a:t>
            </a:r>
            <a:r>
              <a:rPr kumimoji="1"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richting</a:t>
            </a:r>
            <a:r>
              <a:rPr kumimoji="1"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van I, </a:t>
            </a:r>
            <a:r>
              <a:rPr kumimoji="1" lang="en-US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B</a:t>
            </a:r>
            <a:r>
              <a:rPr kumimoji="1"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r>
              <a:rPr kumimoji="1"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en</a:t>
            </a:r>
            <a:r>
              <a:rPr kumimoji="1"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r>
              <a:rPr kumimoji="1" lang="en-US" sz="3200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F</a:t>
            </a:r>
            <a:r>
              <a:rPr kumimoji="1" lang="en-US" sz="3200" baseline="-25000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L</a:t>
            </a:r>
            <a:r>
              <a:rPr kumimoji="1"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.</a:t>
            </a:r>
            <a:endParaRPr kumimoji="1" lang="nl-NL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444581" name="AutoShape 165"/>
          <p:cNvSpPr>
            <a:spLocks noChangeArrowheads="1"/>
          </p:cNvSpPr>
          <p:nvPr/>
        </p:nvSpPr>
        <p:spPr bwMode="auto">
          <a:xfrm>
            <a:off x="4067175" y="6237288"/>
            <a:ext cx="1871663" cy="431800"/>
          </a:xfrm>
          <a:prstGeom prst="wedgeRoundRectCallout">
            <a:avLst>
              <a:gd name="adj1" fmla="val -50681"/>
              <a:gd name="adj2" fmla="val -36875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00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vooraanzicht</a:t>
            </a:r>
          </a:p>
        </p:txBody>
      </p:sp>
      <p:sp>
        <p:nvSpPr>
          <p:cNvPr id="444582" name="AutoShape 166"/>
          <p:cNvSpPr>
            <a:spLocks noChangeArrowheads="1"/>
          </p:cNvSpPr>
          <p:nvPr/>
        </p:nvSpPr>
        <p:spPr bwMode="auto">
          <a:xfrm>
            <a:off x="2700338" y="5734050"/>
            <a:ext cx="1871662" cy="431800"/>
          </a:xfrm>
          <a:prstGeom prst="wedgeRoundRectCallout">
            <a:avLst>
              <a:gd name="adj1" fmla="val 127523"/>
              <a:gd name="adj2" fmla="val 3602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00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vooraanzicht</a:t>
            </a:r>
          </a:p>
        </p:txBody>
      </p:sp>
      <p:sp>
        <p:nvSpPr>
          <p:cNvPr id="444583" name="AutoShape 167"/>
          <p:cNvSpPr>
            <a:spLocks noChangeArrowheads="1"/>
          </p:cNvSpPr>
          <p:nvPr/>
        </p:nvSpPr>
        <p:spPr bwMode="auto">
          <a:xfrm>
            <a:off x="3563938" y="6308725"/>
            <a:ext cx="1871662" cy="431800"/>
          </a:xfrm>
          <a:prstGeom prst="wedgeRoundRectCallout">
            <a:avLst>
              <a:gd name="adj1" fmla="val -190032"/>
              <a:gd name="adj2" fmla="val -60257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00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vooraanzicht</a:t>
            </a:r>
          </a:p>
        </p:txBody>
      </p:sp>
      <p:grpSp>
        <p:nvGrpSpPr>
          <p:cNvPr id="14" name="Group 207"/>
          <p:cNvGrpSpPr>
            <a:grpSpLocks/>
          </p:cNvGrpSpPr>
          <p:nvPr/>
        </p:nvGrpSpPr>
        <p:grpSpPr bwMode="auto">
          <a:xfrm>
            <a:off x="2619375" y="4387850"/>
            <a:ext cx="2392363" cy="815975"/>
            <a:chOff x="1650" y="2764"/>
            <a:chExt cx="1507" cy="514"/>
          </a:xfrm>
        </p:grpSpPr>
        <p:grpSp>
          <p:nvGrpSpPr>
            <p:cNvPr id="44097" name="Group 180"/>
            <p:cNvGrpSpPr>
              <a:grpSpLocks/>
            </p:cNvGrpSpPr>
            <p:nvPr/>
          </p:nvGrpSpPr>
          <p:grpSpPr bwMode="auto">
            <a:xfrm>
              <a:off x="2064" y="2802"/>
              <a:ext cx="726" cy="227"/>
              <a:chOff x="2064" y="2850"/>
              <a:chExt cx="726" cy="227"/>
            </a:xfrm>
          </p:grpSpPr>
          <p:sp>
            <p:nvSpPr>
              <p:cNvPr id="44106" name="Freeform 131"/>
              <p:cNvSpPr>
                <a:spLocks/>
              </p:cNvSpPr>
              <p:nvPr/>
            </p:nvSpPr>
            <p:spPr bwMode="auto">
              <a:xfrm rot="10500000">
                <a:off x="2064" y="2963"/>
                <a:ext cx="726" cy="6"/>
              </a:xfrm>
              <a:custGeom>
                <a:avLst/>
                <a:gdLst>
                  <a:gd name="T0" fmla="*/ 726 w 726"/>
                  <a:gd name="T1" fmla="*/ 6 h 6"/>
                  <a:gd name="T2" fmla="*/ 0 w 726"/>
                  <a:gd name="T3" fmla="*/ 0 h 6"/>
                  <a:gd name="T4" fmla="*/ 0 60000 65536"/>
                  <a:gd name="T5" fmla="*/ 0 60000 65536"/>
                  <a:gd name="T6" fmla="*/ 0 w 726"/>
                  <a:gd name="T7" fmla="*/ 0 h 6"/>
                  <a:gd name="T8" fmla="*/ 726 w 72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6" h="6">
                    <a:moveTo>
                      <a:pt x="726" y="6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CC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grpSp>
            <p:nvGrpSpPr>
              <p:cNvPr id="44107" name="Group 172"/>
              <p:cNvGrpSpPr>
                <a:grpSpLocks noChangeAspect="1"/>
              </p:cNvGrpSpPr>
              <p:nvPr/>
            </p:nvGrpSpPr>
            <p:grpSpPr bwMode="auto">
              <a:xfrm rot="-395531">
                <a:off x="2308" y="2850"/>
                <a:ext cx="227" cy="227"/>
                <a:chOff x="158" y="3249"/>
                <a:chExt cx="340" cy="340"/>
              </a:xfrm>
            </p:grpSpPr>
            <p:sp>
              <p:nvSpPr>
                <p:cNvPr id="44108" name="Oval 173"/>
                <p:cNvSpPr>
                  <a:spLocks noChangeAspect="1" noChangeArrowheads="1"/>
                </p:cNvSpPr>
                <p:nvPr/>
              </p:nvSpPr>
              <p:spPr bwMode="auto">
                <a:xfrm>
                  <a:off x="158" y="3249"/>
                  <a:ext cx="340" cy="34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4109" name="Rectangle 174"/>
                <p:cNvSpPr>
                  <a:spLocks noChangeAspect="1" noChangeArrowheads="1"/>
                </p:cNvSpPr>
                <p:nvPr/>
              </p:nvSpPr>
              <p:spPr bwMode="auto">
                <a:xfrm>
                  <a:off x="289" y="3249"/>
                  <a:ext cx="85" cy="340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44098" name="Freeform 127"/>
            <p:cNvSpPr>
              <a:spLocks/>
            </p:cNvSpPr>
            <p:nvPr/>
          </p:nvSpPr>
          <p:spPr bwMode="auto">
            <a:xfrm>
              <a:off x="2783" y="2894"/>
              <a:ext cx="374" cy="1"/>
            </a:xfrm>
            <a:custGeom>
              <a:avLst/>
              <a:gdLst>
                <a:gd name="T0" fmla="*/ 0 w 374"/>
                <a:gd name="T1" fmla="*/ 0 h 1"/>
                <a:gd name="T2" fmla="*/ 374 w 374"/>
                <a:gd name="T3" fmla="*/ 0 h 1"/>
                <a:gd name="T4" fmla="*/ 0 60000 65536"/>
                <a:gd name="T5" fmla="*/ 0 60000 65536"/>
                <a:gd name="T6" fmla="*/ 0 w 374"/>
                <a:gd name="T7" fmla="*/ 0 h 1"/>
                <a:gd name="T8" fmla="*/ 374 w 37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4" h="1">
                  <a:moveTo>
                    <a:pt x="0" y="0"/>
                  </a:moveTo>
                  <a:lnTo>
                    <a:pt x="374" y="0"/>
                  </a:lnTo>
                </a:path>
              </a:pathLst>
            </a:custGeom>
            <a:noFill/>
            <a:ln w="38100" cmpd="sng">
              <a:solidFill>
                <a:schemeClr val="accent2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099" name="Freeform 128"/>
            <p:cNvSpPr>
              <a:spLocks/>
            </p:cNvSpPr>
            <p:nvPr/>
          </p:nvSpPr>
          <p:spPr bwMode="auto">
            <a:xfrm>
              <a:off x="2783" y="2889"/>
              <a:ext cx="6" cy="338"/>
            </a:xfrm>
            <a:custGeom>
              <a:avLst/>
              <a:gdLst>
                <a:gd name="T0" fmla="*/ 6 w 6"/>
                <a:gd name="T1" fmla="*/ 0 h 338"/>
                <a:gd name="T2" fmla="*/ 0 w 6"/>
                <a:gd name="T3" fmla="*/ 338 h 338"/>
                <a:gd name="T4" fmla="*/ 0 60000 65536"/>
                <a:gd name="T5" fmla="*/ 0 60000 65536"/>
                <a:gd name="T6" fmla="*/ 0 w 6"/>
                <a:gd name="T7" fmla="*/ 0 h 338"/>
                <a:gd name="T8" fmla="*/ 6 w 6"/>
                <a:gd name="T9" fmla="*/ 338 h 33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38">
                  <a:moveTo>
                    <a:pt x="6" y="0"/>
                  </a:moveTo>
                  <a:lnTo>
                    <a:pt x="0" y="338"/>
                  </a:lnTo>
                </a:path>
              </a:pathLst>
            </a:custGeom>
            <a:noFill/>
            <a:ln w="38100" cmpd="sng">
              <a:solidFill>
                <a:srgbClr val="008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4545" name="Rectangle 129"/>
            <p:cNvSpPr>
              <a:spLocks noChangeArrowheads="1"/>
            </p:cNvSpPr>
            <p:nvPr/>
          </p:nvSpPr>
          <p:spPr bwMode="auto">
            <a:xfrm>
              <a:off x="1913" y="2764"/>
              <a:ext cx="43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0" fontAlgn="base" hangingPunct="0">
                <a:spcBef>
                  <a:spcPct val="60000"/>
                </a:spcBef>
                <a:spcAft>
                  <a:spcPct val="0"/>
                </a:spcAft>
                <a:buClr>
                  <a:srgbClr val="FF0000"/>
                </a:buClr>
                <a:defRPr/>
              </a:pPr>
              <a:r>
                <a:rPr kumimoji="1" lang="nl-NL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  <a:sym typeface="Symbol" pitchFamily="18" charset="2"/>
                </a:rPr>
                <a:t></a:t>
              </a:r>
              <a:endParaRPr kumimoji="1" lang="nl-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44101" name="Freeform 132"/>
            <p:cNvSpPr>
              <a:spLocks/>
            </p:cNvSpPr>
            <p:nvPr/>
          </p:nvSpPr>
          <p:spPr bwMode="auto">
            <a:xfrm flipH="1">
              <a:off x="1650" y="2945"/>
              <a:ext cx="426" cy="3"/>
            </a:xfrm>
            <a:custGeom>
              <a:avLst/>
              <a:gdLst>
                <a:gd name="T0" fmla="*/ 0 w 426"/>
                <a:gd name="T1" fmla="*/ 0 h 3"/>
                <a:gd name="T2" fmla="*/ 426 w 426"/>
                <a:gd name="T3" fmla="*/ 3 h 3"/>
                <a:gd name="T4" fmla="*/ 0 60000 65536"/>
                <a:gd name="T5" fmla="*/ 0 60000 65536"/>
                <a:gd name="T6" fmla="*/ 0 w 426"/>
                <a:gd name="T7" fmla="*/ 0 h 3"/>
                <a:gd name="T8" fmla="*/ 426 w 426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26" h="3">
                  <a:moveTo>
                    <a:pt x="0" y="0"/>
                  </a:moveTo>
                  <a:lnTo>
                    <a:pt x="426" y="3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ysDot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102" name="Freeform 133"/>
            <p:cNvSpPr>
              <a:spLocks/>
            </p:cNvSpPr>
            <p:nvPr/>
          </p:nvSpPr>
          <p:spPr bwMode="auto">
            <a:xfrm>
              <a:off x="2058" y="2940"/>
              <a:ext cx="6" cy="338"/>
            </a:xfrm>
            <a:custGeom>
              <a:avLst/>
              <a:gdLst>
                <a:gd name="T0" fmla="*/ 6 w 6"/>
                <a:gd name="T1" fmla="*/ 0 h 338"/>
                <a:gd name="T2" fmla="*/ 0 w 6"/>
                <a:gd name="T3" fmla="*/ 338 h 338"/>
                <a:gd name="T4" fmla="*/ 0 60000 65536"/>
                <a:gd name="T5" fmla="*/ 0 60000 65536"/>
                <a:gd name="T6" fmla="*/ 0 w 6"/>
                <a:gd name="T7" fmla="*/ 0 h 338"/>
                <a:gd name="T8" fmla="*/ 6 w 6"/>
                <a:gd name="T9" fmla="*/ 338 h 33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38">
                  <a:moveTo>
                    <a:pt x="6" y="0"/>
                  </a:moveTo>
                  <a:lnTo>
                    <a:pt x="0" y="338"/>
                  </a:lnTo>
                </a:path>
              </a:pathLst>
            </a:custGeom>
            <a:noFill/>
            <a:ln w="38100" cmpd="sng">
              <a:solidFill>
                <a:srgbClr val="008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44103" name="Group 134"/>
            <p:cNvGrpSpPr>
              <a:grpSpLocks noChangeAspect="1"/>
            </p:cNvGrpSpPr>
            <p:nvPr/>
          </p:nvGrpSpPr>
          <p:grpSpPr bwMode="auto">
            <a:xfrm>
              <a:off x="2718" y="2807"/>
              <a:ext cx="159" cy="159"/>
              <a:chOff x="1596" y="2353"/>
              <a:chExt cx="315" cy="326"/>
            </a:xfrm>
          </p:grpSpPr>
          <p:sp>
            <p:nvSpPr>
              <p:cNvPr id="44104" name="Oval 135"/>
              <p:cNvSpPr>
                <a:spLocks noChangeAspect="1" noChangeArrowheads="1"/>
              </p:cNvSpPr>
              <p:nvPr/>
            </p:nvSpPr>
            <p:spPr bwMode="auto">
              <a:xfrm>
                <a:off x="1596" y="2353"/>
                <a:ext cx="315" cy="326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2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4105" name="Oval 136"/>
              <p:cNvSpPr>
                <a:spLocks noChangeAspect="1" noChangeArrowheads="1"/>
              </p:cNvSpPr>
              <p:nvPr/>
            </p:nvSpPr>
            <p:spPr bwMode="auto">
              <a:xfrm>
                <a:off x="1731" y="2493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8" name="Group 182"/>
          <p:cNvGrpSpPr>
            <a:grpSpLocks/>
          </p:cNvGrpSpPr>
          <p:nvPr/>
        </p:nvGrpSpPr>
        <p:grpSpPr bwMode="auto">
          <a:xfrm>
            <a:off x="6064250" y="5802313"/>
            <a:ext cx="1662113" cy="1054100"/>
            <a:chOff x="3820" y="3655"/>
            <a:chExt cx="1047" cy="664"/>
          </a:xfrm>
        </p:grpSpPr>
        <p:grpSp>
          <p:nvGrpSpPr>
            <p:cNvPr id="44082" name="Group 163"/>
            <p:cNvGrpSpPr>
              <a:grpSpLocks/>
            </p:cNvGrpSpPr>
            <p:nvPr/>
          </p:nvGrpSpPr>
          <p:grpSpPr bwMode="auto">
            <a:xfrm>
              <a:off x="3820" y="3655"/>
              <a:ext cx="1047" cy="664"/>
              <a:chOff x="2699" y="3204"/>
              <a:chExt cx="1047" cy="664"/>
            </a:xfrm>
          </p:grpSpPr>
          <p:grpSp>
            <p:nvGrpSpPr>
              <p:cNvPr id="44086" name="Group 153"/>
              <p:cNvGrpSpPr>
                <a:grpSpLocks/>
              </p:cNvGrpSpPr>
              <p:nvPr/>
            </p:nvGrpSpPr>
            <p:grpSpPr bwMode="auto">
              <a:xfrm>
                <a:off x="2699" y="3204"/>
                <a:ext cx="756" cy="411"/>
                <a:chOff x="3379" y="3204"/>
                <a:chExt cx="756" cy="411"/>
              </a:xfrm>
            </p:grpSpPr>
            <p:sp>
              <p:nvSpPr>
                <p:cNvPr id="44091" name="Freeform 152"/>
                <p:cNvSpPr>
                  <a:spLocks/>
                </p:cNvSpPr>
                <p:nvPr/>
              </p:nvSpPr>
              <p:spPr bwMode="auto">
                <a:xfrm>
                  <a:off x="3460" y="3280"/>
                  <a:ext cx="675" cy="253"/>
                </a:xfrm>
                <a:custGeom>
                  <a:avLst/>
                  <a:gdLst>
                    <a:gd name="T0" fmla="*/ 0 w 675"/>
                    <a:gd name="T1" fmla="*/ 0 h 253"/>
                    <a:gd name="T2" fmla="*/ 675 w 675"/>
                    <a:gd name="T3" fmla="*/ 253 h 253"/>
                    <a:gd name="T4" fmla="*/ 0 60000 65536"/>
                    <a:gd name="T5" fmla="*/ 0 60000 65536"/>
                    <a:gd name="T6" fmla="*/ 0 w 675"/>
                    <a:gd name="T7" fmla="*/ 0 h 253"/>
                    <a:gd name="T8" fmla="*/ 675 w 675"/>
                    <a:gd name="T9" fmla="*/ 253 h 25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675" h="253">
                      <a:moveTo>
                        <a:pt x="0" y="0"/>
                      </a:moveTo>
                      <a:lnTo>
                        <a:pt x="675" y="253"/>
                      </a:lnTo>
                    </a:path>
                  </a:pathLst>
                </a:custGeom>
                <a:noFill/>
                <a:ln w="38100" cap="flat">
                  <a:solidFill>
                    <a:srgbClr val="CC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4092" name="Freeform 144"/>
                <p:cNvSpPr>
                  <a:spLocks/>
                </p:cNvSpPr>
                <p:nvPr/>
              </p:nvSpPr>
              <p:spPr bwMode="auto">
                <a:xfrm>
                  <a:off x="3450" y="3282"/>
                  <a:ext cx="426" cy="3"/>
                </a:xfrm>
                <a:custGeom>
                  <a:avLst/>
                  <a:gdLst>
                    <a:gd name="T0" fmla="*/ 0 w 426"/>
                    <a:gd name="T1" fmla="*/ 0 h 3"/>
                    <a:gd name="T2" fmla="*/ 426 w 426"/>
                    <a:gd name="T3" fmla="*/ 3 h 3"/>
                    <a:gd name="T4" fmla="*/ 0 60000 65536"/>
                    <a:gd name="T5" fmla="*/ 0 60000 65536"/>
                    <a:gd name="T6" fmla="*/ 0 w 426"/>
                    <a:gd name="T7" fmla="*/ 0 h 3"/>
                    <a:gd name="T8" fmla="*/ 426 w 426"/>
                    <a:gd name="T9" fmla="*/ 3 h 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26" h="3">
                      <a:moveTo>
                        <a:pt x="0" y="0"/>
                      </a:moveTo>
                      <a:lnTo>
                        <a:pt x="426" y="3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4093" name="Freeform 145"/>
                <p:cNvSpPr>
                  <a:spLocks/>
                </p:cNvSpPr>
                <p:nvPr/>
              </p:nvSpPr>
              <p:spPr bwMode="auto">
                <a:xfrm flipH="1">
                  <a:off x="3462" y="3277"/>
                  <a:ext cx="6" cy="338"/>
                </a:xfrm>
                <a:custGeom>
                  <a:avLst/>
                  <a:gdLst>
                    <a:gd name="T0" fmla="*/ 6 w 6"/>
                    <a:gd name="T1" fmla="*/ 0 h 338"/>
                    <a:gd name="T2" fmla="*/ 0 w 6"/>
                    <a:gd name="T3" fmla="*/ 338 h 338"/>
                    <a:gd name="T4" fmla="*/ 0 60000 65536"/>
                    <a:gd name="T5" fmla="*/ 0 60000 65536"/>
                    <a:gd name="T6" fmla="*/ 0 w 6"/>
                    <a:gd name="T7" fmla="*/ 0 h 338"/>
                    <a:gd name="T8" fmla="*/ 6 w 6"/>
                    <a:gd name="T9" fmla="*/ 338 h 33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6" h="338">
                      <a:moveTo>
                        <a:pt x="6" y="0"/>
                      </a:moveTo>
                      <a:lnTo>
                        <a:pt x="0" y="338"/>
                      </a:lnTo>
                    </a:path>
                  </a:pathLst>
                </a:custGeom>
                <a:noFill/>
                <a:ln w="38100" cap="flat" cmpd="sng">
                  <a:solidFill>
                    <a:srgbClr val="008000"/>
                  </a:solidFill>
                  <a:prstDash val="solid"/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grpSp>
              <p:nvGrpSpPr>
                <p:cNvPr id="44094" name="Group 146"/>
                <p:cNvGrpSpPr>
                  <a:grpSpLocks noChangeAspect="1"/>
                </p:cNvGrpSpPr>
                <p:nvPr/>
              </p:nvGrpSpPr>
              <p:grpSpPr bwMode="auto">
                <a:xfrm flipH="1">
                  <a:off x="3379" y="3204"/>
                  <a:ext cx="159" cy="159"/>
                  <a:chOff x="1596" y="2353"/>
                  <a:chExt cx="315" cy="326"/>
                </a:xfrm>
              </p:grpSpPr>
              <p:sp>
                <p:nvSpPr>
                  <p:cNvPr id="44095" name="Oval 1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96" y="2353"/>
                    <a:ext cx="315" cy="326"/>
                  </a:xfrm>
                  <a:prstGeom prst="ellipse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200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4096" name="Oval 1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31" y="2493"/>
                    <a:ext cx="45" cy="4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44087" name="Group 162"/>
              <p:cNvGrpSpPr>
                <a:grpSpLocks/>
              </p:cNvGrpSpPr>
              <p:nvPr/>
            </p:nvGrpSpPr>
            <p:grpSpPr bwMode="auto">
              <a:xfrm>
                <a:off x="3031" y="3379"/>
                <a:ext cx="715" cy="489"/>
                <a:chOff x="3061" y="3789"/>
                <a:chExt cx="715" cy="489"/>
              </a:xfrm>
            </p:grpSpPr>
            <p:sp>
              <p:nvSpPr>
                <p:cNvPr id="44088" name="Freeform 139"/>
                <p:cNvSpPr>
                  <a:spLocks/>
                </p:cNvSpPr>
                <p:nvPr/>
              </p:nvSpPr>
              <p:spPr bwMode="auto">
                <a:xfrm flipH="1">
                  <a:off x="3061" y="3945"/>
                  <a:ext cx="426" cy="3"/>
                </a:xfrm>
                <a:custGeom>
                  <a:avLst/>
                  <a:gdLst>
                    <a:gd name="T0" fmla="*/ 0 w 426"/>
                    <a:gd name="T1" fmla="*/ 0 h 3"/>
                    <a:gd name="T2" fmla="*/ 426 w 426"/>
                    <a:gd name="T3" fmla="*/ 3 h 3"/>
                    <a:gd name="T4" fmla="*/ 0 60000 65536"/>
                    <a:gd name="T5" fmla="*/ 0 60000 65536"/>
                    <a:gd name="T6" fmla="*/ 0 w 426"/>
                    <a:gd name="T7" fmla="*/ 0 h 3"/>
                    <a:gd name="T8" fmla="*/ 426 w 426"/>
                    <a:gd name="T9" fmla="*/ 3 h 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26" h="3">
                      <a:moveTo>
                        <a:pt x="0" y="0"/>
                      </a:moveTo>
                      <a:lnTo>
                        <a:pt x="426" y="3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ysDot"/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4089" name="Freeform 140"/>
                <p:cNvSpPr>
                  <a:spLocks/>
                </p:cNvSpPr>
                <p:nvPr/>
              </p:nvSpPr>
              <p:spPr bwMode="auto">
                <a:xfrm flipH="1">
                  <a:off x="3481" y="3940"/>
                  <a:ext cx="6" cy="338"/>
                </a:xfrm>
                <a:custGeom>
                  <a:avLst/>
                  <a:gdLst>
                    <a:gd name="T0" fmla="*/ 6 w 6"/>
                    <a:gd name="T1" fmla="*/ 0 h 338"/>
                    <a:gd name="T2" fmla="*/ 0 w 6"/>
                    <a:gd name="T3" fmla="*/ 338 h 338"/>
                    <a:gd name="T4" fmla="*/ 0 60000 65536"/>
                    <a:gd name="T5" fmla="*/ 0 60000 65536"/>
                    <a:gd name="T6" fmla="*/ 0 w 6"/>
                    <a:gd name="T7" fmla="*/ 0 h 338"/>
                    <a:gd name="T8" fmla="*/ 6 w 6"/>
                    <a:gd name="T9" fmla="*/ 338 h 33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6" h="338">
                      <a:moveTo>
                        <a:pt x="6" y="0"/>
                      </a:moveTo>
                      <a:lnTo>
                        <a:pt x="0" y="338"/>
                      </a:lnTo>
                    </a:path>
                  </a:pathLst>
                </a:custGeom>
                <a:noFill/>
                <a:ln w="38100" cmpd="sng">
                  <a:solidFill>
                    <a:srgbClr val="00800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44557" name="Rectangle 141"/>
                <p:cNvSpPr>
                  <a:spLocks noChangeArrowheads="1"/>
                </p:cNvSpPr>
                <p:nvPr/>
              </p:nvSpPr>
              <p:spPr bwMode="auto">
                <a:xfrm flipH="1">
                  <a:off x="3344" y="3789"/>
                  <a:ext cx="432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342900" indent="-342900" eaLnBrk="0" fontAlgn="base" hangingPunct="0">
                    <a:spcBef>
                      <a:spcPct val="60000"/>
                    </a:spcBef>
                    <a:spcAft>
                      <a:spcPct val="0"/>
                    </a:spcAft>
                    <a:buClr>
                      <a:srgbClr val="FF0000"/>
                    </a:buClr>
                    <a:defRPr/>
                  </a:pPr>
                  <a:r>
                    <a:rPr kumimoji="1" lang="nl-NL" sz="28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Arial" pitchFamily="34" charset="0"/>
                      <a:sym typeface="Symbol" pitchFamily="18" charset="2"/>
                    </a:rPr>
                    <a:t></a:t>
                  </a:r>
                  <a:endParaRPr kumimoji="1" lang="nl-NL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44083" name="Group 175"/>
            <p:cNvGrpSpPr>
              <a:grpSpLocks noChangeAspect="1"/>
            </p:cNvGrpSpPr>
            <p:nvPr/>
          </p:nvGrpSpPr>
          <p:grpSpPr bwMode="auto">
            <a:xfrm rot="1443488">
              <a:off x="4101" y="3742"/>
              <a:ext cx="227" cy="227"/>
              <a:chOff x="158" y="3249"/>
              <a:chExt cx="340" cy="340"/>
            </a:xfrm>
          </p:grpSpPr>
          <p:sp>
            <p:nvSpPr>
              <p:cNvPr id="44084" name="Oval 176"/>
              <p:cNvSpPr>
                <a:spLocks noChangeAspect="1" noChangeArrowheads="1"/>
              </p:cNvSpPr>
              <p:nvPr/>
            </p:nvSpPr>
            <p:spPr bwMode="auto">
              <a:xfrm>
                <a:off x="158" y="3249"/>
                <a:ext cx="340" cy="3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4085" name="Rectangle 177"/>
              <p:cNvSpPr>
                <a:spLocks noChangeAspect="1" noChangeArrowheads="1"/>
              </p:cNvSpPr>
              <p:nvPr/>
            </p:nvSpPr>
            <p:spPr bwMode="auto">
              <a:xfrm>
                <a:off x="289" y="3249"/>
                <a:ext cx="85" cy="3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444496" name="AutoShape 80"/>
          <p:cNvSpPr>
            <a:spLocks noChangeArrowheads="1"/>
          </p:cNvSpPr>
          <p:nvPr/>
        </p:nvSpPr>
        <p:spPr bwMode="auto">
          <a:xfrm>
            <a:off x="6267450" y="739775"/>
            <a:ext cx="2303463" cy="576263"/>
          </a:xfrm>
          <a:prstGeom prst="wedgeRoundRectCallout">
            <a:avLst>
              <a:gd name="adj1" fmla="val -281977"/>
              <a:gd name="adj2" fmla="val 16405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koolborstels</a:t>
            </a:r>
          </a:p>
        </p:txBody>
      </p:sp>
      <p:grpSp>
        <p:nvGrpSpPr>
          <p:cNvPr id="24" name="Group 211"/>
          <p:cNvGrpSpPr>
            <a:grpSpLocks/>
          </p:cNvGrpSpPr>
          <p:nvPr/>
        </p:nvGrpSpPr>
        <p:grpSpPr bwMode="auto">
          <a:xfrm>
            <a:off x="179388" y="3128963"/>
            <a:ext cx="1344612" cy="1744662"/>
            <a:chOff x="113" y="1971"/>
            <a:chExt cx="847" cy="1099"/>
          </a:xfrm>
        </p:grpSpPr>
        <p:sp>
          <p:nvSpPr>
            <p:cNvPr id="44069" name="Freeform 107"/>
            <p:cNvSpPr>
              <a:spLocks/>
            </p:cNvSpPr>
            <p:nvPr/>
          </p:nvSpPr>
          <p:spPr bwMode="auto">
            <a:xfrm rot="-5400000">
              <a:off x="171" y="2384"/>
              <a:ext cx="726" cy="6"/>
            </a:xfrm>
            <a:custGeom>
              <a:avLst/>
              <a:gdLst>
                <a:gd name="T0" fmla="*/ 726 w 726"/>
                <a:gd name="T1" fmla="*/ 6 h 6"/>
                <a:gd name="T2" fmla="*/ 0 w 726"/>
                <a:gd name="T3" fmla="*/ 0 h 6"/>
                <a:gd name="T4" fmla="*/ 0 60000 65536"/>
                <a:gd name="T5" fmla="*/ 0 60000 65536"/>
                <a:gd name="T6" fmla="*/ 0 w 726"/>
                <a:gd name="T7" fmla="*/ 0 h 6"/>
                <a:gd name="T8" fmla="*/ 726 w 726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6" h="6">
                  <a:moveTo>
                    <a:pt x="726" y="6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C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44070" name="Group 210"/>
            <p:cNvGrpSpPr>
              <a:grpSpLocks/>
            </p:cNvGrpSpPr>
            <p:nvPr/>
          </p:nvGrpSpPr>
          <p:grpSpPr bwMode="auto">
            <a:xfrm>
              <a:off x="113" y="1971"/>
              <a:ext cx="847" cy="1099"/>
              <a:chOff x="113" y="1971"/>
              <a:chExt cx="847" cy="1099"/>
            </a:xfrm>
          </p:grpSpPr>
          <p:sp>
            <p:nvSpPr>
              <p:cNvPr id="44071" name="Freeform 108"/>
              <p:cNvSpPr>
                <a:spLocks/>
              </p:cNvSpPr>
              <p:nvPr/>
            </p:nvSpPr>
            <p:spPr bwMode="auto">
              <a:xfrm>
                <a:off x="534" y="2049"/>
                <a:ext cx="426" cy="3"/>
              </a:xfrm>
              <a:custGeom>
                <a:avLst/>
                <a:gdLst>
                  <a:gd name="T0" fmla="*/ 0 w 426"/>
                  <a:gd name="T1" fmla="*/ 0 h 3"/>
                  <a:gd name="T2" fmla="*/ 426 w 426"/>
                  <a:gd name="T3" fmla="*/ 3 h 3"/>
                  <a:gd name="T4" fmla="*/ 0 60000 65536"/>
                  <a:gd name="T5" fmla="*/ 0 60000 65536"/>
                  <a:gd name="T6" fmla="*/ 0 w 426"/>
                  <a:gd name="T7" fmla="*/ 0 h 3"/>
                  <a:gd name="T8" fmla="*/ 426 w 426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26" h="3">
                    <a:moveTo>
                      <a:pt x="0" y="0"/>
                    </a:moveTo>
                    <a:lnTo>
                      <a:pt x="426" y="3"/>
                    </a:ln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4072" name="Freeform 121"/>
              <p:cNvSpPr>
                <a:spLocks/>
              </p:cNvSpPr>
              <p:nvPr/>
            </p:nvSpPr>
            <p:spPr bwMode="auto">
              <a:xfrm flipH="1">
                <a:off x="113" y="2737"/>
                <a:ext cx="426" cy="3"/>
              </a:xfrm>
              <a:custGeom>
                <a:avLst/>
                <a:gdLst>
                  <a:gd name="T0" fmla="*/ 0 w 426"/>
                  <a:gd name="T1" fmla="*/ 0 h 3"/>
                  <a:gd name="T2" fmla="*/ 426 w 426"/>
                  <a:gd name="T3" fmla="*/ 3 h 3"/>
                  <a:gd name="T4" fmla="*/ 0 60000 65536"/>
                  <a:gd name="T5" fmla="*/ 0 60000 65536"/>
                  <a:gd name="T6" fmla="*/ 0 w 426"/>
                  <a:gd name="T7" fmla="*/ 0 h 3"/>
                  <a:gd name="T8" fmla="*/ 426 w 426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26" h="3">
                    <a:moveTo>
                      <a:pt x="0" y="0"/>
                    </a:moveTo>
                    <a:lnTo>
                      <a:pt x="426" y="3"/>
                    </a:lnTo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prstDash val="sysDot"/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4073" name="Freeform 122"/>
              <p:cNvSpPr>
                <a:spLocks/>
              </p:cNvSpPr>
              <p:nvPr/>
            </p:nvSpPr>
            <p:spPr bwMode="auto">
              <a:xfrm>
                <a:off x="521" y="2732"/>
                <a:ext cx="6" cy="338"/>
              </a:xfrm>
              <a:custGeom>
                <a:avLst/>
                <a:gdLst>
                  <a:gd name="T0" fmla="*/ 6 w 6"/>
                  <a:gd name="T1" fmla="*/ 0 h 338"/>
                  <a:gd name="T2" fmla="*/ 0 w 6"/>
                  <a:gd name="T3" fmla="*/ 338 h 338"/>
                  <a:gd name="T4" fmla="*/ 0 60000 65536"/>
                  <a:gd name="T5" fmla="*/ 0 60000 65536"/>
                  <a:gd name="T6" fmla="*/ 0 w 6"/>
                  <a:gd name="T7" fmla="*/ 0 h 338"/>
                  <a:gd name="T8" fmla="*/ 6 w 6"/>
                  <a:gd name="T9" fmla="*/ 338 h 33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338">
                    <a:moveTo>
                      <a:pt x="6" y="0"/>
                    </a:moveTo>
                    <a:lnTo>
                      <a:pt x="0" y="338"/>
                    </a:lnTo>
                  </a:path>
                </a:pathLst>
              </a:custGeom>
              <a:noFill/>
              <a:ln w="38100" cmpd="sng">
                <a:solidFill>
                  <a:srgbClr val="008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grpSp>
            <p:nvGrpSpPr>
              <p:cNvPr id="44074" name="Group 114"/>
              <p:cNvGrpSpPr>
                <a:grpSpLocks noChangeAspect="1"/>
              </p:cNvGrpSpPr>
              <p:nvPr/>
            </p:nvGrpSpPr>
            <p:grpSpPr bwMode="auto">
              <a:xfrm>
                <a:off x="459" y="1971"/>
                <a:ext cx="159" cy="159"/>
                <a:chOff x="1596" y="2353"/>
                <a:chExt cx="315" cy="326"/>
              </a:xfrm>
            </p:grpSpPr>
            <p:sp>
              <p:nvSpPr>
                <p:cNvPr id="44080" name="Oval 115"/>
                <p:cNvSpPr>
                  <a:spLocks noChangeAspect="1" noChangeArrowheads="1"/>
                </p:cNvSpPr>
                <p:nvPr/>
              </p:nvSpPr>
              <p:spPr bwMode="auto">
                <a:xfrm>
                  <a:off x="1596" y="2353"/>
                  <a:ext cx="315" cy="326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2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4081" name="Oval 116"/>
                <p:cNvSpPr>
                  <a:spLocks noChangeAspect="1" noChangeArrowheads="1"/>
                </p:cNvSpPr>
                <p:nvPr/>
              </p:nvSpPr>
              <p:spPr bwMode="auto">
                <a:xfrm>
                  <a:off x="1731" y="2493"/>
                  <a:ext cx="45" cy="46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44075" name="Group 170"/>
              <p:cNvGrpSpPr>
                <a:grpSpLocks noChangeAspect="1"/>
              </p:cNvGrpSpPr>
              <p:nvPr/>
            </p:nvGrpSpPr>
            <p:grpSpPr bwMode="auto">
              <a:xfrm rot="-5400000">
                <a:off x="415" y="2298"/>
                <a:ext cx="227" cy="227"/>
                <a:chOff x="158" y="3249"/>
                <a:chExt cx="340" cy="340"/>
              </a:xfrm>
            </p:grpSpPr>
            <p:sp>
              <p:nvSpPr>
                <p:cNvPr id="44078" name="Oval 168"/>
                <p:cNvSpPr>
                  <a:spLocks noChangeAspect="1" noChangeArrowheads="1"/>
                </p:cNvSpPr>
                <p:nvPr/>
              </p:nvSpPr>
              <p:spPr bwMode="auto">
                <a:xfrm>
                  <a:off x="158" y="3249"/>
                  <a:ext cx="340" cy="34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4079" name="Rectangle 169"/>
                <p:cNvSpPr>
                  <a:spLocks noChangeAspect="1" noChangeArrowheads="1"/>
                </p:cNvSpPr>
                <p:nvPr/>
              </p:nvSpPr>
              <p:spPr bwMode="auto">
                <a:xfrm>
                  <a:off x="289" y="3249"/>
                  <a:ext cx="85" cy="340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444527" name="Rectangle 111"/>
              <p:cNvSpPr>
                <a:spLocks noChangeArrowheads="1"/>
              </p:cNvSpPr>
              <p:nvPr/>
            </p:nvSpPr>
            <p:spPr bwMode="auto">
              <a:xfrm>
                <a:off x="385" y="2614"/>
                <a:ext cx="432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42900" indent="-342900" eaLnBrk="0" fontAlgn="base" hangingPunct="0">
                  <a:spcBef>
                    <a:spcPct val="60000"/>
                  </a:spcBef>
                  <a:spcAft>
                    <a:spcPct val="0"/>
                  </a:spcAft>
                  <a:buClr>
                    <a:srgbClr val="FF0000"/>
                  </a:buClr>
                  <a:defRPr/>
                </a:pPr>
                <a:r>
                  <a:rPr kumimoji="1" lang="nl-NL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  <a:sym typeface="Symbol" pitchFamily="18" charset="2"/>
                  </a:rPr>
                  <a:t></a:t>
                </a:r>
                <a:endParaRPr kumimoji="1" lang="nl-NL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4077" name="Freeform 103"/>
              <p:cNvSpPr>
                <a:spLocks/>
              </p:cNvSpPr>
              <p:nvPr/>
            </p:nvSpPr>
            <p:spPr bwMode="auto">
              <a:xfrm>
                <a:off x="534" y="2044"/>
                <a:ext cx="6" cy="338"/>
              </a:xfrm>
              <a:custGeom>
                <a:avLst/>
                <a:gdLst>
                  <a:gd name="T0" fmla="*/ 6 w 6"/>
                  <a:gd name="T1" fmla="*/ 0 h 338"/>
                  <a:gd name="T2" fmla="*/ 0 w 6"/>
                  <a:gd name="T3" fmla="*/ 338 h 338"/>
                  <a:gd name="T4" fmla="*/ 0 60000 65536"/>
                  <a:gd name="T5" fmla="*/ 0 60000 65536"/>
                  <a:gd name="T6" fmla="*/ 0 w 6"/>
                  <a:gd name="T7" fmla="*/ 0 h 338"/>
                  <a:gd name="T8" fmla="*/ 6 w 6"/>
                  <a:gd name="T9" fmla="*/ 338 h 33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338">
                    <a:moveTo>
                      <a:pt x="6" y="0"/>
                    </a:moveTo>
                    <a:lnTo>
                      <a:pt x="0" y="338"/>
                    </a:lnTo>
                  </a:path>
                </a:pathLst>
              </a:custGeom>
              <a:noFill/>
              <a:ln w="38100" cmpd="sng">
                <a:solidFill>
                  <a:srgbClr val="008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13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09565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4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44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44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44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4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44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4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44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44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4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4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4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44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444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444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44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4445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44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444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44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444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444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444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444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19" grpId="0" autoUpdateAnimBg="0"/>
      <p:bldP spid="444429" grpId="0" animBg="1"/>
      <p:bldP spid="444430" grpId="0" animBg="1"/>
      <p:bldP spid="444431" grpId="0" animBg="1"/>
      <p:bldP spid="444432" grpId="0" animBg="1"/>
      <p:bldP spid="444433" grpId="0" animBg="1"/>
      <p:bldP spid="444434" grpId="0" animBg="1"/>
      <p:bldP spid="444435" grpId="0" animBg="1"/>
      <p:bldP spid="444436" grpId="0" animBg="1"/>
      <p:bldP spid="444437" grpId="0" animBg="1"/>
      <p:bldP spid="444438" grpId="0" animBg="1"/>
      <p:bldP spid="444439" grpId="0" animBg="1"/>
      <p:bldP spid="444440" grpId="0" animBg="1"/>
      <p:bldP spid="444441" grpId="0" animBg="1"/>
      <p:bldP spid="444442" grpId="0" animBg="1"/>
      <p:bldP spid="444444" grpId="0" animBg="1"/>
      <p:bldP spid="444445" grpId="0" animBg="1"/>
      <p:bldP spid="444446" grpId="0" animBg="1"/>
      <p:bldP spid="444443" grpId="0" animBg="1"/>
      <p:bldP spid="444493" grpId="0" animBg="1" autoUpdateAnimBg="0"/>
      <p:bldP spid="444494" grpId="0" animBg="1" autoUpdateAnimBg="0"/>
      <p:bldP spid="444495" grpId="0" animBg="1" autoUpdateAnimBg="0"/>
      <p:bldP spid="444500" grpId="0" autoUpdateAnimBg="0"/>
      <p:bldP spid="444581" grpId="0" animBg="1"/>
      <p:bldP spid="444582" grpId="0" animBg="1"/>
      <p:bldP spid="444583" grpId="0" animBg="1"/>
      <p:bldP spid="444496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000" kern="0" dirty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itchFamily="34" charset="0"/>
              </a:rPr>
              <a:t>2.18/24</a:t>
            </a:r>
            <a:r>
              <a:rPr kumimoji="1" lang="en-US" sz="28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itchFamily="34" charset="0"/>
              </a:rPr>
              <a:t> </a:t>
            </a:r>
            <a:r>
              <a:rPr kumimoji="1" lang="en-US" sz="2800" dirty="0" err="1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itchFamily="34" charset="0"/>
              </a:rPr>
              <a:t>Elektromotor</a:t>
            </a:r>
            <a:r>
              <a:rPr kumimoji="1" lang="en-US" sz="28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itchFamily="34" charset="0"/>
              </a:rPr>
              <a:t> met commutator.</a:t>
            </a:r>
            <a:endParaRPr kumimoji="1" lang="nl-NL" sz="2800" dirty="0">
              <a:solidFill>
                <a:srgbClr val="FF0000"/>
              </a:solidFill>
              <a:effectLst>
                <a:outerShdw blurRad="50800" dist="38100" dir="18900000" algn="bl" rotWithShape="0">
                  <a:prstClr val="black"/>
                </a:outerShdw>
              </a:effectLst>
              <a:cs typeface="Arial" pitchFamily="34" charset="0"/>
            </a:endParaRPr>
          </a:p>
        </p:txBody>
      </p:sp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395288" y="2781300"/>
            <a:ext cx="3173412" cy="2833688"/>
            <a:chOff x="2664" y="436"/>
            <a:chExt cx="1999" cy="1785"/>
          </a:xfrm>
        </p:grpSpPr>
        <p:grpSp>
          <p:nvGrpSpPr>
            <p:cNvPr id="45107" name="Group 4"/>
            <p:cNvGrpSpPr>
              <a:grpSpLocks/>
            </p:cNvGrpSpPr>
            <p:nvPr/>
          </p:nvGrpSpPr>
          <p:grpSpPr bwMode="auto">
            <a:xfrm>
              <a:off x="2664" y="436"/>
              <a:ext cx="1999" cy="1759"/>
              <a:chOff x="2664" y="436"/>
              <a:chExt cx="1999" cy="1759"/>
            </a:xfrm>
          </p:grpSpPr>
          <p:grpSp>
            <p:nvGrpSpPr>
              <p:cNvPr id="45111" name="Group 5"/>
              <p:cNvGrpSpPr>
                <a:grpSpLocks/>
              </p:cNvGrpSpPr>
              <p:nvPr/>
            </p:nvGrpSpPr>
            <p:grpSpPr bwMode="auto">
              <a:xfrm>
                <a:off x="2664" y="436"/>
                <a:ext cx="1999" cy="1759"/>
                <a:chOff x="2664" y="436"/>
                <a:chExt cx="1999" cy="1759"/>
              </a:xfrm>
            </p:grpSpPr>
            <p:grpSp>
              <p:nvGrpSpPr>
                <p:cNvPr id="45114" name="Group 6"/>
                <p:cNvGrpSpPr>
                  <a:grpSpLocks/>
                </p:cNvGrpSpPr>
                <p:nvPr/>
              </p:nvGrpSpPr>
              <p:grpSpPr bwMode="auto">
                <a:xfrm>
                  <a:off x="3061" y="436"/>
                  <a:ext cx="1390" cy="1759"/>
                  <a:chOff x="2405" y="203"/>
                  <a:chExt cx="1390" cy="1759"/>
                </a:xfrm>
              </p:grpSpPr>
              <p:sp>
                <p:nvSpPr>
                  <p:cNvPr id="45137" name="AutoShape 7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3385" y="521"/>
                    <a:ext cx="577" cy="227"/>
                  </a:xfrm>
                  <a:prstGeom prst="parallelogram">
                    <a:avLst>
                      <a:gd name="adj" fmla="val 56580"/>
                    </a:avLst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grpSp>
                <p:nvGrpSpPr>
                  <p:cNvPr id="45138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2408" y="203"/>
                    <a:ext cx="1387" cy="721"/>
                    <a:chOff x="3172" y="3162"/>
                    <a:chExt cx="1387" cy="721"/>
                  </a:xfrm>
                </p:grpSpPr>
                <p:sp>
                  <p:nvSpPr>
                    <p:cNvPr id="45147" name="AutoShap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76" y="3170"/>
                      <a:ext cx="1383" cy="567"/>
                    </a:xfrm>
                    <a:prstGeom prst="parallelogram">
                      <a:avLst>
                        <a:gd name="adj" fmla="val 182327"/>
                      </a:avLst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nl-NL" altLang="nl-NL" sz="1800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4514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72" y="3162"/>
                      <a:ext cx="1382" cy="721"/>
                      <a:chOff x="3172" y="3162"/>
                      <a:chExt cx="1382" cy="721"/>
                    </a:xfrm>
                  </p:grpSpPr>
                  <p:sp>
                    <p:nvSpPr>
                      <p:cNvPr id="45149" name="Rectangle 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72" y="3736"/>
                        <a:ext cx="340" cy="147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9pPr>
                      </a:lstStyle>
                      <a:p>
                        <a:pPr eaLnBrk="1" fontAlgn="base" hangingPunct="1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Tx/>
                          <a:buNone/>
                        </a:pPr>
                        <a:endParaRPr lang="nl-NL" altLang="nl-NL" sz="1800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45150" name="AutoShape 12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 flipV="1">
                        <a:off x="3675" y="3002"/>
                        <a:ext cx="719" cy="1039"/>
                      </a:xfrm>
                      <a:prstGeom prst="parallelogram">
                        <a:avLst>
                          <a:gd name="adj" fmla="val 79412"/>
                        </a:avLst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9pPr>
                      </a:lstStyle>
                      <a:p>
                        <a:pPr eaLnBrk="1" fontAlgn="base" hangingPunct="1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Tx/>
                          <a:buNone/>
                        </a:pPr>
                        <a:endParaRPr lang="nl-NL" altLang="nl-NL" sz="1800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45139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2405" y="1241"/>
                    <a:ext cx="1387" cy="721"/>
                    <a:chOff x="3172" y="3162"/>
                    <a:chExt cx="1387" cy="721"/>
                  </a:xfrm>
                </p:grpSpPr>
                <p:sp>
                  <p:nvSpPr>
                    <p:cNvPr id="45143" name="AutoShap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76" y="3170"/>
                      <a:ext cx="1383" cy="567"/>
                    </a:xfrm>
                    <a:prstGeom prst="parallelogram">
                      <a:avLst>
                        <a:gd name="adj" fmla="val 182327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nl-NL" altLang="nl-NL" sz="1800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45144" name="Group 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72" y="3162"/>
                      <a:ext cx="1382" cy="721"/>
                      <a:chOff x="3172" y="3162"/>
                      <a:chExt cx="1382" cy="721"/>
                    </a:xfrm>
                  </p:grpSpPr>
                  <p:sp>
                    <p:nvSpPr>
                      <p:cNvPr id="45145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72" y="3736"/>
                        <a:ext cx="340" cy="14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9pPr>
                      </a:lstStyle>
                      <a:p>
                        <a:pPr eaLnBrk="1" fontAlgn="base" hangingPunct="1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Tx/>
                          <a:buNone/>
                        </a:pPr>
                        <a:endParaRPr lang="nl-NL" altLang="nl-NL" sz="1800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45146" name="AutoShape 17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 flipV="1">
                        <a:off x="3675" y="3002"/>
                        <a:ext cx="719" cy="1039"/>
                      </a:xfrm>
                      <a:prstGeom prst="parallelogram">
                        <a:avLst>
                          <a:gd name="adj" fmla="val 79412"/>
                        </a:avLst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9pPr>
                      </a:lstStyle>
                      <a:p>
                        <a:pPr eaLnBrk="1" fontAlgn="base" hangingPunct="1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Tx/>
                          <a:buNone/>
                        </a:pPr>
                        <a:endParaRPr lang="nl-NL" altLang="nl-NL" sz="1800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45140" name="AutoShape 18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3391" y="967"/>
                    <a:ext cx="566" cy="227"/>
                  </a:xfrm>
                  <a:prstGeom prst="parallelogram">
                    <a:avLst>
                      <a:gd name="adj" fmla="val 5198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514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3243" y="890"/>
                    <a:ext cx="317" cy="47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5142" name="Freeform 20"/>
                  <p:cNvSpPr>
                    <a:spLocks/>
                  </p:cNvSpPr>
                  <p:nvPr/>
                </p:nvSpPr>
                <p:spPr bwMode="auto">
                  <a:xfrm>
                    <a:off x="3237" y="477"/>
                    <a:ext cx="324" cy="447"/>
                  </a:xfrm>
                  <a:custGeom>
                    <a:avLst/>
                    <a:gdLst>
                      <a:gd name="T0" fmla="*/ 324 w 324"/>
                      <a:gd name="T1" fmla="*/ 444 h 447"/>
                      <a:gd name="T2" fmla="*/ 6 w 324"/>
                      <a:gd name="T3" fmla="*/ 447 h 447"/>
                      <a:gd name="T4" fmla="*/ 0 w 324"/>
                      <a:gd name="T5" fmla="*/ 177 h 447"/>
                      <a:gd name="T6" fmla="*/ 324 w 324"/>
                      <a:gd name="T7" fmla="*/ 0 h 447"/>
                      <a:gd name="T8" fmla="*/ 324 w 324"/>
                      <a:gd name="T9" fmla="*/ 444 h 4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4"/>
                      <a:gd name="T16" fmla="*/ 0 h 447"/>
                      <a:gd name="T17" fmla="*/ 324 w 324"/>
                      <a:gd name="T18" fmla="*/ 447 h 4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4" h="447">
                        <a:moveTo>
                          <a:pt x="324" y="444"/>
                        </a:moveTo>
                        <a:lnTo>
                          <a:pt x="6" y="447"/>
                        </a:lnTo>
                        <a:lnTo>
                          <a:pt x="0" y="177"/>
                        </a:lnTo>
                        <a:lnTo>
                          <a:pt x="324" y="0"/>
                        </a:lnTo>
                        <a:lnTo>
                          <a:pt x="324" y="444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45115" name="Group 21"/>
                <p:cNvGrpSpPr>
                  <a:grpSpLocks/>
                </p:cNvGrpSpPr>
                <p:nvPr/>
              </p:nvGrpSpPr>
              <p:grpSpPr bwMode="auto">
                <a:xfrm>
                  <a:off x="2664" y="1196"/>
                  <a:ext cx="698" cy="808"/>
                  <a:chOff x="2664" y="1196"/>
                  <a:chExt cx="698" cy="808"/>
                </a:xfrm>
              </p:grpSpPr>
              <p:grpSp>
                <p:nvGrpSpPr>
                  <p:cNvPr id="45120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2664" y="1196"/>
                    <a:ext cx="698" cy="808"/>
                    <a:chOff x="2664" y="1196"/>
                    <a:chExt cx="698" cy="808"/>
                  </a:xfrm>
                </p:grpSpPr>
                <p:sp>
                  <p:nvSpPr>
                    <p:cNvPr id="45123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2800" y="1196"/>
                      <a:ext cx="436" cy="375"/>
                    </a:xfrm>
                    <a:custGeom>
                      <a:avLst/>
                      <a:gdLst>
                        <a:gd name="T0" fmla="*/ 1 w 436"/>
                        <a:gd name="T1" fmla="*/ 375 h 375"/>
                        <a:gd name="T2" fmla="*/ 0 w 436"/>
                        <a:gd name="T3" fmla="*/ 0 h 375"/>
                        <a:gd name="T4" fmla="*/ 436 w 436"/>
                        <a:gd name="T5" fmla="*/ 0 h 375"/>
                        <a:gd name="T6" fmla="*/ 436 w 436"/>
                        <a:gd name="T7" fmla="*/ 140 h 375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36"/>
                        <a:gd name="T13" fmla="*/ 0 h 375"/>
                        <a:gd name="T14" fmla="*/ 436 w 436"/>
                        <a:gd name="T15" fmla="*/ 375 h 375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36" h="375">
                          <a:moveTo>
                            <a:pt x="1" y="375"/>
                          </a:moveTo>
                          <a:lnTo>
                            <a:pt x="0" y="0"/>
                          </a:lnTo>
                          <a:lnTo>
                            <a:pt x="436" y="0"/>
                          </a:lnTo>
                          <a:lnTo>
                            <a:pt x="436" y="140"/>
                          </a:lnTo>
                        </a:path>
                      </a:pathLst>
                    </a:custGeom>
                    <a:noFill/>
                    <a:ln w="28575" cap="flat" cmpd="sng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45124" name="Group 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64" y="1576"/>
                      <a:ext cx="272" cy="45"/>
                      <a:chOff x="2472" y="1616"/>
                      <a:chExt cx="272" cy="45"/>
                    </a:xfrm>
                  </p:grpSpPr>
                  <p:sp>
                    <p:nvSpPr>
                      <p:cNvPr id="45135" name="Line 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72" y="1661"/>
                        <a:ext cx="2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45136" name="Line 2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546" y="1616"/>
                        <a:ext cx="137" cy="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45125" name="Freeform 27"/>
                    <p:cNvSpPr>
                      <a:spLocks/>
                    </p:cNvSpPr>
                    <p:nvPr/>
                  </p:nvSpPr>
                  <p:spPr bwMode="auto">
                    <a:xfrm flipV="1">
                      <a:off x="2801" y="1629"/>
                      <a:ext cx="436" cy="375"/>
                    </a:xfrm>
                    <a:custGeom>
                      <a:avLst/>
                      <a:gdLst>
                        <a:gd name="T0" fmla="*/ 1 w 436"/>
                        <a:gd name="T1" fmla="*/ 375 h 375"/>
                        <a:gd name="T2" fmla="*/ 0 w 436"/>
                        <a:gd name="T3" fmla="*/ 0 h 375"/>
                        <a:gd name="T4" fmla="*/ 436 w 436"/>
                        <a:gd name="T5" fmla="*/ 0 h 375"/>
                        <a:gd name="T6" fmla="*/ 436 w 436"/>
                        <a:gd name="T7" fmla="*/ 140 h 375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36"/>
                        <a:gd name="T13" fmla="*/ 0 h 375"/>
                        <a:gd name="T14" fmla="*/ 436 w 436"/>
                        <a:gd name="T15" fmla="*/ 375 h 375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36" h="375">
                          <a:moveTo>
                            <a:pt x="1" y="375"/>
                          </a:moveTo>
                          <a:lnTo>
                            <a:pt x="0" y="0"/>
                          </a:lnTo>
                          <a:lnTo>
                            <a:pt x="436" y="0"/>
                          </a:lnTo>
                          <a:lnTo>
                            <a:pt x="436" y="140"/>
                          </a:lnTo>
                        </a:path>
                      </a:pathLst>
                    </a:custGeom>
                    <a:noFill/>
                    <a:ln w="28575" cap="flat" cmpd="sng">
                      <a:solidFill>
                        <a:srgbClr val="CC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45126" name="Group 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13" y="1293"/>
                      <a:ext cx="249" cy="601"/>
                      <a:chOff x="3113" y="1293"/>
                      <a:chExt cx="249" cy="601"/>
                    </a:xfrm>
                  </p:grpSpPr>
                  <p:sp>
                    <p:nvSpPr>
                      <p:cNvPr id="45127" name="Rectangle 29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3148" y="1353"/>
                        <a:ext cx="182" cy="61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9pPr>
                      </a:lstStyle>
                      <a:p>
                        <a:pPr eaLnBrk="1" fontAlgn="base" hangingPunct="1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Tx/>
                          <a:buNone/>
                        </a:pPr>
                        <a:endParaRPr lang="nl-NL" altLang="nl-NL" sz="1800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45128" name="Rectangle 30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148" y="1772"/>
                        <a:ext cx="182" cy="61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9pPr>
                      </a:lstStyle>
                      <a:p>
                        <a:pPr eaLnBrk="1" fontAlgn="base" hangingPunct="1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Tx/>
                          <a:buNone/>
                        </a:pPr>
                        <a:endParaRPr lang="nl-NL" altLang="nl-NL" sz="1800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  <p:grpSp>
                    <p:nvGrpSpPr>
                      <p:cNvPr id="45129" name="Group 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13" y="1469"/>
                        <a:ext cx="249" cy="249"/>
                        <a:chOff x="3085" y="1437"/>
                        <a:chExt cx="249" cy="249"/>
                      </a:xfrm>
                    </p:grpSpPr>
                    <p:sp>
                      <p:nvSpPr>
                        <p:cNvPr id="45130" name="Oval 3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-5400000">
                          <a:off x="3085" y="1437"/>
                          <a:ext cx="249" cy="249"/>
                        </a:xfrm>
                        <a:prstGeom prst="ellipse">
                          <a:avLst/>
                        </a:prstGeom>
                        <a:solidFill>
                          <a:srgbClr val="FFCC00"/>
                        </a:solidFill>
                        <a:ln w="31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fontAlgn="base" hangingPunct="1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Tx/>
                            <a:buNone/>
                          </a:pPr>
                          <a:endParaRPr lang="nl-NL" altLang="nl-NL" sz="1800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45131" name="Group 3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087" y="1532"/>
                          <a:ext cx="244" cy="61"/>
                          <a:chOff x="819" y="2026"/>
                          <a:chExt cx="244" cy="61"/>
                        </a:xfrm>
                      </p:grpSpPr>
                      <p:sp>
                        <p:nvSpPr>
                          <p:cNvPr id="45132" name="Rectangle 34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910" y="1939"/>
                            <a:ext cx="61" cy="236"/>
                          </a:xfrm>
                          <a:prstGeom prst="rect">
                            <a:avLst/>
                          </a:prstGeom>
                          <a:solidFill>
                            <a:schemeClr val="tx1"/>
                          </a:solidFill>
                          <a:ln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 eaLnBrk="0" hangingPunct="0">
                              <a:spcBef>
                                <a:spcPct val="20000"/>
                              </a:spcBef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1pPr>
                            <a:lvl2pPr marL="742950" indent="-285750" eaLnBrk="0" hangingPunct="0">
                              <a:spcBef>
                                <a:spcPct val="20000"/>
                              </a:spcBef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2pPr>
                            <a:lvl3pPr marL="1143000" indent="-228600" eaLnBrk="0" hangingPunct="0">
                              <a:spcBef>
                                <a:spcPct val="20000"/>
                              </a:spcBef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3pPr>
                            <a:lvl4pPr marL="1600200" indent="-228600" eaLnBrk="0" hangingPunct="0">
                              <a:spcBef>
                                <a:spcPct val="20000"/>
                              </a:spcBef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4pPr>
                            <a:lvl5pPr marL="2057400" indent="-228600" eaLnBrk="0" hangingPunct="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9pPr>
                          </a:lstStyle>
                          <a:p>
                            <a:pPr eaLnBrk="1" fontAlgn="base" hangingPunct="1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Tx/>
                              <a:buNone/>
                            </a:pPr>
                            <a:endParaRPr lang="nl-NL" altLang="nl-NL" sz="1800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5133" name="AutoShape 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9" y="2026"/>
                            <a:ext cx="7" cy="61"/>
                          </a:xfrm>
                          <a:prstGeom prst="moon">
                            <a:avLst>
                              <a:gd name="adj" fmla="val 87500"/>
                            </a:avLst>
                          </a:prstGeom>
                          <a:solidFill>
                            <a:schemeClr val="tx1"/>
                          </a:solidFill>
                          <a:ln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 eaLnBrk="0" hangingPunct="0">
                              <a:spcBef>
                                <a:spcPct val="20000"/>
                              </a:spcBef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1pPr>
                            <a:lvl2pPr marL="742950" indent="-285750" eaLnBrk="0" hangingPunct="0">
                              <a:spcBef>
                                <a:spcPct val="20000"/>
                              </a:spcBef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2pPr>
                            <a:lvl3pPr marL="1143000" indent="-228600" eaLnBrk="0" hangingPunct="0">
                              <a:spcBef>
                                <a:spcPct val="20000"/>
                              </a:spcBef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3pPr>
                            <a:lvl4pPr marL="1600200" indent="-228600" eaLnBrk="0" hangingPunct="0">
                              <a:spcBef>
                                <a:spcPct val="20000"/>
                              </a:spcBef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4pPr>
                            <a:lvl5pPr marL="2057400" indent="-228600" eaLnBrk="0" hangingPunct="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9pPr>
                          </a:lstStyle>
                          <a:p>
                            <a:pPr eaLnBrk="1" fontAlgn="base" hangingPunct="1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Tx/>
                              <a:buNone/>
                            </a:pPr>
                            <a:endParaRPr lang="nl-NL" altLang="nl-NL" sz="1800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5134" name="AutoShape 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flipH="1">
                            <a:off x="1056" y="2026"/>
                            <a:ext cx="7" cy="61"/>
                          </a:xfrm>
                          <a:prstGeom prst="moon">
                            <a:avLst>
                              <a:gd name="adj" fmla="val 87500"/>
                            </a:avLst>
                          </a:prstGeom>
                          <a:solidFill>
                            <a:schemeClr val="tx1"/>
                          </a:solidFill>
                          <a:ln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 eaLnBrk="0" hangingPunct="0">
                              <a:spcBef>
                                <a:spcPct val="20000"/>
                              </a:spcBef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1pPr>
                            <a:lvl2pPr marL="742950" indent="-285750" eaLnBrk="0" hangingPunct="0">
                              <a:spcBef>
                                <a:spcPct val="20000"/>
                              </a:spcBef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2pPr>
                            <a:lvl3pPr marL="1143000" indent="-228600" eaLnBrk="0" hangingPunct="0">
                              <a:spcBef>
                                <a:spcPct val="20000"/>
                              </a:spcBef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3pPr>
                            <a:lvl4pPr marL="1600200" indent="-228600" eaLnBrk="0" hangingPunct="0">
                              <a:spcBef>
                                <a:spcPct val="20000"/>
                              </a:spcBef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4pPr>
                            <a:lvl5pPr marL="2057400" indent="-228600" eaLnBrk="0" hangingPunct="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9pPr>
                          </a:lstStyle>
                          <a:p>
                            <a:pPr eaLnBrk="1" fontAlgn="base" hangingPunct="1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Tx/>
                              <a:buNone/>
                            </a:pPr>
                            <a:endParaRPr lang="nl-NL" altLang="nl-NL" sz="1800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45121" name="Oval 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24" y="1661"/>
                    <a:ext cx="23" cy="23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5122" name="Oval 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23" y="1514"/>
                    <a:ext cx="23" cy="23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45116" name="Group 39"/>
                <p:cNvGrpSpPr>
                  <a:grpSpLocks/>
                </p:cNvGrpSpPr>
                <p:nvPr/>
              </p:nvGrpSpPr>
              <p:grpSpPr bwMode="auto">
                <a:xfrm>
                  <a:off x="3003" y="806"/>
                  <a:ext cx="1660" cy="922"/>
                  <a:chOff x="3003" y="806"/>
                  <a:chExt cx="1660" cy="922"/>
                </a:xfrm>
              </p:grpSpPr>
              <p:sp>
                <p:nvSpPr>
                  <p:cNvPr id="45117" name="Freeform 40"/>
                  <p:cNvSpPr>
                    <a:spLocks/>
                  </p:cNvSpPr>
                  <p:nvPr/>
                </p:nvSpPr>
                <p:spPr bwMode="auto">
                  <a:xfrm>
                    <a:off x="4432" y="806"/>
                    <a:ext cx="231" cy="129"/>
                  </a:xfrm>
                  <a:custGeom>
                    <a:avLst/>
                    <a:gdLst>
                      <a:gd name="T0" fmla="*/ 231 w 231"/>
                      <a:gd name="T1" fmla="*/ 0 h 129"/>
                      <a:gd name="T2" fmla="*/ 0 w 231"/>
                      <a:gd name="T3" fmla="*/ 129 h 129"/>
                      <a:gd name="T4" fmla="*/ 0 60000 65536"/>
                      <a:gd name="T5" fmla="*/ 0 60000 65536"/>
                      <a:gd name="T6" fmla="*/ 0 w 231"/>
                      <a:gd name="T7" fmla="*/ 0 h 129"/>
                      <a:gd name="T8" fmla="*/ 231 w 231"/>
                      <a:gd name="T9" fmla="*/ 129 h 129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1" h="129">
                        <a:moveTo>
                          <a:pt x="231" y="0"/>
                        </a:moveTo>
                        <a:lnTo>
                          <a:pt x="0" y="129"/>
                        </a:lnTo>
                      </a:path>
                    </a:pathLst>
                  </a:custGeom>
                  <a:noFill/>
                  <a:ln w="38100" cap="flat" cmpd="sng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5118" name="Freeform 41"/>
                  <p:cNvSpPr>
                    <a:spLocks/>
                  </p:cNvSpPr>
                  <p:nvPr/>
                </p:nvSpPr>
                <p:spPr bwMode="auto">
                  <a:xfrm>
                    <a:off x="3336" y="1146"/>
                    <a:ext cx="723" cy="402"/>
                  </a:xfrm>
                  <a:custGeom>
                    <a:avLst/>
                    <a:gdLst>
                      <a:gd name="T0" fmla="*/ 723 w 723"/>
                      <a:gd name="T1" fmla="*/ 0 h 402"/>
                      <a:gd name="T2" fmla="*/ 0 w 723"/>
                      <a:gd name="T3" fmla="*/ 402 h 402"/>
                      <a:gd name="T4" fmla="*/ 0 60000 65536"/>
                      <a:gd name="T5" fmla="*/ 0 60000 65536"/>
                      <a:gd name="T6" fmla="*/ 0 w 723"/>
                      <a:gd name="T7" fmla="*/ 0 h 402"/>
                      <a:gd name="T8" fmla="*/ 723 w 723"/>
                      <a:gd name="T9" fmla="*/ 402 h 40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723" h="402">
                        <a:moveTo>
                          <a:pt x="723" y="0"/>
                        </a:moveTo>
                        <a:lnTo>
                          <a:pt x="0" y="402"/>
                        </a:lnTo>
                      </a:path>
                    </a:pathLst>
                  </a:custGeom>
                  <a:noFill/>
                  <a:ln w="38100" cap="flat" cmpd="sng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5119" name="Freeform 42"/>
                  <p:cNvSpPr>
                    <a:spLocks/>
                  </p:cNvSpPr>
                  <p:nvPr/>
                </p:nvSpPr>
                <p:spPr bwMode="auto">
                  <a:xfrm>
                    <a:off x="3003" y="1599"/>
                    <a:ext cx="231" cy="129"/>
                  </a:xfrm>
                  <a:custGeom>
                    <a:avLst/>
                    <a:gdLst>
                      <a:gd name="T0" fmla="*/ 231 w 231"/>
                      <a:gd name="T1" fmla="*/ 0 h 129"/>
                      <a:gd name="T2" fmla="*/ 0 w 231"/>
                      <a:gd name="T3" fmla="*/ 129 h 129"/>
                      <a:gd name="T4" fmla="*/ 0 60000 65536"/>
                      <a:gd name="T5" fmla="*/ 0 60000 65536"/>
                      <a:gd name="T6" fmla="*/ 0 w 231"/>
                      <a:gd name="T7" fmla="*/ 0 h 129"/>
                      <a:gd name="T8" fmla="*/ 231 w 231"/>
                      <a:gd name="T9" fmla="*/ 129 h 129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31" h="129">
                        <a:moveTo>
                          <a:pt x="231" y="0"/>
                        </a:moveTo>
                        <a:lnTo>
                          <a:pt x="0" y="129"/>
                        </a:lnTo>
                      </a:path>
                    </a:pathLst>
                  </a:custGeom>
                  <a:noFill/>
                  <a:ln w="38100" cap="flat" cmpd="sng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521259" name="Text Box 43"/>
              <p:cNvSpPr txBox="1">
                <a:spLocks noChangeArrowheads="1"/>
              </p:cNvSpPr>
              <p:nvPr/>
            </p:nvSpPr>
            <p:spPr bwMode="auto">
              <a:xfrm>
                <a:off x="3104" y="1432"/>
                <a:ext cx="27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nl-NL" sz="1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521260" name="Text Box 44"/>
              <p:cNvSpPr txBox="1">
                <a:spLocks noChangeArrowheads="1"/>
              </p:cNvSpPr>
              <p:nvPr/>
            </p:nvSpPr>
            <p:spPr bwMode="auto">
              <a:xfrm>
                <a:off x="3192" y="1576"/>
                <a:ext cx="27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nl-NL" sz="1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pitchFamily="34" charset="0"/>
                  </a:rPr>
                  <a:t>B</a:t>
                </a:r>
              </a:p>
            </p:txBody>
          </p:sp>
        </p:grpSp>
        <p:sp>
          <p:nvSpPr>
            <p:cNvPr id="45108" name="Freeform 45"/>
            <p:cNvSpPr>
              <a:spLocks/>
            </p:cNvSpPr>
            <p:nvPr/>
          </p:nvSpPr>
          <p:spPr bwMode="auto">
            <a:xfrm>
              <a:off x="3243" y="935"/>
              <a:ext cx="748" cy="800"/>
            </a:xfrm>
            <a:custGeom>
              <a:avLst/>
              <a:gdLst>
                <a:gd name="T0" fmla="*/ 4 w 748"/>
                <a:gd name="T1" fmla="*/ 588 h 800"/>
                <a:gd name="T2" fmla="*/ 216 w 748"/>
                <a:gd name="T3" fmla="*/ 472 h 800"/>
                <a:gd name="T4" fmla="*/ 216 w 748"/>
                <a:gd name="T5" fmla="*/ 288 h 800"/>
                <a:gd name="T6" fmla="*/ 748 w 748"/>
                <a:gd name="T7" fmla="*/ 0 h 800"/>
                <a:gd name="T8" fmla="*/ 748 w 748"/>
                <a:gd name="T9" fmla="*/ 504 h 800"/>
                <a:gd name="T10" fmla="*/ 216 w 748"/>
                <a:gd name="T11" fmla="*/ 800 h 800"/>
                <a:gd name="T12" fmla="*/ 220 w 748"/>
                <a:gd name="T13" fmla="*/ 616 h 800"/>
                <a:gd name="T14" fmla="*/ 0 w 748"/>
                <a:gd name="T15" fmla="*/ 736 h 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8"/>
                <a:gd name="T25" fmla="*/ 0 h 800"/>
                <a:gd name="T26" fmla="*/ 748 w 748"/>
                <a:gd name="T27" fmla="*/ 800 h 8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8" h="800">
                  <a:moveTo>
                    <a:pt x="4" y="588"/>
                  </a:moveTo>
                  <a:lnTo>
                    <a:pt x="216" y="472"/>
                  </a:lnTo>
                  <a:lnTo>
                    <a:pt x="216" y="288"/>
                  </a:lnTo>
                  <a:lnTo>
                    <a:pt x="748" y="0"/>
                  </a:lnTo>
                  <a:lnTo>
                    <a:pt x="748" y="504"/>
                  </a:lnTo>
                  <a:lnTo>
                    <a:pt x="216" y="800"/>
                  </a:lnTo>
                  <a:lnTo>
                    <a:pt x="220" y="616"/>
                  </a:lnTo>
                  <a:lnTo>
                    <a:pt x="0" y="736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21262" name="Text Box 46"/>
            <p:cNvSpPr txBox="1">
              <a:spLocks noChangeArrowheads="1"/>
            </p:cNvSpPr>
            <p:nvPr/>
          </p:nvSpPr>
          <p:spPr bwMode="auto">
            <a:xfrm>
              <a:off x="3115" y="965"/>
              <a:ext cx="3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N</a:t>
              </a:r>
            </a:p>
          </p:txBody>
        </p:sp>
        <p:sp>
          <p:nvSpPr>
            <p:cNvPr id="521263" name="Text Box 47"/>
            <p:cNvSpPr txBox="1">
              <a:spLocks noChangeArrowheads="1"/>
            </p:cNvSpPr>
            <p:nvPr/>
          </p:nvSpPr>
          <p:spPr bwMode="auto">
            <a:xfrm>
              <a:off x="3115" y="1990"/>
              <a:ext cx="3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Z</a:t>
              </a:r>
            </a:p>
          </p:txBody>
        </p:sp>
      </p:grpSp>
      <p:grpSp>
        <p:nvGrpSpPr>
          <p:cNvPr id="45060" name="Group 93"/>
          <p:cNvGrpSpPr>
            <a:grpSpLocks/>
          </p:cNvGrpSpPr>
          <p:nvPr/>
        </p:nvGrpSpPr>
        <p:grpSpPr bwMode="auto">
          <a:xfrm>
            <a:off x="2700338" y="3856038"/>
            <a:ext cx="3173412" cy="2833687"/>
            <a:chOff x="1474" y="977"/>
            <a:chExt cx="1999" cy="1785"/>
          </a:xfrm>
        </p:grpSpPr>
        <p:sp>
          <p:nvSpPr>
            <p:cNvPr id="45064" name="Freeform 70"/>
            <p:cNvSpPr>
              <a:spLocks/>
            </p:cNvSpPr>
            <p:nvPr/>
          </p:nvSpPr>
          <p:spPr bwMode="auto">
            <a:xfrm>
              <a:off x="1818" y="1626"/>
              <a:ext cx="1479" cy="528"/>
            </a:xfrm>
            <a:custGeom>
              <a:avLst/>
              <a:gdLst>
                <a:gd name="T0" fmla="*/ 162 w 1479"/>
                <a:gd name="T1" fmla="*/ 528 h 528"/>
                <a:gd name="T2" fmla="*/ 435 w 1479"/>
                <a:gd name="T3" fmla="*/ 372 h 528"/>
                <a:gd name="T4" fmla="*/ 0 w 1479"/>
                <a:gd name="T5" fmla="*/ 474 h 528"/>
                <a:gd name="T6" fmla="*/ 456 w 1479"/>
                <a:gd name="T7" fmla="*/ 225 h 528"/>
                <a:gd name="T8" fmla="*/ 1479 w 1479"/>
                <a:gd name="T9" fmla="*/ 0 h 528"/>
                <a:gd name="T10" fmla="*/ 1338 w 1479"/>
                <a:gd name="T11" fmla="*/ 75 h 528"/>
                <a:gd name="T12" fmla="*/ 1062 w 1479"/>
                <a:gd name="T13" fmla="*/ 234 h 528"/>
                <a:gd name="T14" fmla="*/ 1065 w 1479"/>
                <a:gd name="T15" fmla="*/ 228 h 528"/>
                <a:gd name="T16" fmla="*/ 606 w 1479"/>
                <a:gd name="T17" fmla="*/ 333 h 528"/>
                <a:gd name="T18" fmla="*/ 303 w 1479"/>
                <a:gd name="T19" fmla="*/ 498 h 5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79"/>
                <a:gd name="T31" fmla="*/ 0 h 528"/>
                <a:gd name="T32" fmla="*/ 1479 w 1479"/>
                <a:gd name="T33" fmla="*/ 528 h 5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79" h="528">
                  <a:moveTo>
                    <a:pt x="162" y="528"/>
                  </a:moveTo>
                  <a:lnTo>
                    <a:pt x="435" y="372"/>
                  </a:lnTo>
                  <a:lnTo>
                    <a:pt x="0" y="474"/>
                  </a:lnTo>
                  <a:lnTo>
                    <a:pt x="456" y="225"/>
                  </a:lnTo>
                  <a:lnTo>
                    <a:pt x="1479" y="0"/>
                  </a:lnTo>
                  <a:lnTo>
                    <a:pt x="1338" y="75"/>
                  </a:lnTo>
                  <a:lnTo>
                    <a:pt x="1062" y="234"/>
                  </a:lnTo>
                  <a:lnTo>
                    <a:pt x="1065" y="228"/>
                  </a:lnTo>
                  <a:lnTo>
                    <a:pt x="606" y="333"/>
                  </a:lnTo>
                  <a:lnTo>
                    <a:pt x="303" y="49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45065" name="Group 48"/>
            <p:cNvGrpSpPr>
              <a:grpSpLocks/>
            </p:cNvGrpSpPr>
            <p:nvPr/>
          </p:nvGrpSpPr>
          <p:grpSpPr bwMode="auto">
            <a:xfrm>
              <a:off x="1813" y="977"/>
              <a:ext cx="1660" cy="1785"/>
              <a:chOff x="1813" y="981"/>
              <a:chExt cx="1660" cy="1785"/>
            </a:xfrm>
          </p:grpSpPr>
          <p:grpSp>
            <p:nvGrpSpPr>
              <p:cNvPr id="45086" name="Group 49"/>
              <p:cNvGrpSpPr>
                <a:grpSpLocks/>
              </p:cNvGrpSpPr>
              <p:nvPr/>
            </p:nvGrpSpPr>
            <p:grpSpPr bwMode="auto">
              <a:xfrm>
                <a:off x="1871" y="981"/>
                <a:ext cx="1390" cy="1759"/>
                <a:chOff x="2405" y="203"/>
                <a:chExt cx="1390" cy="1759"/>
              </a:xfrm>
            </p:grpSpPr>
            <p:sp>
              <p:nvSpPr>
                <p:cNvPr id="45093" name="AutoShape 50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3385" y="521"/>
                  <a:ext cx="577" cy="227"/>
                </a:xfrm>
                <a:prstGeom prst="parallelogram">
                  <a:avLst>
                    <a:gd name="adj" fmla="val 5658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grpSp>
              <p:nvGrpSpPr>
                <p:cNvPr id="45094" name="Group 51"/>
                <p:cNvGrpSpPr>
                  <a:grpSpLocks/>
                </p:cNvGrpSpPr>
                <p:nvPr/>
              </p:nvGrpSpPr>
              <p:grpSpPr bwMode="auto">
                <a:xfrm>
                  <a:off x="2408" y="203"/>
                  <a:ext cx="1387" cy="721"/>
                  <a:chOff x="3172" y="3162"/>
                  <a:chExt cx="1387" cy="721"/>
                </a:xfrm>
              </p:grpSpPr>
              <p:sp>
                <p:nvSpPr>
                  <p:cNvPr id="45103" name="AutoShape 52"/>
                  <p:cNvSpPr>
                    <a:spLocks noChangeArrowheads="1"/>
                  </p:cNvSpPr>
                  <p:nvPr/>
                </p:nvSpPr>
                <p:spPr bwMode="auto">
                  <a:xfrm>
                    <a:off x="3176" y="3170"/>
                    <a:ext cx="1383" cy="567"/>
                  </a:xfrm>
                  <a:prstGeom prst="parallelogram">
                    <a:avLst>
                      <a:gd name="adj" fmla="val 182327"/>
                    </a:avLst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grpSp>
                <p:nvGrpSpPr>
                  <p:cNvPr id="45104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3172" y="3162"/>
                    <a:ext cx="1382" cy="721"/>
                    <a:chOff x="3172" y="3162"/>
                    <a:chExt cx="1382" cy="721"/>
                  </a:xfrm>
                </p:grpSpPr>
                <p:sp>
                  <p:nvSpPr>
                    <p:cNvPr id="45105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72" y="3736"/>
                      <a:ext cx="340" cy="147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nl-NL" altLang="nl-NL" sz="1800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5106" name="AutoShape 55"/>
                    <p:cNvSpPr>
                      <a:spLocks noChangeArrowheads="1"/>
                    </p:cNvSpPr>
                    <p:nvPr/>
                  </p:nvSpPr>
                  <p:spPr bwMode="auto">
                    <a:xfrm rot="5400000" flipV="1">
                      <a:off x="3675" y="3002"/>
                      <a:ext cx="719" cy="1039"/>
                    </a:xfrm>
                    <a:prstGeom prst="parallelogram">
                      <a:avLst>
                        <a:gd name="adj" fmla="val 79412"/>
                      </a:avLst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nl-NL" altLang="nl-NL" sz="1800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5095" name="Group 56"/>
                <p:cNvGrpSpPr>
                  <a:grpSpLocks/>
                </p:cNvGrpSpPr>
                <p:nvPr/>
              </p:nvGrpSpPr>
              <p:grpSpPr bwMode="auto">
                <a:xfrm>
                  <a:off x="2405" y="1241"/>
                  <a:ext cx="1387" cy="721"/>
                  <a:chOff x="3172" y="3162"/>
                  <a:chExt cx="1387" cy="721"/>
                </a:xfrm>
              </p:grpSpPr>
              <p:sp>
                <p:nvSpPr>
                  <p:cNvPr id="45099" name="AutoShape 57"/>
                  <p:cNvSpPr>
                    <a:spLocks noChangeArrowheads="1"/>
                  </p:cNvSpPr>
                  <p:nvPr/>
                </p:nvSpPr>
                <p:spPr bwMode="auto">
                  <a:xfrm>
                    <a:off x="3176" y="3170"/>
                    <a:ext cx="1383" cy="567"/>
                  </a:xfrm>
                  <a:prstGeom prst="parallelogram">
                    <a:avLst>
                      <a:gd name="adj" fmla="val 182327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grpSp>
                <p:nvGrpSpPr>
                  <p:cNvPr id="45100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3172" y="3162"/>
                    <a:ext cx="1382" cy="721"/>
                    <a:chOff x="3172" y="3162"/>
                    <a:chExt cx="1382" cy="721"/>
                  </a:xfrm>
                </p:grpSpPr>
                <p:sp>
                  <p:nvSpPr>
                    <p:cNvPr id="45101" name="Rectangle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72" y="3736"/>
                      <a:ext cx="340" cy="14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nl-NL" altLang="nl-NL" sz="1800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5102" name="AutoShape 60"/>
                    <p:cNvSpPr>
                      <a:spLocks noChangeArrowheads="1"/>
                    </p:cNvSpPr>
                    <p:nvPr/>
                  </p:nvSpPr>
                  <p:spPr bwMode="auto">
                    <a:xfrm rot="5400000" flipV="1">
                      <a:off x="3675" y="3002"/>
                      <a:ext cx="719" cy="1039"/>
                    </a:xfrm>
                    <a:prstGeom prst="parallelogram">
                      <a:avLst>
                        <a:gd name="adj" fmla="val 79412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nl-NL" altLang="nl-NL" sz="1800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</p:grpSp>
            </p:grpSp>
            <p:sp>
              <p:nvSpPr>
                <p:cNvPr id="45096" name="AutoShape 61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3391" y="967"/>
                  <a:ext cx="566" cy="227"/>
                </a:xfrm>
                <a:prstGeom prst="parallelogram">
                  <a:avLst>
                    <a:gd name="adj" fmla="val 5198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5097" name="Rectangle 62"/>
                <p:cNvSpPr>
                  <a:spLocks noChangeArrowheads="1"/>
                </p:cNvSpPr>
                <p:nvPr/>
              </p:nvSpPr>
              <p:spPr bwMode="auto">
                <a:xfrm>
                  <a:off x="3243" y="890"/>
                  <a:ext cx="317" cy="47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5098" name="Freeform 63"/>
                <p:cNvSpPr>
                  <a:spLocks/>
                </p:cNvSpPr>
                <p:nvPr/>
              </p:nvSpPr>
              <p:spPr bwMode="auto">
                <a:xfrm>
                  <a:off x="3237" y="477"/>
                  <a:ext cx="324" cy="447"/>
                </a:xfrm>
                <a:custGeom>
                  <a:avLst/>
                  <a:gdLst>
                    <a:gd name="T0" fmla="*/ 324 w 324"/>
                    <a:gd name="T1" fmla="*/ 444 h 447"/>
                    <a:gd name="T2" fmla="*/ 6 w 324"/>
                    <a:gd name="T3" fmla="*/ 447 h 447"/>
                    <a:gd name="T4" fmla="*/ 0 w 324"/>
                    <a:gd name="T5" fmla="*/ 177 h 447"/>
                    <a:gd name="T6" fmla="*/ 324 w 324"/>
                    <a:gd name="T7" fmla="*/ 0 h 447"/>
                    <a:gd name="T8" fmla="*/ 324 w 324"/>
                    <a:gd name="T9" fmla="*/ 444 h 4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4"/>
                    <a:gd name="T16" fmla="*/ 0 h 447"/>
                    <a:gd name="T17" fmla="*/ 324 w 324"/>
                    <a:gd name="T18" fmla="*/ 447 h 4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4" h="447">
                      <a:moveTo>
                        <a:pt x="324" y="444"/>
                      </a:moveTo>
                      <a:lnTo>
                        <a:pt x="6" y="447"/>
                      </a:lnTo>
                      <a:lnTo>
                        <a:pt x="0" y="177"/>
                      </a:lnTo>
                      <a:lnTo>
                        <a:pt x="324" y="0"/>
                      </a:lnTo>
                      <a:lnTo>
                        <a:pt x="324" y="44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45087" name="Group 64"/>
              <p:cNvGrpSpPr>
                <a:grpSpLocks/>
              </p:cNvGrpSpPr>
              <p:nvPr/>
            </p:nvGrpSpPr>
            <p:grpSpPr bwMode="auto">
              <a:xfrm>
                <a:off x="1813" y="1351"/>
                <a:ext cx="1660" cy="922"/>
                <a:chOff x="3003" y="806"/>
                <a:chExt cx="1660" cy="922"/>
              </a:xfrm>
            </p:grpSpPr>
            <p:sp>
              <p:nvSpPr>
                <p:cNvPr id="45090" name="Freeform 65"/>
                <p:cNvSpPr>
                  <a:spLocks/>
                </p:cNvSpPr>
                <p:nvPr/>
              </p:nvSpPr>
              <p:spPr bwMode="auto">
                <a:xfrm>
                  <a:off x="4432" y="806"/>
                  <a:ext cx="231" cy="129"/>
                </a:xfrm>
                <a:custGeom>
                  <a:avLst/>
                  <a:gdLst>
                    <a:gd name="T0" fmla="*/ 231 w 231"/>
                    <a:gd name="T1" fmla="*/ 0 h 129"/>
                    <a:gd name="T2" fmla="*/ 0 w 231"/>
                    <a:gd name="T3" fmla="*/ 129 h 129"/>
                    <a:gd name="T4" fmla="*/ 0 60000 65536"/>
                    <a:gd name="T5" fmla="*/ 0 60000 65536"/>
                    <a:gd name="T6" fmla="*/ 0 w 231"/>
                    <a:gd name="T7" fmla="*/ 0 h 129"/>
                    <a:gd name="T8" fmla="*/ 231 w 231"/>
                    <a:gd name="T9" fmla="*/ 129 h 129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1" h="129">
                      <a:moveTo>
                        <a:pt x="231" y="0"/>
                      </a:moveTo>
                      <a:lnTo>
                        <a:pt x="0" y="129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5091" name="Freeform 66"/>
                <p:cNvSpPr>
                  <a:spLocks/>
                </p:cNvSpPr>
                <p:nvPr/>
              </p:nvSpPr>
              <p:spPr bwMode="auto">
                <a:xfrm>
                  <a:off x="3336" y="1146"/>
                  <a:ext cx="723" cy="402"/>
                </a:xfrm>
                <a:custGeom>
                  <a:avLst/>
                  <a:gdLst>
                    <a:gd name="T0" fmla="*/ 723 w 723"/>
                    <a:gd name="T1" fmla="*/ 0 h 402"/>
                    <a:gd name="T2" fmla="*/ 0 w 723"/>
                    <a:gd name="T3" fmla="*/ 402 h 402"/>
                    <a:gd name="T4" fmla="*/ 0 60000 65536"/>
                    <a:gd name="T5" fmla="*/ 0 60000 65536"/>
                    <a:gd name="T6" fmla="*/ 0 w 723"/>
                    <a:gd name="T7" fmla="*/ 0 h 402"/>
                    <a:gd name="T8" fmla="*/ 723 w 723"/>
                    <a:gd name="T9" fmla="*/ 402 h 40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3" h="402">
                      <a:moveTo>
                        <a:pt x="723" y="0"/>
                      </a:moveTo>
                      <a:lnTo>
                        <a:pt x="0" y="402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5092" name="Freeform 67"/>
                <p:cNvSpPr>
                  <a:spLocks/>
                </p:cNvSpPr>
                <p:nvPr/>
              </p:nvSpPr>
              <p:spPr bwMode="auto">
                <a:xfrm>
                  <a:off x="3003" y="1599"/>
                  <a:ext cx="231" cy="129"/>
                </a:xfrm>
                <a:custGeom>
                  <a:avLst/>
                  <a:gdLst>
                    <a:gd name="T0" fmla="*/ 231 w 231"/>
                    <a:gd name="T1" fmla="*/ 0 h 129"/>
                    <a:gd name="T2" fmla="*/ 0 w 231"/>
                    <a:gd name="T3" fmla="*/ 129 h 129"/>
                    <a:gd name="T4" fmla="*/ 0 60000 65536"/>
                    <a:gd name="T5" fmla="*/ 0 60000 65536"/>
                    <a:gd name="T6" fmla="*/ 0 w 231"/>
                    <a:gd name="T7" fmla="*/ 0 h 129"/>
                    <a:gd name="T8" fmla="*/ 231 w 231"/>
                    <a:gd name="T9" fmla="*/ 129 h 129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1" h="129">
                      <a:moveTo>
                        <a:pt x="231" y="0"/>
                      </a:moveTo>
                      <a:lnTo>
                        <a:pt x="0" y="129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521284" name="Text Box 68"/>
              <p:cNvSpPr txBox="1">
                <a:spLocks noChangeArrowheads="1"/>
              </p:cNvSpPr>
              <p:nvPr/>
            </p:nvSpPr>
            <p:spPr bwMode="auto">
              <a:xfrm>
                <a:off x="1925" y="1510"/>
                <a:ext cx="31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nl-NL" dirty="0"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N</a:t>
                </a:r>
              </a:p>
            </p:txBody>
          </p:sp>
          <p:sp>
            <p:nvSpPr>
              <p:cNvPr id="521285" name="Text Box 69"/>
              <p:cNvSpPr txBox="1">
                <a:spLocks noChangeArrowheads="1"/>
              </p:cNvSpPr>
              <p:nvPr/>
            </p:nvSpPr>
            <p:spPr bwMode="auto">
              <a:xfrm>
                <a:off x="1925" y="2535"/>
                <a:ext cx="31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nl-NL" dirty="0"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Z</a:t>
                </a:r>
              </a:p>
            </p:txBody>
          </p:sp>
        </p:grpSp>
        <p:grpSp>
          <p:nvGrpSpPr>
            <p:cNvPr id="45066" name="Group 72"/>
            <p:cNvGrpSpPr>
              <a:grpSpLocks/>
            </p:cNvGrpSpPr>
            <p:nvPr/>
          </p:nvGrpSpPr>
          <p:grpSpPr bwMode="auto">
            <a:xfrm>
              <a:off x="1474" y="1748"/>
              <a:ext cx="818" cy="808"/>
              <a:chOff x="1474" y="1741"/>
              <a:chExt cx="818" cy="808"/>
            </a:xfrm>
          </p:grpSpPr>
          <p:grpSp>
            <p:nvGrpSpPr>
              <p:cNvPr id="45067" name="Group 73"/>
              <p:cNvGrpSpPr>
                <a:grpSpLocks/>
              </p:cNvGrpSpPr>
              <p:nvPr/>
            </p:nvGrpSpPr>
            <p:grpSpPr bwMode="auto">
              <a:xfrm>
                <a:off x="1474" y="1741"/>
                <a:ext cx="698" cy="808"/>
                <a:chOff x="1474" y="1741"/>
                <a:chExt cx="698" cy="808"/>
              </a:xfrm>
            </p:grpSpPr>
            <p:grpSp>
              <p:nvGrpSpPr>
                <p:cNvPr id="45070" name="Group 74"/>
                <p:cNvGrpSpPr>
                  <a:grpSpLocks/>
                </p:cNvGrpSpPr>
                <p:nvPr/>
              </p:nvGrpSpPr>
              <p:grpSpPr bwMode="auto">
                <a:xfrm>
                  <a:off x="1474" y="1741"/>
                  <a:ext cx="698" cy="808"/>
                  <a:chOff x="1746" y="1741"/>
                  <a:chExt cx="698" cy="808"/>
                </a:xfrm>
              </p:grpSpPr>
              <p:sp>
                <p:nvSpPr>
                  <p:cNvPr id="45073" name="Freeform 75"/>
                  <p:cNvSpPr>
                    <a:spLocks/>
                  </p:cNvSpPr>
                  <p:nvPr/>
                </p:nvSpPr>
                <p:spPr bwMode="auto">
                  <a:xfrm>
                    <a:off x="1882" y="1741"/>
                    <a:ext cx="436" cy="375"/>
                  </a:xfrm>
                  <a:custGeom>
                    <a:avLst/>
                    <a:gdLst>
                      <a:gd name="T0" fmla="*/ 1 w 436"/>
                      <a:gd name="T1" fmla="*/ 375 h 375"/>
                      <a:gd name="T2" fmla="*/ 0 w 436"/>
                      <a:gd name="T3" fmla="*/ 0 h 375"/>
                      <a:gd name="T4" fmla="*/ 436 w 436"/>
                      <a:gd name="T5" fmla="*/ 0 h 375"/>
                      <a:gd name="T6" fmla="*/ 436 w 436"/>
                      <a:gd name="T7" fmla="*/ 140 h 37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36"/>
                      <a:gd name="T13" fmla="*/ 0 h 375"/>
                      <a:gd name="T14" fmla="*/ 436 w 436"/>
                      <a:gd name="T15" fmla="*/ 375 h 37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36" h="375">
                        <a:moveTo>
                          <a:pt x="1" y="375"/>
                        </a:moveTo>
                        <a:lnTo>
                          <a:pt x="0" y="0"/>
                        </a:lnTo>
                        <a:lnTo>
                          <a:pt x="436" y="0"/>
                        </a:lnTo>
                        <a:lnTo>
                          <a:pt x="436" y="140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rgbClr val="CC66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grpSp>
                <p:nvGrpSpPr>
                  <p:cNvPr id="45074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1746" y="2121"/>
                    <a:ext cx="272" cy="45"/>
                    <a:chOff x="2472" y="1616"/>
                    <a:chExt cx="272" cy="45"/>
                  </a:xfrm>
                </p:grpSpPr>
                <p:sp>
                  <p:nvSpPr>
                    <p:cNvPr id="45084" name="Line 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72" y="1661"/>
                      <a:ext cx="272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5085" name="Line 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46" y="1616"/>
                      <a:ext cx="137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45075" name="Freeform 79"/>
                  <p:cNvSpPr>
                    <a:spLocks/>
                  </p:cNvSpPr>
                  <p:nvPr/>
                </p:nvSpPr>
                <p:spPr bwMode="auto">
                  <a:xfrm flipV="1">
                    <a:off x="1883" y="2174"/>
                    <a:ext cx="436" cy="375"/>
                  </a:xfrm>
                  <a:custGeom>
                    <a:avLst/>
                    <a:gdLst>
                      <a:gd name="T0" fmla="*/ 1 w 436"/>
                      <a:gd name="T1" fmla="*/ 375 h 375"/>
                      <a:gd name="T2" fmla="*/ 0 w 436"/>
                      <a:gd name="T3" fmla="*/ 0 h 375"/>
                      <a:gd name="T4" fmla="*/ 436 w 436"/>
                      <a:gd name="T5" fmla="*/ 0 h 375"/>
                      <a:gd name="T6" fmla="*/ 436 w 436"/>
                      <a:gd name="T7" fmla="*/ 140 h 37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36"/>
                      <a:gd name="T13" fmla="*/ 0 h 375"/>
                      <a:gd name="T14" fmla="*/ 436 w 436"/>
                      <a:gd name="T15" fmla="*/ 375 h 37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36" h="375">
                        <a:moveTo>
                          <a:pt x="1" y="375"/>
                        </a:moveTo>
                        <a:lnTo>
                          <a:pt x="0" y="0"/>
                        </a:lnTo>
                        <a:lnTo>
                          <a:pt x="436" y="0"/>
                        </a:lnTo>
                        <a:lnTo>
                          <a:pt x="436" y="140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rgbClr val="CC66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5076" name="Rectangle 8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230" y="1898"/>
                    <a:ext cx="182" cy="61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5077" name="Rectangle 81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230" y="2317"/>
                    <a:ext cx="182" cy="61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grpSp>
                <p:nvGrpSpPr>
                  <p:cNvPr id="45078" name="Group 82"/>
                  <p:cNvGrpSpPr>
                    <a:grpSpLocks/>
                  </p:cNvGrpSpPr>
                  <p:nvPr/>
                </p:nvGrpSpPr>
                <p:grpSpPr bwMode="auto">
                  <a:xfrm rot="4903625">
                    <a:off x="2195" y="2014"/>
                    <a:ext cx="249" cy="249"/>
                    <a:chOff x="3085" y="1437"/>
                    <a:chExt cx="249" cy="249"/>
                  </a:xfrm>
                </p:grpSpPr>
                <p:sp>
                  <p:nvSpPr>
                    <p:cNvPr id="45079" name="Oval 8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-5400000">
                      <a:off x="3085" y="1437"/>
                      <a:ext cx="249" cy="249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nl-NL" altLang="nl-NL" sz="1800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45080" name="Group 8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87" y="1532"/>
                      <a:ext cx="244" cy="61"/>
                      <a:chOff x="819" y="2026"/>
                      <a:chExt cx="244" cy="61"/>
                    </a:xfrm>
                  </p:grpSpPr>
                  <p:sp>
                    <p:nvSpPr>
                      <p:cNvPr id="45081" name="Rectangle 8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5400000">
                        <a:off x="910" y="1939"/>
                        <a:ext cx="61" cy="23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9pPr>
                      </a:lstStyle>
                      <a:p>
                        <a:pPr eaLnBrk="1" fontAlgn="base" hangingPunct="1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Tx/>
                          <a:buNone/>
                        </a:pPr>
                        <a:endParaRPr lang="nl-NL" altLang="nl-NL" sz="1800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45082" name="AutoShape 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9" y="2026"/>
                        <a:ext cx="7" cy="61"/>
                      </a:xfrm>
                      <a:prstGeom prst="moon">
                        <a:avLst>
                          <a:gd name="adj" fmla="val 87500"/>
                        </a:avLst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9pPr>
                      </a:lstStyle>
                      <a:p>
                        <a:pPr eaLnBrk="1" fontAlgn="base" hangingPunct="1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Tx/>
                          <a:buNone/>
                        </a:pPr>
                        <a:endParaRPr lang="nl-NL" altLang="nl-NL" sz="1800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45083" name="AutoShape 87"/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1056" y="2026"/>
                        <a:ext cx="7" cy="61"/>
                      </a:xfrm>
                      <a:prstGeom prst="moon">
                        <a:avLst>
                          <a:gd name="adj" fmla="val 87500"/>
                        </a:avLst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9pPr>
                      </a:lstStyle>
                      <a:p>
                        <a:pPr eaLnBrk="1" fontAlgn="base" hangingPunct="1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Tx/>
                          <a:buNone/>
                        </a:pPr>
                        <a:endParaRPr lang="nl-NL" altLang="nl-NL" sz="1800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45071" name="Oval 88"/>
                <p:cNvSpPr>
                  <a:spLocks noChangeAspect="1" noChangeArrowheads="1"/>
                </p:cNvSpPr>
                <p:nvPr/>
              </p:nvSpPr>
              <p:spPr bwMode="auto">
                <a:xfrm>
                  <a:off x="1969" y="2143"/>
                  <a:ext cx="23" cy="2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5072" name="Oval 89"/>
                <p:cNvSpPr>
                  <a:spLocks noChangeAspect="1" noChangeArrowheads="1"/>
                </p:cNvSpPr>
                <p:nvPr/>
              </p:nvSpPr>
              <p:spPr bwMode="auto">
                <a:xfrm>
                  <a:off x="2105" y="2111"/>
                  <a:ext cx="23" cy="2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521306" name="Text Box 90"/>
              <p:cNvSpPr txBox="1">
                <a:spLocks noChangeArrowheads="1"/>
              </p:cNvSpPr>
              <p:nvPr/>
            </p:nvSpPr>
            <p:spPr bwMode="auto">
              <a:xfrm>
                <a:off x="2019" y="1984"/>
                <a:ext cx="27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nl-NL" sz="1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521307" name="Text Box 91"/>
              <p:cNvSpPr txBox="1">
                <a:spLocks noChangeArrowheads="1"/>
              </p:cNvSpPr>
              <p:nvPr/>
            </p:nvSpPr>
            <p:spPr bwMode="auto">
              <a:xfrm>
                <a:off x="1882" y="2024"/>
                <a:ext cx="27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nl-NL" sz="1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pitchFamily="34" charset="0"/>
                  </a:rPr>
                  <a:t>B</a:t>
                </a:r>
              </a:p>
            </p:txBody>
          </p:sp>
        </p:grpSp>
      </p:grpSp>
      <p:sp>
        <p:nvSpPr>
          <p:cNvPr id="92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93" name="Text Box 2"/>
          <p:cNvSpPr txBox="1">
            <a:spLocks noChangeArrowheads="1"/>
          </p:cNvSpPr>
          <p:nvPr/>
        </p:nvSpPr>
        <p:spPr bwMode="auto">
          <a:xfrm>
            <a:off x="928688" y="876300"/>
            <a:ext cx="50101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2800" dirty="0" err="1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itchFamily="34" charset="0"/>
                <a:hlinkClick r:id="rId3"/>
              </a:rPr>
              <a:t>Elektromotor</a:t>
            </a:r>
            <a:r>
              <a:rPr kumimoji="1" lang="en-US" sz="28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itchFamily="34" charset="0"/>
                <a:hlinkClick r:id="rId3"/>
              </a:rPr>
              <a:t> met commutator</a:t>
            </a:r>
            <a:endParaRPr kumimoji="1" lang="nl-NL" sz="2800" dirty="0">
              <a:solidFill>
                <a:srgbClr val="FF0000"/>
              </a:solidFill>
              <a:effectLst>
                <a:outerShdw blurRad="50800" dist="38100" dir="18900000" algn="bl" rotWithShape="0">
                  <a:prstClr val="black"/>
                </a:outerShdw>
              </a:effectLst>
              <a:cs typeface="Arial" pitchFamily="34" charset="0"/>
            </a:endParaRPr>
          </a:p>
        </p:txBody>
      </p:sp>
      <p:sp>
        <p:nvSpPr>
          <p:cNvPr id="45063" name="Rechthoek 1"/>
          <p:cNvSpPr>
            <a:spLocks noChangeArrowheads="1"/>
          </p:cNvSpPr>
          <p:nvPr/>
        </p:nvSpPr>
        <p:spPr bwMode="auto">
          <a:xfrm>
            <a:off x="966788" y="1339850"/>
            <a:ext cx="5851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nl-NL" sz="2400">
                <a:solidFill>
                  <a:srgbClr val="000000"/>
                </a:solidFill>
                <a:cs typeface="Arial" pitchFamily="34" charset="0"/>
              </a:rPr>
              <a:t>Applet van  Walter Fendt (</a:t>
            </a:r>
            <a:r>
              <a:rPr kumimoji="1" lang="en-US" altLang="nl-NL" sz="2400" i="1">
                <a:solidFill>
                  <a:srgbClr val="000000"/>
                </a:solidFill>
                <a:cs typeface="Arial" pitchFamily="34" charset="0"/>
              </a:rPr>
              <a:t>Java vereist</a:t>
            </a:r>
            <a:r>
              <a:rPr kumimoji="1" lang="en-US" altLang="nl-NL" sz="2400">
                <a:solidFill>
                  <a:srgbClr val="000000"/>
                </a:solidFill>
                <a:cs typeface="Arial" pitchFamily="34" charset="0"/>
              </a:rPr>
              <a:t>)</a:t>
            </a:r>
            <a:endParaRPr lang="nl-NL" altLang="nl-NL" sz="240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446373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112" name="AutoShape 40"/>
          <p:cNvSpPr>
            <a:spLocks noChangeArrowheads="1"/>
          </p:cNvSpPr>
          <p:nvPr/>
        </p:nvSpPr>
        <p:spPr bwMode="auto">
          <a:xfrm rot="5351746">
            <a:off x="6833394" y="4769644"/>
            <a:ext cx="230188" cy="838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107" y="15068"/>
                </a:moveTo>
                <a:cubicBezTo>
                  <a:pt x="19786" y="13748"/>
                  <a:pt x="20140" y="12284"/>
                  <a:pt x="20140" y="10800"/>
                </a:cubicBezTo>
                <a:cubicBezTo>
                  <a:pt x="20140" y="5641"/>
                  <a:pt x="15958" y="1460"/>
                  <a:pt x="10800" y="1460"/>
                </a:cubicBezTo>
                <a:cubicBezTo>
                  <a:pt x="5641" y="1460"/>
                  <a:pt x="1460" y="5641"/>
                  <a:pt x="1460" y="10800"/>
                </a:cubicBezTo>
                <a:cubicBezTo>
                  <a:pt x="1459" y="14188"/>
                  <a:pt x="3295" y="17311"/>
                  <a:pt x="6256" y="18960"/>
                </a:cubicBezTo>
                <a:lnTo>
                  <a:pt x="5546" y="20235"/>
                </a:lnTo>
                <a:cubicBezTo>
                  <a:pt x="2122" y="18329"/>
                  <a:pt x="0" y="14718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2516"/>
                  <a:pt x="21190" y="14208"/>
                  <a:pt x="20406" y="15735"/>
                </a:cubicBezTo>
                <a:lnTo>
                  <a:pt x="22807" y="16969"/>
                </a:lnTo>
                <a:lnTo>
                  <a:pt x="18188" y="18453"/>
                </a:lnTo>
                <a:lnTo>
                  <a:pt x="16705" y="13834"/>
                </a:lnTo>
                <a:lnTo>
                  <a:pt x="19107" y="15068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oup 133"/>
          <p:cNvGrpSpPr>
            <a:grpSpLocks/>
          </p:cNvGrpSpPr>
          <p:nvPr/>
        </p:nvGrpSpPr>
        <p:grpSpPr bwMode="auto">
          <a:xfrm>
            <a:off x="5724525" y="871538"/>
            <a:ext cx="2438400" cy="5148262"/>
            <a:chOff x="3606" y="549"/>
            <a:chExt cx="1536" cy="3243"/>
          </a:xfrm>
        </p:grpSpPr>
        <p:sp>
          <p:nvSpPr>
            <p:cNvPr id="387163" name="Rectangle 91"/>
            <p:cNvSpPr>
              <a:spLocks noChangeArrowheads="1"/>
            </p:cNvSpPr>
            <p:nvPr/>
          </p:nvSpPr>
          <p:spPr bwMode="auto">
            <a:xfrm>
              <a:off x="4560" y="2976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nl-NL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  <a:cs typeface="Arial" pitchFamily="34" charset="0"/>
                </a:rPr>
                <a:t>K</a:t>
              </a:r>
              <a:endParaRPr lang="nl-NL" sz="2400" b="1" baseline="-25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endParaRPr>
            </a:p>
          </p:txBody>
        </p:sp>
        <p:grpSp>
          <p:nvGrpSpPr>
            <p:cNvPr id="46134" name="Group 130"/>
            <p:cNvGrpSpPr>
              <a:grpSpLocks/>
            </p:cNvGrpSpPr>
            <p:nvPr/>
          </p:nvGrpSpPr>
          <p:grpSpPr bwMode="auto">
            <a:xfrm>
              <a:off x="3606" y="549"/>
              <a:ext cx="1536" cy="3243"/>
              <a:chOff x="3606" y="549"/>
              <a:chExt cx="1536" cy="3243"/>
            </a:xfrm>
          </p:grpSpPr>
          <p:grpSp>
            <p:nvGrpSpPr>
              <p:cNvPr id="46135" name="Group 129"/>
              <p:cNvGrpSpPr>
                <a:grpSpLocks/>
              </p:cNvGrpSpPr>
              <p:nvPr/>
            </p:nvGrpSpPr>
            <p:grpSpPr bwMode="auto">
              <a:xfrm>
                <a:off x="3606" y="549"/>
                <a:ext cx="1536" cy="3243"/>
                <a:chOff x="3606" y="549"/>
                <a:chExt cx="1536" cy="3243"/>
              </a:xfrm>
            </p:grpSpPr>
            <p:sp>
              <p:nvSpPr>
                <p:cNvPr id="46139" name="Rectangle 21"/>
                <p:cNvSpPr>
                  <a:spLocks noChangeArrowheads="1"/>
                </p:cNvSpPr>
                <p:nvPr/>
              </p:nvSpPr>
              <p:spPr bwMode="auto">
                <a:xfrm>
                  <a:off x="4176" y="2885"/>
                  <a:ext cx="384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CC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6140" name="Line 33"/>
                <p:cNvSpPr>
                  <a:spLocks noChangeShapeType="1"/>
                </p:cNvSpPr>
                <p:nvPr/>
              </p:nvSpPr>
              <p:spPr bwMode="auto">
                <a:xfrm flipH="1" flipV="1">
                  <a:off x="3792" y="2981"/>
                  <a:ext cx="24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6141" name="Line 34"/>
                <p:cNvSpPr>
                  <a:spLocks noChangeShapeType="1"/>
                </p:cNvSpPr>
                <p:nvPr/>
              </p:nvSpPr>
              <p:spPr bwMode="auto">
                <a:xfrm>
                  <a:off x="3792" y="2981"/>
                  <a:ext cx="1" cy="5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6142" name="Line 36"/>
                <p:cNvSpPr>
                  <a:spLocks noChangeShapeType="1"/>
                </p:cNvSpPr>
                <p:nvPr/>
              </p:nvSpPr>
              <p:spPr bwMode="auto">
                <a:xfrm>
                  <a:off x="4704" y="2981"/>
                  <a:ext cx="192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6143" name="Line 37"/>
                <p:cNvSpPr>
                  <a:spLocks noChangeShapeType="1"/>
                </p:cNvSpPr>
                <p:nvPr/>
              </p:nvSpPr>
              <p:spPr bwMode="auto">
                <a:xfrm>
                  <a:off x="4896" y="2981"/>
                  <a:ext cx="1" cy="5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grpSp>
              <p:nvGrpSpPr>
                <p:cNvPr id="46144" name="Group 116"/>
                <p:cNvGrpSpPr>
                  <a:grpSpLocks/>
                </p:cNvGrpSpPr>
                <p:nvPr/>
              </p:nvGrpSpPr>
              <p:grpSpPr bwMode="auto">
                <a:xfrm>
                  <a:off x="3606" y="549"/>
                  <a:ext cx="1536" cy="3243"/>
                  <a:chOff x="3606" y="549"/>
                  <a:chExt cx="1536" cy="3243"/>
                </a:xfrm>
              </p:grpSpPr>
              <p:sp>
                <p:nvSpPr>
                  <p:cNvPr id="46145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549"/>
                    <a:ext cx="0" cy="2693"/>
                  </a:xfrm>
                  <a:prstGeom prst="line">
                    <a:avLst/>
                  </a:prstGeom>
                  <a:noFill/>
                  <a:ln w="762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87168" name="Text Box 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28" y="3024"/>
                    <a:ext cx="336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/>
                    </a:pPr>
                    <a:r>
                      <a:rPr lang="nl-NL" sz="2000" b="1">
                        <a:solidFill>
                          <a:srgbClr val="CC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rPr>
                      <a:t>C</a:t>
                    </a:r>
                    <a:endParaRPr lang="nl-NL" sz="3000">
                      <a:solidFill>
                        <a:srgbClr val="000000"/>
                      </a:solidFill>
                      <a:latin typeface="Tahoma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6147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365"/>
                    <a:ext cx="1" cy="288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6148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3413"/>
                    <a:ext cx="1" cy="192"/>
                  </a:xfrm>
                  <a:prstGeom prst="line">
                    <a:avLst/>
                  </a:prstGeom>
                  <a:noFill/>
                  <a:ln w="762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6149" name="Line 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92" y="3509"/>
                    <a:ext cx="576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6150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3509"/>
                    <a:ext cx="43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grpSp>
                <p:nvGrpSpPr>
                  <p:cNvPr id="46151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3606" y="890"/>
                    <a:ext cx="1536" cy="2016"/>
                    <a:chOff x="3648" y="1776"/>
                    <a:chExt cx="1536" cy="2016"/>
                  </a:xfrm>
                </p:grpSpPr>
                <p:sp>
                  <p:nvSpPr>
                    <p:cNvPr id="46156" name="Line 1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20" y="3552"/>
                      <a:ext cx="0" cy="2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6157" name="Line 1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648" y="3552"/>
                      <a:ext cx="672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6158" name="Line 1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648" y="1776"/>
                      <a:ext cx="0" cy="177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6159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48" y="1776"/>
                      <a:ext cx="153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6160" name="Lin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84" y="1776"/>
                      <a:ext cx="0" cy="177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6161" name="Line 1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512" y="3552"/>
                      <a:ext cx="672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6162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12" y="3552"/>
                      <a:ext cx="0" cy="2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387169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2976"/>
                    <a:ext cx="250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defRPr/>
                    </a:pPr>
                    <a:r>
                      <a:rPr lang="nl-NL" sz="24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pitchFamily="34" charset="0"/>
                      </a:rPr>
                      <a:t>K</a:t>
                    </a:r>
                    <a:endParaRPr lang="nl-NL" sz="2400" b="1" baseline="-25000">
                      <a:solidFill>
                        <a:srgbClr val="00FF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ahoma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87176" name="Text Box 1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68" y="3024"/>
                    <a:ext cx="336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/>
                    </a:pPr>
                    <a:r>
                      <a:rPr lang="nl-NL" sz="2000" b="1">
                        <a:solidFill>
                          <a:srgbClr val="CC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rPr>
                      <a:t>C</a:t>
                    </a:r>
                    <a:endParaRPr lang="nl-NL" sz="3000">
                      <a:solidFill>
                        <a:srgbClr val="000000"/>
                      </a:solidFill>
                      <a:latin typeface="Tahoma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87178" name="Text Box 1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16" y="3504"/>
                    <a:ext cx="28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/>
                    </a:pPr>
                    <a:r>
                      <a:rPr lang="nl-NL" sz="24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pitchFamily="34" charset="0"/>
                      </a:rPr>
                      <a:t>-</a:t>
                    </a:r>
                    <a:endParaRPr lang="nl-NL" sz="3000">
                      <a:solidFill>
                        <a:srgbClr val="000000"/>
                      </a:solidFill>
                      <a:latin typeface="Tahoma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87179" name="Text Box 1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80" y="3504"/>
                    <a:ext cx="28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/>
                    </a:pPr>
                    <a:r>
                      <a:rPr lang="nl-NL" sz="24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pitchFamily="34" charset="0"/>
                      </a:rPr>
                      <a:t>+</a:t>
                    </a:r>
                    <a:endParaRPr lang="nl-NL" sz="3000">
                      <a:solidFill>
                        <a:srgbClr val="000000"/>
                      </a:solidFill>
                      <a:latin typeface="Tahoma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46136" name="Rectangle 31"/>
              <p:cNvSpPr>
                <a:spLocks noChangeArrowheads="1"/>
              </p:cNvSpPr>
              <p:nvPr/>
            </p:nvSpPr>
            <p:spPr bwMode="auto">
              <a:xfrm>
                <a:off x="4016" y="2933"/>
                <a:ext cx="160" cy="9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6137" name="Rectangle 32"/>
              <p:cNvSpPr>
                <a:spLocks noChangeArrowheads="1"/>
              </p:cNvSpPr>
              <p:nvPr/>
            </p:nvSpPr>
            <p:spPr bwMode="auto">
              <a:xfrm>
                <a:off x="4560" y="2933"/>
                <a:ext cx="156" cy="9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6138" name="Rectangle 23"/>
              <p:cNvSpPr>
                <a:spLocks noChangeArrowheads="1"/>
              </p:cNvSpPr>
              <p:nvPr/>
            </p:nvSpPr>
            <p:spPr bwMode="auto">
              <a:xfrm>
                <a:off x="4320" y="2885"/>
                <a:ext cx="96" cy="192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2.19/24 </a:t>
            </a:r>
            <a:r>
              <a:rPr lang="nl-NL" sz="32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De elektromotor (bovenaanzicht).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28775"/>
            <a:ext cx="4859338" cy="1800225"/>
          </a:xfrm>
        </p:spPr>
        <p:txBody>
          <a:bodyPr/>
          <a:lstStyle/>
          <a:p>
            <a:pPr marL="0" indent="0" defTabSz="361950" eaLnBrk="1" hangingPunct="1">
              <a:buFontTx/>
              <a:buNone/>
            </a:pPr>
            <a:r>
              <a:rPr lang="nl-NL" altLang="nl-NL" sz="2800" smtClean="0"/>
              <a:t>2.	De stroom </a:t>
            </a:r>
            <a:r>
              <a:rPr lang="nl-NL" altLang="nl-NL" sz="2800" b="1" smtClean="0">
                <a:solidFill>
                  <a:srgbClr val="FF33CC"/>
                </a:solidFill>
              </a:rPr>
              <a:t>I</a:t>
            </a:r>
            <a:r>
              <a:rPr lang="nl-NL" altLang="nl-NL" sz="2800" smtClean="0"/>
              <a:t> loopt van de 	+pool via koolborstel K en 	de collector C rechtsom 	door de spoel.</a:t>
            </a:r>
          </a:p>
        </p:txBody>
      </p:sp>
      <p:sp>
        <p:nvSpPr>
          <p:cNvPr id="46086" name="Line 8"/>
          <p:cNvSpPr>
            <a:spLocks noChangeShapeType="1"/>
          </p:cNvSpPr>
          <p:nvPr/>
        </p:nvSpPr>
        <p:spPr bwMode="auto">
          <a:xfrm>
            <a:off x="7086600" y="2057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6087" name="Line 15"/>
          <p:cNvSpPr>
            <a:spLocks noChangeShapeType="1"/>
          </p:cNvSpPr>
          <p:nvPr/>
        </p:nvSpPr>
        <p:spPr bwMode="auto">
          <a:xfrm>
            <a:off x="8229600" y="5638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6088" name="Line 28"/>
          <p:cNvSpPr>
            <a:spLocks noChangeShapeType="1"/>
          </p:cNvSpPr>
          <p:nvPr/>
        </p:nvSpPr>
        <p:spPr bwMode="auto">
          <a:xfrm>
            <a:off x="7467600" y="5410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87172" name="Rectangle 100"/>
          <p:cNvSpPr>
            <a:spLocks noChangeArrowheads="1"/>
          </p:cNvSpPr>
          <p:nvPr/>
        </p:nvSpPr>
        <p:spPr bwMode="auto">
          <a:xfrm>
            <a:off x="0" y="692150"/>
            <a:ext cx="5480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36195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1.	De spoel bevindt zich in een 	homogeen magnetisch veld B</a:t>
            </a:r>
            <a:r>
              <a:rPr lang="nl-NL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</a:p>
        </p:txBody>
      </p:sp>
      <p:grpSp>
        <p:nvGrpSpPr>
          <p:cNvPr id="7" name="Group 121"/>
          <p:cNvGrpSpPr>
            <a:grpSpLocks/>
          </p:cNvGrpSpPr>
          <p:nvPr/>
        </p:nvGrpSpPr>
        <p:grpSpPr bwMode="auto">
          <a:xfrm>
            <a:off x="5715000" y="2286000"/>
            <a:ext cx="3429000" cy="1006475"/>
            <a:chOff x="3600" y="1440"/>
            <a:chExt cx="2160" cy="634"/>
          </a:xfrm>
        </p:grpSpPr>
        <p:sp>
          <p:nvSpPr>
            <p:cNvPr id="46128" name="Freeform 68"/>
            <p:cNvSpPr>
              <a:spLocks/>
            </p:cNvSpPr>
            <p:nvPr/>
          </p:nvSpPr>
          <p:spPr bwMode="auto">
            <a:xfrm>
              <a:off x="5136" y="1440"/>
              <a:ext cx="624" cy="1"/>
            </a:xfrm>
            <a:custGeom>
              <a:avLst/>
              <a:gdLst>
                <a:gd name="T0" fmla="*/ 0 w 624"/>
                <a:gd name="T1" fmla="*/ 0 h 1"/>
                <a:gd name="T2" fmla="*/ 624 w 624"/>
                <a:gd name="T3" fmla="*/ 1 h 1"/>
                <a:gd name="T4" fmla="*/ 0 60000 65536"/>
                <a:gd name="T5" fmla="*/ 0 60000 65536"/>
                <a:gd name="T6" fmla="*/ 0 w 624"/>
                <a:gd name="T7" fmla="*/ 0 h 1"/>
                <a:gd name="T8" fmla="*/ 624 w 62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4" h="1">
                  <a:moveTo>
                    <a:pt x="0" y="0"/>
                  </a:moveTo>
                  <a:lnTo>
                    <a:pt x="624" y="1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46129" name="Group 120"/>
            <p:cNvGrpSpPr>
              <a:grpSpLocks/>
            </p:cNvGrpSpPr>
            <p:nvPr/>
          </p:nvGrpSpPr>
          <p:grpSpPr bwMode="auto">
            <a:xfrm>
              <a:off x="3600" y="1824"/>
              <a:ext cx="576" cy="250"/>
              <a:chOff x="3600" y="1824"/>
              <a:chExt cx="576" cy="250"/>
            </a:xfrm>
          </p:grpSpPr>
          <p:sp>
            <p:nvSpPr>
              <p:cNvPr id="46131" name="Line 69"/>
              <p:cNvSpPr>
                <a:spLocks noChangeShapeType="1"/>
              </p:cNvSpPr>
              <p:nvPr/>
            </p:nvSpPr>
            <p:spPr bwMode="auto">
              <a:xfrm>
                <a:off x="3600" y="1824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87167" name="Text Box 95"/>
              <p:cNvSpPr txBox="1">
                <a:spLocks noChangeArrowheads="1"/>
              </p:cNvSpPr>
              <p:nvPr/>
            </p:nvSpPr>
            <p:spPr bwMode="auto">
              <a:xfrm>
                <a:off x="3696" y="1824"/>
                <a:ext cx="33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nl-NL" sz="2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  <a:cs typeface="Arial" pitchFamily="34" charset="0"/>
                  </a:rPr>
                  <a:t>B</a:t>
                </a:r>
                <a:endParaRPr lang="nl-NL" sz="3000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87173" name="Text Box 101"/>
            <p:cNvSpPr txBox="1">
              <a:spLocks noChangeArrowheads="1"/>
            </p:cNvSpPr>
            <p:nvPr/>
          </p:nvSpPr>
          <p:spPr bwMode="auto">
            <a:xfrm>
              <a:off x="5424" y="1440"/>
              <a:ext cx="3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pitchFamily="34" charset="0"/>
                </a:rPr>
                <a:t>B</a:t>
              </a:r>
              <a:endParaRPr lang="nl-NL" sz="3000">
                <a:solidFill>
                  <a:srgbClr val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</p:grpSp>
      <p:sp>
        <p:nvSpPr>
          <p:cNvPr id="387174" name="Text Box 102"/>
          <p:cNvSpPr txBox="1">
            <a:spLocks noChangeArrowheads="1"/>
          </p:cNvSpPr>
          <p:nvPr/>
        </p:nvSpPr>
        <p:spPr bwMode="auto">
          <a:xfrm>
            <a:off x="0" y="3733800"/>
            <a:ext cx="586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3619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3619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3619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NL" altLang="nl-NL" sz="2800">
                <a:solidFill>
                  <a:srgbClr val="000000"/>
                </a:solidFill>
                <a:cs typeface="Arial" pitchFamily="34" charset="0"/>
              </a:rPr>
              <a:t>3.	Bepaal richting F</a:t>
            </a:r>
            <a:r>
              <a:rPr lang="nl-NL" altLang="nl-NL" sz="2800" baseline="-25000">
                <a:solidFill>
                  <a:srgbClr val="000000"/>
                </a:solidFill>
                <a:cs typeface="Arial" pitchFamily="34" charset="0"/>
              </a:rPr>
              <a:t>L</a:t>
            </a:r>
            <a:r>
              <a:rPr lang="nl-NL" altLang="nl-NL" sz="2800">
                <a:solidFill>
                  <a:srgbClr val="000000"/>
                </a:solidFill>
                <a:cs typeface="Arial" pitchFamily="34" charset="0"/>
              </a:rPr>
              <a:t> op linker zijde.</a:t>
            </a:r>
          </a:p>
        </p:txBody>
      </p:sp>
      <p:sp>
        <p:nvSpPr>
          <p:cNvPr id="387175" name="Text Box 103"/>
          <p:cNvSpPr txBox="1">
            <a:spLocks noChangeArrowheads="1"/>
          </p:cNvSpPr>
          <p:nvPr/>
        </p:nvSpPr>
        <p:spPr bwMode="auto">
          <a:xfrm>
            <a:off x="0" y="4724400"/>
            <a:ext cx="59436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3619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3619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3619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NL" altLang="nl-NL" sz="2800">
                <a:solidFill>
                  <a:srgbClr val="000000"/>
                </a:solidFill>
                <a:cs typeface="Arial" pitchFamily="34" charset="0"/>
              </a:rPr>
              <a:t>4.	Bepaal richting F</a:t>
            </a:r>
            <a:r>
              <a:rPr lang="nl-NL" altLang="nl-NL" sz="2800" baseline="-25000">
                <a:solidFill>
                  <a:srgbClr val="000000"/>
                </a:solidFill>
                <a:cs typeface="Arial" pitchFamily="34" charset="0"/>
              </a:rPr>
              <a:t>L</a:t>
            </a:r>
            <a:r>
              <a:rPr lang="nl-NL" altLang="nl-NL" sz="2800">
                <a:solidFill>
                  <a:srgbClr val="000000"/>
                </a:solidFill>
                <a:cs typeface="Arial" pitchFamily="34" charset="0"/>
              </a:rPr>
              <a:t> op rechter 			zijde.</a:t>
            </a:r>
          </a:p>
        </p:txBody>
      </p:sp>
      <p:sp>
        <p:nvSpPr>
          <p:cNvPr id="387180" name="Text Box 108"/>
          <p:cNvSpPr txBox="1">
            <a:spLocks noChangeArrowheads="1"/>
          </p:cNvSpPr>
          <p:nvPr/>
        </p:nvSpPr>
        <p:spPr bwMode="auto">
          <a:xfrm>
            <a:off x="15875" y="637063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5. De spoel draait in de aangegeven richting</a:t>
            </a:r>
            <a:r>
              <a:rPr lang="nl-NL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:</a:t>
            </a:r>
          </a:p>
        </p:txBody>
      </p:sp>
      <p:sp>
        <p:nvSpPr>
          <p:cNvPr id="387181" name="AutoShape 109"/>
          <p:cNvSpPr>
            <a:spLocks noChangeArrowheads="1"/>
          </p:cNvSpPr>
          <p:nvPr/>
        </p:nvSpPr>
        <p:spPr bwMode="auto">
          <a:xfrm rot="5351746">
            <a:off x="6762750" y="341313"/>
            <a:ext cx="306387" cy="1144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107" y="15068"/>
                </a:moveTo>
                <a:cubicBezTo>
                  <a:pt x="19786" y="13748"/>
                  <a:pt x="20140" y="12284"/>
                  <a:pt x="20140" y="10800"/>
                </a:cubicBezTo>
                <a:cubicBezTo>
                  <a:pt x="20140" y="5641"/>
                  <a:pt x="15958" y="1460"/>
                  <a:pt x="10800" y="1460"/>
                </a:cubicBezTo>
                <a:cubicBezTo>
                  <a:pt x="5641" y="1460"/>
                  <a:pt x="1460" y="5641"/>
                  <a:pt x="1460" y="10800"/>
                </a:cubicBezTo>
                <a:cubicBezTo>
                  <a:pt x="1459" y="14188"/>
                  <a:pt x="3295" y="17311"/>
                  <a:pt x="6256" y="18960"/>
                </a:cubicBezTo>
                <a:lnTo>
                  <a:pt x="5546" y="20235"/>
                </a:lnTo>
                <a:cubicBezTo>
                  <a:pt x="2122" y="18329"/>
                  <a:pt x="0" y="14718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2516"/>
                  <a:pt x="21190" y="14208"/>
                  <a:pt x="20406" y="15735"/>
                </a:cubicBezTo>
                <a:lnTo>
                  <a:pt x="22807" y="16969"/>
                </a:lnTo>
                <a:lnTo>
                  <a:pt x="18188" y="18453"/>
                </a:lnTo>
                <a:lnTo>
                  <a:pt x="16705" y="13834"/>
                </a:lnTo>
                <a:lnTo>
                  <a:pt x="19107" y="15068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9" name="Group 67"/>
          <p:cNvGrpSpPr>
            <a:grpSpLocks/>
          </p:cNvGrpSpPr>
          <p:nvPr/>
        </p:nvGrpSpPr>
        <p:grpSpPr bwMode="auto">
          <a:xfrm>
            <a:off x="5181600" y="1304925"/>
            <a:ext cx="3276600" cy="3048000"/>
            <a:chOff x="3264" y="528"/>
            <a:chExt cx="2064" cy="1920"/>
          </a:xfrm>
        </p:grpSpPr>
        <p:sp>
          <p:nvSpPr>
            <p:cNvPr id="46123" name="Line 52"/>
            <p:cNvSpPr>
              <a:spLocks noChangeShapeType="1"/>
            </p:cNvSpPr>
            <p:nvPr/>
          </p:nvSpPr>
          <p:spPr bwMode="auto">
            <a:xfrm>
              <a:off x="3264" y="2448"/>
              <a:ext cx="206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6124" name="Line 55"/>
            <p:cNvSpPr>
              <a:spLocks noChangeShapeType="1"/>
            </p:cNvSpPr>
            <p:nvPr/>
          </p:nvSpPr>
          <p:spPr bwMode="auto">
            <a:xfrm>
              <a:off x="3264" y="1008"/>
              <a:ext cx="206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6125" name="Line 56"/>
            <p:cNvSpPr>
              <a:spLocks noChangeShapeType="1"/>
            </p:cNvSpPr>
            <p:nvPr/>
          </p:nvSpPr>
          <p:spPr bwMode="auto">
            <a:xfrm>
              <a:off x="3264" y="528"/>
              <a:ext cx="206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6126" name="Line 57"/>
            <p:cNvSpPr>
              <a:spLocks noChangeShapeType="1"/>
            </p:cNvSpPr>
            <p:nvPr/>
          </p:nvSpPr>
          <p:spPr bwMode="auto">
            <a:xfrm>
              <a:off x="3264" y="1968"/>
              <a:ext cx="206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6127" name="Line 63"/>
            <p:cNvSpPr>
              <a:spLocks noChangeShapeType="1"/>
            </p:cNvSpPr>
            <p:nvPr/>
          </p:nvSpPr>
          <p:spPr bwMode="auto">
            <a:xfrm>
              <a:off x="3264" y="1488"/>
              <a:ext cx="206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132"/>
          <p:cNvGrpSpPr>
            <a:grpSpLocks/>
          </p:cNvGrpSpPr>
          <p:nvPr/>
        </p:nvGrpSpPr>
        <p:grpSpPr bwMode="auto">
          <a:xfrm>
            <a:off x="5638800" y="1400175"/>
            <a:ext cx="2971800" cy="3933825"/>
            <a:chOff x="3552" y="882"/>
            <a:chExt cx="1872" cy="2478"/>
          </a:xfrm>
        </p:grpSpPr>
        <p:sp>
          <p:nvSpPr>
            <p:cNvPr id="46113" name="Freeform 113"/>
            <p:cNvSpPr>
              <a:spLocks/>
            </p:cNvSpPr>
            <p:nvPr/>
          </p:nvSpPr>
          <p:spPr bwMode="auto">
            <a:xfrm>
              <a:off x="4704" y="2658"/>
              <a:ext cx="204" cy="6"/>
            </a:xfrm>
            <a:custGeom>
              <a:avLst/>
              <a:gdLst>
                <a:gd name="T0" fmla="*/ 204 w 204"/>
                <a:gd name="T1" fmla="*/ 0 h 6"/>
                <a:gd name="T2" fmla="*/ 0 w 204"/>
                <a:gd name="T3" fmla="*/ 6 h 6"/>
                <a:gd name="T4" fmla="*/ 0 60000 65536"/>
                <a:gd name="T5" fmla="*/ 0 60000 65536"/>
                <a:gd name="T6" fmla="*/ 0 w 204"/>
                <a:gd name="T7" fmla="*/ 0 h 6"/>
                <a:gd name="T8" fmla="*/ 204 w 204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4" h="6">
                  <a:moveTo>
                    <a:pt x="204" y="0"/>
                  </a:moveTo>
                  <a:lnTo>
                    <a:pt x="0" y="6"/>
                  </a:lnTo>
                </a:path>
              </a:pathLst>
            </a:custGeom>
            <a:noFill/>
            <a:ln w="57150" cap="flat" cmpd="sng">
              <a:solidFill>
                <a:srgbClr val="FF33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6114" name="Freeform 46"/>
            <p:cNvSpPr>
              <a:spLocks/>
            </p:cNvSpPr>
            <p:nvPr/>
          </p:nvSpPr>
          <p:spPr bwMode="auto">
            <a:xfrm>
              <a:off x="4896" y="3102"/>
              <a:ext cx="3" cy="257"/>
            </a:xfrm>
            <a:custGeom>
              <a:avLst/>
              <a:gdLst>
                <a:gd name="T0" fmla="*/ 0 w 3"/>
                <a:gd name="T1" fmla="*/ 0 h 257"/>
                <a:gd name="T2" fmla="*/ 3 w 3"/>
                <a:gd name="T3" fmla="*/ 257 h 257"/>
                <a:gd name="T4" fmla="*/ 0 60000 65536"/>
                <a:gd name="T5" fmla="*/ 0 60000 65536"/>
                <a:gd name="T6" fmla="*/ 0 w 3"/>
                <a:gd name="T7" fmla="*/ 0 h 257"/>
                <a:gd name="T8" fmla="*/ 3 w 3"/>
                <a:gd name="T9" fmla="*/ 257 h 25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57">
                  <a:moveTo>
                    <a:pt x="0" y="0"/>
                  </a:moveTo>
                  <a:lnTo>
                    <a:pt x="3" y="257"/>
                  </a:lnTo>
                </a:path>
              </a:pathLst>
            </a:custGeom>
            <a:noFill/>
            <a:ln w="57150" cmpd="sng">
              <a:solidFill>
                <a:srgbClr val="FF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6115" name="Line 89"/>
            <p:cNvSpPr>
              <a:spLocks noChangeShapeType="1"/>
            </p:cNvSpPr>
            <p:nvPr/>
          </p:nvSpPr>
          <p:spPr bwMode="auto">
            <a:xfrm rot="10735274">
              <a:off x="3792" y="3120"/>
              <a:ext cx="0" cy="240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7165" name="Text Box 93"/>
            <p:cNvSpPr txBox="1">
              <a:spLocks noChangeArrowheads="1"/>
            </p:cNvSpPr>
            <p:nvPr/>
          </p:nvSpPr>
          <p:spPr bwMode="auto">
            <a:xfrm>
              <a:off x="5136" y="172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pitchFamily="34" charset="0"/>
                </a:rPr>
                <a:t> </a:t>
              </a:r>
              <a:r>
                <a:rPr lang="nl-NL" sz="2400" b="1">
                  <a:solidFill>
                    <a:srgbClr val="FF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pitchFamily="34" charset="0"/>
                </a:rPr>
                <a:t>I</a:t>
              </a:r>
              <a:r>
                <a: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387166" name="Text Box 94"/>
            <p:cNvSpPr txBox="1">
              <a:spLocks noChangeArrowheads="1"/>
            </p:cNvSpPr>
            <p:nvPr/>
          </p:nvSpPr>
          <p:spPr bwMode="auto">
            <a:xfrm>
              <a:off x="3552" y="134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pitchFamily="34" charset="0"/>
                </a:rPr>
                <a:t> </a:t>
              </a:r>
              <a:r>
                <a:rPr lang="nl-NL" sz="2400" b="1">
                  <a:solidFill>
                    <a:srgbClr val="FF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pitchFamily="34" charset="0"/>
                </a:rPr>
                <a:t>I</a:t>
              </a:r>
              <a:r>
                <a: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46118" name="Line 111"/>
            <p:cNvSpPr>
              <a:spLocks noChangeShapeType="1"/>
            </p:cNvSpPr>
            <p:nvPr/>
          </p:nvSpPr>
          <p:spPr bwMode="auto">
            <a:xfrm>
              <a:off x="3936" y="888"/>
              <a:ext cx="192" cy="0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6119" name="Freeform 112"/>
            <p:cNvSpPr>
              <a:spLocks/>
            </p:cNvSpPr>
            <p:nvPr/>
          </p:nvSpPr>
          <p:spPr bwMode="auto">
            <a:xfrm>
              <a:off x="4656" y="882"/>
              <a:ext cx="192" cy="1"/>
            </a:xfrm>
            <a:custGeom>
              <a:avLst/>
              <a:gdLst>
                <a:gd name="T0" fmla="*/ 0 w 192"/>
                <a:gd name="T1" fmla="*/ 0 h 1"/>
                <a:gd name="T2" fmla="*/ 192 w 192"/>
                <a:gd name="T3" fmla="*/ 1 h 1"/>
                <a:gd name="T4" fmla="*/ 0 60000 65536"/>
                <a:gd name="T5" fmla="*/ 0 60000 65536"/>
                <a:gd name="T6" fmla="*/ 0 w 192"/>
                <a:gd name="T7" fmla="*/ 0 h 1"/>
                <a:gd name="T8" fmla="*/ 192 w 19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2" h="1">
                  <a:moveTo>
                    <a:pt x="0" y="0"/>
                  </a:moveTo>
                  <a:lnTo>
                    <a:pt x="192" y="1"/>
                  </a:lnTo>
                </a:path>
              </a:pathLst>
            </a:custGeom>
            <a:noFill/>
            <a:ln w="57150" cap="flat" cmpd="sng">
              <a:solidFill>
                <a:srgbClr val="FF33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6120" name="Line 48"/>
            <p:cNvSpPr>
              <a:spLocks noChangeShapeType="1"/>
            </p:cNvSpPr>
            <p:nvPr/>
          </p:nvSpPr>
          <p:spPr bwMode="auto">
            <a:xfrm rot="52425">
              <a:off x="5136" y="1445"/>
              <a:ext cx="0" cy="384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6121" name="Freeform 88"/>
            <p:cNvSpPr>
              <a:spLocks/>
            </p:cNvSpPr>
            <p:nvPr/>
          </p:nvSpPr>
          <p:spPr bwMode="auto">
            <a:xfrm>
              <a:off x="3600" y="1440"/>
              <a:ext cx="1" cy="390"/>
            </a:xfrm>
            <a:custGeom>
              <a:avLst/>
              <a:gdLst>
                <a:gd name="T0" fmla="*/ 0 w 1"/>
                <a:gd name="T1" fmla="*/ 390 h 390"/>
                <a:gd name="T2" fmla="*/ 0 w 1"/>
                <a:gd name="T3" fmla="*/ 0 h 390"/>
                <a:gd name="T4" fmla="*/ 0 60000 65536"/>
                <a:gd name="T5" fmla="*/ 0 60000 65536"/>
                <a:gd name="T6" fmla="*/ 0 w 1"/>
                <a:gd name="T7" fmla="*/ 0 h 390"/>
                <a:gd name="T8" fmla="*/ 1 w 1"/>
                <a:gd name="T9" fmla="*/ 390 h 39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0">
                  <a:moveTo>
                    <a:pt x="0" y="390"/>
                  </a:moveTo>
                  <a:lnTo>
                    <a:pt x="0" y="0"/>
                  </a:lnTo>
                </a:path>
              </a:pathLst>
            </a:custGeom>
            <a:noFill/>
            <a:ln w="57150" cmpd="sng">
              <a:solidFill>
                <a:srgbClr val="FF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6122" name="Freeform 110"/>
            <p:cNvSpPr>
              <a:spLocks/>
            </p:cNvSpPr>
            <p:nvPr/>
          </p:nvSpPr>
          <p:spPr bwMode="auto">
            <a:xfrm>
              <a:off x="3894" y="2658"/>
              <a:ext cx="204" cy="6"/>
            </a:xfrm>
            <a:custGeom>
              <a:avLst/>
              <a:gdLst>
                <a:gd name="T0" fmla="*/ 204 w 204"/>
                <a:gd name="T1" fmla="*/ 6 h 6"/>
                <a:gd name="T2" fmla="*/ 0 w 204"/>
                <a:gd name="T3" fmla="*/ 0 h 6"/>
                <a:gd name="T4" fmla="*/ 0 60000 65536"/>
                <a:gd name="T5" fmla="*/ 0 60000 65536"/>
                <a:gd name="T6" fmla="*/ 0 w 204"/>
                <a:gd name="T7" fmla="*/ 0 h 6"/>
                <a:gd name="T8" fmla="*/ 204 w 204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4" h="6">
                  <a:moveTo>
                    <a:pt x="204" y="6"/>
                  </a:moveTo>
                  <a:lnTo>
                    <a:pt x="0" y="0"/>
                  </a:lnTo>
                </a:path>
              </a:pathLst>
            </a:custGeom>
            <a:noFill/>
            <a:ln w="57150" cap="flat" cmpd="sng">
              <a:solidFill>
                <a:srgbClr val="FF33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28"/>
          <p:cNvGrpSpPr>
            <a:grpSpLocks/>
          </p:cNvGrpSpPr>
          <p:nvPr/>
        </p:nvGrpSpPr>
        <p:grpSpPr bwMode="auto">
          <a:xfrm>
            <a:off x="5257800" y="2667000"/>
            <a:ext cx="647700" cy="495300"/>
            <a:chOff x="3312" y="1680"/>
            <a:chExt cx="408" cy="312"/>
          </a:xfrm>
        </p:grpSpPr>
        <p:sp>
          <p:nvSpPr>
            <p:cNvPr id="387164" name="Rectangle 92"/>
            <p:cNvSpPr>
              <a:spLocks noChangeArrowheads="1"/>
            </p:cNvSpPr>
            <p:nvPr/>
          </p:nvSpPr>
          <p:spPr bwMode="auto">
            <a:xfrm>
              <a:off x="3312" y="1704"/>
              <a:ext cx="2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nl-NL" sz="2400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pitchFamily="34" charset="0"/>
                </a:rPr>
                <a:t>F</a:t>
              </a:r>
              <a:r>
                <a:rPr lang="nl-NL" sz="2400" baseline="-25000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pitchFamily="34" charset="0"/>
                </a:rPr>
                <a:t>L</a:t>
              </a:r>
            </a:p>
          </p:txBody>
        </p:sp>
        <p:sp>
          <p:nvSpPr>
            <p:cNvPr id="387186" name="Rectangle 114"/>
            <p:cNvSpPr>
              <a:spLocks noChangeArrowheads="1"/>
            </p:cNvSpPr>
            <p:nvPr/>
          </p:nvSpPr>
          <p:spPr bwMode="auto">
            <a:xfrm>
              <a:off x="3456" y="1680"/>
              <a:ext cx="2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nl-NL" sz="24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  <a:sym typeface="Symbol" pitchFamily="18" charset="2"/>
                </a:rPr>
                <a:t></a:t>
              </a:r>
            </a:p>
          </p:txBody>
        </p:sp>
      </p:grpSp>
      <p:grpSp>
        <p:nvGrpSpPr>
          <p:cNvPr id="12" name="Group 127"/>
          <p:cNvGrpSpPr>
            <a:grpSpLocks/>
          </p:cNvGrpSpPr>
          <p:nvPr/>
        </p:nvGrpSpPr>
        <p:grpSpPr bwMode="auto">
          <a:xfrm>
            <a:off x="7643813" y="1989138"/>
            <a:ext cx="628650" cy="457200"/>
            <a:chOff x="4815" y="1253"/>
            <a:chExt cx="396" cy="288"/>
          </a:xfrm>
        </p:grpSpPr>
        <p:sp>
          <p:nvSpPr>
            <p:cNvPr id="387162" name="Rectangle 90"/>
            <p:cNvSpPr>
              <a:spLocks noChangeArrowheads="1"/>
            </p:cNvSpPr>
            <p:nvPr/>
          </p:nvSpPr>
          <p:spPr bwMode="auto">
            <a:xfrm>
              <a:off x="4815" y="1253"/>
              <a:ext cx="2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nl-NL" sz="2400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pitchFamily="34" charset="0"/>
                </a:rPr>
                <a:t>F</a:t>
              </a:r>
              <a:r>
                <a:rPr lang="nl-NL" sz="2400" baseline="-25000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pitchFamily="34" charset="0"/>
                </a:rPr>
                <a:t>L</a:t>
              </a:r>
            </a:p>
          </p:txBody>
        </p:sp>
        <p:grpSp>
          <p:nvGrpSpPr>
            <p:cNvPr id="46108" name="Group 126"/>
            <p:cNvGrpSpPr>
              <a:grpSpLocks/>
            </p:cNvGrpSpPr>
            <p:nvPr/>
          </p:nvGrpSpPr>
          <p:grpSpPr bwMode="auto">
            <a:xfrm>
              <a:off x="5075" y="1368"/>
              <a:ext cx="136" cy="136"/>
              <a:chOff x="4876" y="346"/>
              <a:chExt cx="136" cy="136"/>
            </a:xfrm>
          </p:grpSpPr>
          <p:sp>
            <p:nvSpPr>
              <p:cNvPr id="46109" name="Oval 124"/>
              <p:cNvSpPr>
                <a:spLocks noChangeAspect="1" noChangeArrowheads="1"/>
              </p:cNvSpPr>
              <p:nvPr/>
            </p:nvSpPr>
            <p:spPr bwMode="auto">
              <a:xfrm>
                <a:off x="4876" y="346"/>
                <a:ext cx="136" cy="136"/>
              </a:xfrm>
              <a:prstGeom prst="ellips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87197" name="Oval 125"/>
              <p:cNvSpPr>
                <a:spLocks noChangeAspect="1" noChangeArrowheads="1"/>
              </p:cNvSpPr>
              <p:nvPr/>
            </p:nvSpPr>
            <p:spPr bwMode="auto">
              <a:xfrm>
                <a:off x="4921" y="391"/>
                <a:ext cx="45" cy="45"/>
              </a:xfrm>
              <a:prstGeom prst="ellipse">
                <a:avLst/>
              </a:prstGeom>
              <a:solidFill>
                <a:srgbClr val="3333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nl-NL" sz="2400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4" name="Group 150"/>
          <p:cNvGrpSpPr>
            <a:grpSpLocks/>
          </p:cNvGrpSpPr>
          <p:nvPr/>
        </p:nvGrpSpPr>
        <p:grpSpPr bwMode="auto">
          <a:xfrm>
            <a:off x="755650" y="4221163"/>
            <a:ext cx="1728788" cy="1860550"/>
            <a:chOff x="476" y="2659"/>
            <a:chExt cx="960" cy="1172"/>
          </a:xfrm>
        </p:grpSpPr>
        <p:pic>
          <p:nvPicPr>
            <p:cNvPr id="46105" name="Picture 147" descr="koolborstels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659"/>
              <a:ext cx="960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06" name="Text Box 149"/>
            <p:cNvSpPr txBox="1">
              <a:spLocks noChangeArrowheads="1"/>
            </p:cNvSpPr>
            <p:nvPr/>
          </p:nvSpPr>
          <p:spPr bwMode="auto">
            <a:xfrm>
              <a:off x="476" y="3385"/>
              <a:ext cx="953" cy="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2000">
                  <a:solidFill>
                    <a:srgbClr val="000000"/>
                  </a:solidFill>
                  <a:cs typeface="Arial" pitchFamily="34" charset="0"/>
                </a:rPr>
                <a:t>koolborstels</a:t>
              </a:r>
            </a:p>
          </p:txBody>
        </p:sp>
      </p:grpSp>
      <p:sp>
        <p:nvSpPr>
          <p:cNvPr id="387210" name="AutoShape 138"/>
          <p:cNvSpPr>
            <a:spLocks noChangeArrowheads="1"/>
          </p:cNvSpPr>
          <p:nvPr/>
        </p:nvSpPr>
        <p:spPr bwMode="auto">
          <a:xfrm>
            <a:off x="3203575" y="692150"/>
            <a:ext cx="793750" cy="504825"/>
          </a:xfrm>
          <a:prstGeom prst="wedgeRoundRectCallout">
            <a:avLst>
              <a:gd name="adj1" fmla="val 407790"/>
              <a:gd name="adj2" fmla="val -629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as</a:t>
            </a:r>
          </a:p>
        </p:txBody>
      </p:sp>
      <p:sp>
        <p:nvSpPr>
          <p:cNvPr id="387211" name="AutoShape 139"/>
          <p:cNvSpPr>
            <a:spLocks noChangeArrowheads="1"/>
          </p:cNvSpPr>
          <p:nvPr/>
        </p:nvSpPr>
        <p:spPr bwMode="auto">
          <a:xfrm>
            <a:off x="684213" y="1412875"/>
            <a:ext cx="1296987" cy="647700"/>
          </a:xfrm>
          <a:prstGeom prst="wedgeRoundRectCallout">
            <a:avLst>
              <a:gd name="adj1" fmla="val 333968"/>
              <a:gd name="adj2" fmla="val 514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spoel</a:t>
            </a:r>
          </a:p>
        </p:txBody>
      </p:sp>
      <p:sp>
        <p:nvSpPr>
          <p:cNvPr id="387212" name="AutoShape 140"/>
          <p:cNvSpPr>
            <a:spLocks noChangeArrowheads="1"/>
          </p:cNvSpPr>
          <p:nvPr/>
        </p:nvSpPr>
        <p:spPr bwMode="auto">
          <a:xfrm>
            <a:off x="7121525" y="5724525"/>
            <a:ext cx="1944688" cy="1133475"/>
          </a:xfrm>
          <a:prstGeom prst="wedgeRoundRectCallout">
            <a:avLst>
              <a:gd name="adj1" fmla="val -58083"/>
              <a:gd name="adj2" fmla="val -13047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Isolatie (blauw</a:t>
            </a:r>
            <a:r>
              <a:rPr lang="nl-NL" sz="3200" dirty="0">
                <a:solidFill>
                  <a:srgbClr val="000000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387218" name="AutoShape 146"/>
          <p:cNvSpPr>
            <a:spLocks noChangeArrowheads="1"/>
          </p:cNvSpPr>
          <p:nvPr/>
        </p:nvSpPr>
        <p:spPr bwMode="auto">
          <a:xfrm>
            <a:off x="900113" y="5300663"/>
            <a:ext cx="2806700" cy="1223962"/>
          </a:xfrm>
          <a:prstGeom prst="wedgeRoundRectCallout">
            <a:avLst>
              <a:gd name="adj1" fmla="val 148783"/>
              <a:gd name="adj2" fmla="val -6504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Koolborstels 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Collectors C</a:t>
            </a:r>
          </a:p>
        </p:txBody>
      </p:sp>
      <p:sp>
        <p:nvSpPr>
          <p:cNvPr id="82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380140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7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7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7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8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38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8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1000"/>
                                        <p:tgtEl>
                                          <p:spTgt spid="38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8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8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112" grpId="0" animBg="1"/>
      <p:bldP spid="387074" grpId="0"/>
      <p:bldP spid="387075" grpId="0" build="p"/>
      <p:bldP spid="387172" grpId="0"/>
      <p:bldP spid="387174" grpId="0"/>
      <p:bldP spid="387175" grpId="0"/>
      <p:bldP spid="387180" grpId="0"/>
      <p:bldP spid="387181" grpId="0" animBg="1"/>
      <p:bldP spid="387210" grpId="0" animBg="1"/>
      <p:bldP spid="387211" grpId="0" animBg="1"/>
      <p:bldP spid="387212" grpId="0" animBg="1"/>
      <p:bldP spid="38721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4"/>
          <p:cNvGrpSpPr>
            <a:grpSpLocks/>
          </p:cNvGrpSpPr>
          <p:nvPr/>
        </p:nvGrpSpPr>
        <p:grpSpPr bwMode="auto">
          <a:xfrm>
            <a:off x="3519488" y="2838450"/>
            <a:ext cx="4979987" cy="3630613"/>
            <a:chOff x="2217" y="1788"/>
            <a:chExt cx="3137" cy="2287"/>
          </a:xfrm>
        </p:grpSpPr>
        <p:sp>
          <p:nvSpPr>
            <p:cNvPr id="47147" name="Freeform 83"/>
            <p:cNvSpPr>
              <a:spLocks/>
            </p:cNvSpPr>
            <p:nvPr/>
          </p:nvSpPr>
          <p:spPr bwMode="auto">
            <a:xfrm>
              <a:off x="2789" y="3022"/>
              <a:ext cx="315" cy="168"/>
            </a:xfrm>
            <a:custGeom>
              <a:avLst/>
              <a:gdLst>
                <a:gd name="T0" fmla="*/ 0 w 315"/>
                <a:gd name="T1" fmla="*/ 168 h 168"/>
                <a:gd name="T2" fmla="*/ 315 w 315"/>
                <a:gd name="T3" fmla="*/ 0 h 168"/>
                <a:gd name="T4" fmla="*/ 0 60000 65536"/>
                <a:gd name="T5" fmla="*/ 0 60000 65536"/>
                <a:gd name="T6" fmla="*/ 0 w 315"/>
                <a:gd name="T7" fmla="*/ 0 h 168"/>
                <a:gd name="T8" fmla="*/ 315 w 315"/>
                <a:gd name="T9" fmla="*/ 168 h 1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" h="168">
                  <a:moveTo>
                    <a:pt x="0" y="168"/>
                  </a:moveTo>
                  <a:lnTo>
                    <a:pt x="315" y="0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47148" name="Group 163"/>
            <p:cNvGrpSpPr>
              <a:grpSpLocks/>
            </p:cNvGrpSpPr>
            <p:nvPr/>
          </p:nvGrpSpPr>
          <p:grpSpPr bwMode="auto">
            <a:xfrm>
              <a:off x="2217" y="1788"/>
              <a:ext cx="3137" cy="2287"/>
              <a:chOff x="2208" y="1788"/>
              <a:chExt cx="3137" cy="2287"/>
            </a:xfrm>
          </p:grpSpPr>
          <p:grpSp>
            <p:nvGrpSpPr>
              <p:cNvPr id="47149" name="Group 162"/>
              <p:cNvGrpSpPr>
                <a:grpSpLocks/>
              </p:cNvGrpSpPr>
              <p:nvPr/>
            </p:nvGrpSpPr>
            <p:grpSpPr bwMode="auto">
              <a:xfrm>
                <a:off x="2556" y="1788"/>
                <a:ext cx="2789" cy="1524"/>
                <a:chOff x="2556" y="1788"/>
                <a:chExt cx="2789" cy="1524"/>
              </a:xfrm>
            </p:grpSpPr>
            <p:sp>
              <p:nvSpPr>
                <p:cNvPr id="47171" name="Line 89"/>
                <p:cNvSpPr>
                  <a:spLocks noChangeShapeType="1"/>
                </p:cNvSpPr>
                <p:nvPr/>
              </p:nvSpPr>
              <p:spPr bwMode="auto">
                <a:xfrm flipH="1">
                  <a:off x="2789" y="3024"/>
                  <a:ext cx="528" cy="288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7172" name="Freeform 66"/>
                <p:cNvSpPr>
                  <a:spLocks/>
                </p:cNvSpPr>
                <p:nvPr/>
              </p:nvSpPr>
              <p:spPr bwMode="auto">
                <a:xfrm>
                  <a:off x="2972" y="1788"/>
                  <a:ext cx="2361" cy="1360"/>
                </a:xfrm>
                <a:custGeom>
                  <a:avLst/>
                  <a:gdLst>
                    <a:gd name="T0" fmla="*/ 2361 w 2361"/>
                    <a:gd name="T1" fmla="*/ 0 h 1360"/>
                    <a:gd name="T2" fmla="*/ 0 w 2361"/>
                    <a:gd name="T3" fmla="*/ 1360 h 1360"/>
                    <a:gd name="T4" fmla="*/ 0 60000 65536"/>
                    <a:gd name="T5" fmla="*/ 0 60000 65536"/>
                    <a:gd name="T6" fmla="*/ 0 w 2361"/>
                    <a:gd name="T7" fmla="*/ 0 h 1360"/>
                    <a:gd name="T8" fmla="*/ 2361 w 2361"/>
                    <a:gd name="T9" fmla="*/ 1360 h 136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61" h="1360">
                      <a:moveTo>
                        <a:pt x="2361" y="0"/>
                      </a:moveTo>
                      <a:lnTo>
                        <a:pt x="0" y="1360"/>
                      </a:ln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7173" name="Line 88"/>
                <p:cNvSpPr>
                  <a:spLocks noChangeShapeType="1"/>
                </p:cNvSpPr>
                <p:nvPr/>
              </p:nvSpPr>
              <p:spPr bwMode="auto">
                <a:xfrm flipH="1">
                  <a:off x="3317" y="3024"/>
                  <a:ext cx="492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7174" name="Freeform 84"/>
                <p:cNvSpPr>
                  <a:spLocks/>
                </p:cNvSpPr>
                <p:nvPr/>
              </p:nvSpPr>
              <p:spPr bwMode="auto">
                <a:xfrm>
                  <a:off x="2556" y="3021"/>
                  <a:ext cx="549" cy="4"/>
                </a:xfrm>
                <a:custGeom>
                  <a:avLst/>
                  <a:gdLst>
                    <a:gd name="T0" fmla="*/ 549 w 549"/>
                    <a:gd name="T1" fmla="*/ 0 h 4"/>
                    <a:gd name="T2" fmla="*/ 0 w 549"/>
                    <a:gd name="T3" fmla="*/ 4 h 4"/>
                    <a:gd name="T4" fmla="*/ 0 60000 65536"/>
                    <a:gd name="T5" fmla="*/ 0 60000 65536"/>
                    <a:gd name="T6" fmla="*/ 0 w 549"/>
                    <a:gd name="T7" fmla="*/ 0 h 4"/>
                    <a:gd name="T8" fmla="*/ 549 w 549"/>
                    <a:gd name="T9" fmla="*/ 4 h 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9" h="4">
                      <a:moveTo>
                        <a:pt x="549" y="0"/>
                      </a:moveTo>
                      <a:lnTo>
                        <a:pt x="0" y="4"/>
                      </a:ln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7175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2561" y="2160"/>
                  <a:ext cx="1536" cy="86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7176" name="Line 86"/>
                <p:cNvSpPr>
                  <a:spLocks noChangeShapeType="1"/>
                </p:cNvSpPr>
                <p:nvPr/>
              </p:nvSpPr>
              <p:spPr bwMode="auto">
                <a:xfrm>
                  <a:off x="4097" y="2160"/>
                  <a:ext cx="1248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7177" name="Line 87"/>
                <p:cNvSpPr>
                  <a:spLocks noChangeShapeType="1"/>
                </p:cNvSpPr>
                <p:nvPr/>
              </p:nvSpPr>
              <p:spPr bwMode="auto">
                <a:xfrm flipH="1">
                  <a:off x="3809" y="2160"/>
                  <a:ext cx="1536" cy="86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47150" name="Rectangle 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160" cy="9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grpSp>
            <p:nvGrpSpPr>
              <p:cNvPr id="47151" name="Group 144"/>
              <p:cNvGrpSpPr>
                <a:grpSpLocks/>
              </p:cNvGrpSpPr>
              <p:nvPr/>
            </p:nvGrpSpPr>
            <p:grpSpPr bwMode="auto">
              <a:xfrm>
                <a:off x="2208" y="3264"/>
                <a:ext cx="1105" cy="811"/>
                <a:chOff x="2208" y="3264"/>
                <a:chExt cx="1105" cy="811"/>
              </a:xfrm>
            </p:grpSpPr>
            <p:sp>
              <p:nvSpPr>
                <p:cNvPr id="47161" name="Line 12"/>
                <p:cNvSpPr>
                  <a:spLocks noChangeShapeType="1"/>
                </p:cNvSpPr>
                <p:nvPr/>
              </p:nvSpPr>
              <p:spPr bwMode="auto">
                <a:xfrm>
                  <a:off x="2208" y="3264"/>
                  <a:ext cx="1" cy="528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7162" name="Line 9"/>
                <p:cNvSpPr>
                  <a:spLocks noChangeShapeType="1"/>
                </p:cNvSpPr>
                <p:nvPr/>
              </p:nvSpPr>
              <p:spPr bwMode="auto">
                <a:xfrm>
                  <a:off x="2784" y="3648"/>
                  <a:ext cx="1" cy="288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7163" name="Line 10"/>
                <p:cNvSpPr>
                  <a:spLocks noChangeShapeType="1"/>
                </p:cNvSpPr>
                <p:nvPr/>
              </p:nvSpPr>
              <p:spPr bwMode="auto">
                <a:xfrm>
                  <a:off x="2880" y="3696"/>
                  <a:ext cx="1" cy="192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7164" name="Line 11"/>
                <p:cNvSpPr>
                  <a:spLocks noChangeShapeType="1"/>
                </p:cNvSpPr>
                <p:nvPr/>
              </p:nvSpPr>
              <p:spPr bwMode="auto">
                <a:xfrm flipH="1" flipV="1">
                  <a:off x="2208" y="3264"/>
                  <a:ext cx="24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7165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2208" y="3792"/>
                  <a:ext cx="576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7166" name="Line 14"/>
                <p:cNvSpPr>
                  <a:spLocks noChangeShapeType="1"/>
                </p:cNvSpPr>
                <p:nvPr/>
              </p:nvSpPr>
              <p:spPr bwMode="auto">
                <a:xfrm>
                  <a:off x="3072" y="3264"/>
                  <a:ext cx="24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7167" name="Line 15"/>
                <p:cNvSpPr>
                  <a:spLocks noChangeShapeType="1"/>
                </p:cNvSpPr>
                <p:nvPr/>
              </p:nvSpPr>
              <p:spPr bwMode="auto">
                <a:xfrm>
                  <a:off x="3312" y="3264"/>
                  <a:ext cx="1" cy="528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7168" name="Line 16"/>
                <p:cNvSpPr>
                  <a:spLocks noChangeShapeType="1"/>
                </p:cNvSpPr>
                <p:nvPr/>
              </p:nvSpPr>
              <p:spPr bwMode="auto">
                <a:xfrm>
                  <a:off x="2880" y="3792"/>
                  <a:ext cx="432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7169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2832" y="3787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nl-NL" sz="2400">
                      <a:solidFill>
                        <a:srgbClr val="FF0000"/>
                      </a:solidFill>
                      <a:latin typeface="Tahoma" pitchFamily="34" charset="0"/>
                      <a:cs typeface="Arial" pitchFamily="34" charset="0"/>
                    </a:rPr>
                    <a:t>-</a:t>
                  </a:r>
                </a:p>
              </p:txBody>
            </p:sp>
            <p:sp>
              <p:nvSpPr>
                <p:cNvPr id="47170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2496" y="3787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nl-NL" sz="2400" b="1">
                      <a:solidFill>
                        <a:srgbClr val="FF0000"/>
                      </a:solidFill>
                      <a:latin typeface="Tahoma" pitchFamily="34" charset="0"/>
                      <a:cs typeface="Arial" pitchFamily="34" charset="0"/>
                    </a:rPr>
                    <a:t>+</a:t>
                  </a:r>
                </a:p>
              </p:txBody>
            </p:sp>
          </p:grpSp>
          <p:grpSp>
            <p:nvGrpSpPr>
              <p:cNvPr id="47152" name="Group 81"/>
              <p:cNvGrpSpPr>
                <a:grpSpLocks/>
              </p:cNvGrpSpPr>
              <p:nvPr/>
            </p:nvGrpSpPr>
            <p:grpSpPr bwMode="auto">
              <a:xfrm>
                <a:off x="2546" y="3072"/>
                <a:ext cx="468" cy="384"/>
                <a:chOff x="1776" y="3600"/>
                <a:chExt cx="384" cy="336"/>
              </a:xfrm>
            </p:grpSpPr>
            <p:grpSp>
              <p:nvGrpSpPr>
                <p:cNvPr id="47155" name="Group 75"/>
                <p:cNvGrpSpPr>
                  <a:grpSpLocks/>
                </p:cNvGrpSpPr>
                <p:nvPr/>
              </p:nvGrpSpPr>
              <p:grpSpPr bwMode="auto">
                <a:xfrm>
                  <a:off x="1824" y="3600"/>
                  <a:ext cx="336" cy="336"/>
                  <a:chOff x="1776" y="3600"/>
                  <a:chExt cx="336" cy="336"/>
                </a:xfrm>
              </p:grpSpPr>
              <p:sp>
                <p:nvSpPr>
                  <p:cNvPr id="47159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3600"/>
                    <a:ext cx="336" cy="336"/>
                  </a:xfrm>
                  <a:prstGeom prst="ellipse">
                    <a:avLst/>
                  </a:prstGeom>
                  <a:solidFill>
                    <a:srgbClr val="CC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7160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3600"/>
                    <a:ext cx="48" cy="336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47156" name="Group 78"/>
                <p:cNvGrpSpPr>
                  <a:grpSpLocks/>
                </p:cNvGrpSpPr>
                <p:nvPr/>
              </p:nvGrpSpPr>
              <p:grpSpPr bwMode="auto">
                <a:xfrm>
                  <a:off x="1776" y="3600"/>
                  <a:ext cx="336" cy="336"/>
                  <a:chOff x="1776" y="3600"/>
                  <a:chExt cx="336" cy="336"/>
                </a:xfrm>
              </p:grpSpPr>
              <p:sp>
                <p:nvSpPr>
                  <p:cNvPr id="47157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3600"/>
                    <a:ext cx="336" cy="336"/>
                  </a:xfrm>
                  <a:prstGeom prst="ellipse">
                    <a:avLst/>
                  </a:prstGeom>
                  <a:solidFill>
                    <a:srgbClr val="CC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7158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3600"/>
                    <a:ext cx="48" cy="336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47153" name="Rectangle 3"/>
              <p:cNvSpPr>
                <a:spLocks noChangeArrowheads="1"/>
              </p:cNvSpPr>
              <p:nvPr/>
            </p:nvSpPr>
            <p:spPr bwMode="auto">
              <a:xfrm>
                <a:off x="2952" y="3216"/>
                <a:ext cx="15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7154" name="Freeform 82"/>
              <p:cNvSpPr>
                <a:spLocks/>
              </p:cNvSpPr>
              <p:nvPr/>
            </p:nvSpPr>
            <p:spPr bwMode="auto">
              <a:xfrm>
                <a:off x="2400" y="3264"/>
                <a:ext cx="360" cy="204"/>
              </a:xfrm>
              <a:custGeom>
                <a:avLst/>
                <a:gdLst>
                  <a:gd name="T0" fmla="*/ 360 w 360"/>
                  <a:gd name="T1" fmla="*/ 0 h 204"/>
                  <a:gd name="T2" fmla="*/ 0 w 360"/>
                  <a:gd name="T3" fmla="*/ 204 h 204"/>
                  <a:gd name="T4" fmla="*/ 0 60000 65536"/>
                  <a:gd name="T5" fmla="*/ 0 60000 65536"/>
                  <a:gd name="T6" fmla="*/ 0 w 360"/>
                  <a:gd name="T7" fmla="*/ 0 h 204"/>
                  <a:gd name="T8" fmla="*/ 360 w 360"/>
                  <a:gd name="T9" fmla="*/ 204 h 20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0" h="204">
                    <a:moveTo>
                      <a:pt x="360" y="0"/>
                    </a:moveTo>
                    <a:lnTo>
                      <a:pt x="0" y="204"/>
                    </a:lnTo>
                  </a:path>
                </a:pathLst>
              </a:custGeom>
              <a:noFill/>
              <a:ln w="762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91301" name="Rectangle 133"/>
          <p:cNvSpPr>
            <a:spLocks noChangeArrowheads="1"/>
          </p:cNvSpPr>
          <p:nvPr/>
        </p:nvSpPr>
        <p:spPr bwMode="auto">
          <a:xfrm>
            <a:off x="0" y="1409700"/>
            <a:ext cx="91440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3619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3619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3619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FontTx/>
              <a:buNone/>
            </a:pPr>
            <a:r>
              <a:rPr lang="nl-NL" altLang="nl-NL" sz="2800">
                <a:solidFill>
                  <a:srgbClr val="000000"/>
                </a:solidFill>
                <a:cs typeface="Arial" pitchFamily="34" charset="0"/>
              </a:rPr>
              <a:t>2.	De stroom </a:t>
            </a:r>
            <a:r>
              <a:rPr lang="nl-NL" altLang="nl-NL" sz="2800" b="1">
                <a:solidFill>
                  <a:srgbClr val="000000"/>
                </a:solidFill>
                <a:cs typeface="Arial" pitchFamily="34" charset="0"/>
              </a:rPr>
              <a:t>I</a:t>
            </a:r>
            <a:r>
              <a:rPr lang="nl-NL" altLang="nl-NL" sz="2800">
                <a:solidFill>
                  <a:srgbClr val="000000"/>
                </a:solidFill>
                <a:cs typeface="Arial" pitchFamily="34" charset="0"/>
              </a:rPr>
              <a:t> loopt van de +pool via koolborstel en de 	collector  door de spoel.</a:t>
            </a:r>
          </a:p>
        </p:txBody>
      </p:sp>
      <p:grpSp>
        <p:nvGrpSpPr>
          <p:cNvPr id="9" name="Group 134"/>
          <p:cNvGrpSpPr>
            <a:grpSpLocks/>
          </p:cNvGrpSpPr>
          <p:nvPr/>
        </p:nvGrpSpPr>
        <p:grpSpPr bwMode="auto">
          <a:xfrm>
            <a:off x="3886200" y="3200400"/>
            <a:ext cx="4724400" cy="1752600"/>
            <a:chOff x="2304" y="2016"/>
            <a:chExt cx="2976" cy="1104"/>
          </a:xfrm>
        </p:grpSpPr>
        <p:sp>
          <p:nvSpPr>
            <p:cNvPr id="47143" name="Line 27"/>
            <p:cNvSpPr>
              <a:spLocks noChangeShapeType="1"/>
            </p:cNvSpPr>
            <p:nvPr/>
          </p:nvSpPr>
          <p:spPr bwMode="auto">
            <a:xfrm>
              <a:off x="2304" y="2384"/>
              <a:ext cx="2976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144" name="Line 28"/>
            <p:cNvSpPr>
              <a:spLocks noChangeShapeType="1"/>
            </p:cNvSpPr>
            <p:nvPr/>
          </p:nvSpPr>
          <p:spPr bwMode="auto">
            <a:xfrm>
              <a:off x="2304" y="2016"/>
              <a:ext cx="2976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145" name="Line 29"/>
            <p:cNvSpPr>
              <a:spLocks noChangeShapeType="1"/>
            </p:cNvSpPr>
            <p:nvPr/>
          </p:nvSpPr>
          <p:spPr bwMode="auto">
            <a:xfrm>
              <a:off x="2304" y="3120"/>
              <a:ext cx="2976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146" name="Line 30"/>
            <p:cNvSpPr>
              <a:spLocks noChangeShapeType="1"/>
            </p:cNvSpPr>
            <p:nvPr/>
          </p:nvSpPr>
          <p:spPr bwMode="auto">
            <a:xfrm>
              <a:off x="2304" y="2752"/>
              <a:ext cx="2976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152"/>
          <p:cNvGrpSpPr>
            <a:grpSpLocks/>
          </p:cNvGrpSpPr>
          <p:nvPr/>
        </p:nvGrpSpPr>
        <p:grpSpPr bwMode="auto">
          <a:xfrm>
            <a:off x="7356475" y="2667000"/>
            <a:ext cx="520700" cy="1371600"/>
            <a:chOff x="4634" y="1680"/>
            <a:chExt cx="328" cy="864"/>
          </a:xfrm>
        </p:grpSpPr>
        <p:sp>
          <p:nvSpPr>
            <p:cNvPr id="47141" name="Line 112"/>
            <p:cNvSpPr>
              <a:spLocks noChangeShapeType="1"/>
            </p:cNvSpPr>
            <p:nvPr/>
          </p:nvSpPr>
          <p:spPr bwMode="auto">
            <a:xfrm flipV="1">
              <a:off x="4634" y="1776"/>
              <a:ext cx="0" cy="768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1213" name="Rectangle 45"/>
            <p:cNvSpPr>
              <a:spLocks noChangeArrowheads="1"/>
            </p:cNvSpPr>
            <p:nvPr/>
          </p:nvSpPr>
          <p:spPr bwMode="auto">
            <a:xfrm>
              <a:off x="4682" y="1680"/>
              <a:ext cx="2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nl-NL" sz="2400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pitchFamily="34" charset="0"/>
                </a:rPr>
                <a:t>F</a:t>
              </a:r>
              <a:r>
                <a:rPr lang="nl-NL" sz="2400" baseline="-25000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pitchFamily="34" charset="0"/>
                </a:rPr>
                <a:t>L</a:t>
              </a:r>
            </a:p>
          </p:txBody>
        </p:sp>
      </p:grpSp>
      <p:grpSp>
        <p:nvGrpSpPr>
          <p:cNvPr id="11" name="Group 151"/>
          <p:cNvGrpSpPr>
            <a:grpSpLocks/>
          </p:cNvGrpSpPr>
          <p:nvPr/>
        </p:nvGrpSpPr>
        <p:grpSpPr bwMode="auto">
          <a:xfrm>
            <a:off x="7356475" y="3810000"/>
            <a:ext cx="1101725" cy="396875"/>
            <a:chOff x="4634" y="2400"/>
            <a:chExt cx="694" cy="250"/>
          </a:xfrm>
        </p:grpSpPr>
        <p:sp>
          <p:nvSpPr>
            <p:cNvPr id="47139" name="Line 41"/>
            <p:cNvSpPr>
              <a:spLocks noChangeShapeType="1"/>
            </p:cNvSpPr>
            <p:nvPr/>
          </p:nvSpPr>
          <p:spPr bwMode="auto">
            <a:xfrm>
              <a:off x="4634" y="2544"/>
              <a:ext cx="38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1219" name="Text Box 51"/>
            <p:cNvSpPr txBox="1">
              <a:spLocks noChangeArrowheads="1"/>
            </p:cNvSpPr>
            <p:nvPr/>
          </p:nvSpPr>
          <p:spPr bwMode="auto">
            <a:xfrm>
              <a:off x="4992" y="2400"/>
              <a:ext cx="3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pitchFamily="34" charset="0"/>
                </a:rPr>
                <a:t>B</a:t>
              </a:r>
              <a:endParaRPr lang="nl-NL" sz="3000">
                <a:solidFill>
                  <a:srgbClr val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</p:grpSp>
      <p:sp>
        <p:nvSpPr>
          <p:cNvPr id="391284" name="AutoShape 116"/>
          <p:cNvSpPr>
            <a:spLocks noChangeArrowheads="1"/>
          </p:cNvSpPr>
          <p:nvPr/>
        </p:nvSpPr>
        <p:spPr bwMode="auto">
          <a:xfrm rot="10722364" flipV="1">
            <a:off x="8229600" y="2590800"/>
            <a:ext cx="457200" cy="457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0847" y="9297"/>
                </a:moveTo>
                <a:cubicBezTo>
                  <a:pt x="20103" y="4322"/>
                  <a:pt x="15830" y="641"/>
                  <a:pt x="10800" y="641"/>
                </a:cubicBezTo>
                <a:cubicBezTo>
                  <a:pt x="5189" y="641"/>
                  <a:pt x="641" y="5189"/>
                  <a:pt x="641" y="10800"/>
                </a:cubicBezTo>
                <a:cubicBezTo>
                  <a:pt x="641" y="16410"/>
                  <a:pt x="5189" y="20959"/>
                  <a:pt x="10800" y="20959"/>
                </a:cubicBezTo>
                <a:cubicBezTo>
                  <a:pt x="13526" y="20959"/>
                  <a:pt x="16138" y="19862"/>
                  <a:pt x="18048" y="17917"/>
                </a:cubicBezTo>
                <a:lnTo>
                  <a:pt x="18506" y="18366"/>
                </a:lnTo>
                <a:cubicBezTo>
                  <a:pt x="16475" y="20434"/>
                  <a:pt x="13698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147" y="-1"/>
                  <a:pt x="20690" y="3913"/>
                  <a:pt x="21481" y="9202"/>
                </a:cubicBezTo>
                <a:lnTo>
                  <a:pt x="24151" y="8802"/>
                </a:lnTo>
                <a:lnTo>
                  <a:pt x="21611" y="12237"/>
                </a:lnTo>
                <a:lnTo>
                  <a:pt x="18176" y="9696"/>
                </a:lnTo>
                <a:lnTo>
                  <a:pt x="20847" y="9297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2" name="Group 150"/>
          <p:cNvGrpSpPr>
            <a:grpSpLocks/>
          </p:cNvGrpSpPr>
          <p:nvPr/>
        </p:nvGrpSpPr>
        <p:grpSpPr bwMode="auto">
          <a:xfrm>
            <a:off x="5410200" y="4038600"/>
            <a:ext cx="444500" cy="1524000"/>
            <a:chOff x="3408" y="2544"/>
            <a:chExt cx="280" cy="960"/>
          </a:xfrm>
        </p:grpSpPr>
        <p:sp>
          <p:nvSpPr>
            <p:cNvPr id="47137" name="Line 115"/>
            <p:cNvSpPr>
              <a:spLocks noChangeShapeType="1"/>
            </p:cNvSpPr>
            <p:nvPr/>
          </p:nvSpPr>
          <p:spPr bwMode="auto">
            <a:xfrm>
              <a:off x="3408" y="2544"/>
              <a:ext cx="0" cy="768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1214" name="Rectangle 46"/>
            <p:cNvSpPr>
              <a:spLocks noChangeArrowheads="1"/>
            </p:cNvSpPr>
            <p:nvPr/>
          </p:nvSpPr>
          <p:spPr bwMode="auto">
            <a:xfrm>
              <a:off x="3408" y="3216"/>
              <a:ext cx="2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nl-NL" sz="2400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pitchFamily="34" charset="0"/>
                </a:rPr>
                <a:t>F</a:t>
              </a:r>
              <a:r>
                <a:rPr lang="nl-NL" sz="2400" baseline="-25000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pitchFamily="34" charset="0"/>
                </a:rPr>
                <a:t>L</a:t>
              </a:r>
            </a:p>
          </p:txBody>
        </p:sp>
      </p:grpSp>
      <p:grpSp>
        <p:nvGrpSpPr>
          <p:cNvPr id="13" name="Group 149"/>
          <p:cNvGrpSpPr>
            <a:grpSpLocks/>
          </p:cNvGrpSpPr>
          <p:nvPr/>
        </p:nvGrpSpPr>
        <p:grpSpPr bwMode="auto">
          <a:xfrm>
            <a:off x="5410200" y="3733800"/>
            <a:ext cx="892175" cy="396875"/>
            <a:chOff x="3408" y="2352"/>
            <a:chExt cx="562" cy="250"/>
          </a:xfrm>
        </p:grpSpPr>
        <p:sp>
          <p:nvSpPr>
            <p:cNvPr id="47135" name="Line 114"/>
            <p:cNvSpPr>
              <a:spLocks noChangeShapeType="1"/>
            </p:cNvSpPr>
            <p:nvPr/>
          </p:nvSpPr>
          <p:spPr bwMode="auto">
            <a:xfrm>
              <a:off x="3408" y="2544"/>
              <a:ext cx="38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1288" name="Rectangle 120"/>
            <p:cNvSpPr>
              <a:spLocks noChangeArrowheads="1"/>
            </p:cNvSpPr>
            <p:nvPr/>
          </p:nvSpPr>
          <p:spPr bwMode="auto">
            <a:xfrm>
              <a:off x="3744" y="2352"/>
              <a:ext cx="22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nl-NL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pitchFamily="34" charset="0"/>
                </a:rPr>
                <a:t>B</a:t>
              </a:r>
            </a:p>
          </p:txBody>
        </p:sp>
      </p:grpSp>
      <p:sp>
        <p:nvSpPr>
          <p:cNvPr id="391200" name="Rectangle 3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2.20/24 </a:t>
            </a:r>
            <a:r>
              <a:rPr lang="nl-NL" sz="36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De elektromotor.</a:t>
            </a:r>
          </a:p>
        </p:txBody>
      </p:sp>
      <p:sp>
        <p:nvSpPr>
          <p:cNvPr id="391201" name="Rectangle 3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248400"/>
            <a:ext cx="9144000" cy="609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nl-NL" altLang="nl-NL" sz="2400" smtClean="0"/>
              <a:t>N.B.: Op de voor- en achterkant werkt geen lorentzkracht.</a:t>
            </a:r>
          </a:p>
        </p:txBody>
      </p:sp>
      <p:sp>
        <p:nvSpPr>
          <p:cNvPr id="47116" name="Line 34"/>
          <p:cNvSpPr>
            <a:spLocks noChangeShapeType="1"/>
          </p:cNvSpPr>
          <p:nvPr/>
        </p:nvSpPr>
        <p:spPr bwMode="auto">
          <a:xfrm>
            <a:off x="7086600" y="2057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7117" name="Line 35"/>
          <p:cNvSpPr>
            <a:spLocks noChangeShapeType="1"/>
          </p:cNvSpPr>
          <p:nvPr/>
        </p:nvSpPr>
        <p:spPr bwMode="auto">
          <a:xfrm>
            <a:off x="8229600" y="5638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7118" name="Line 36"/>
          <p:cNvSpPr>
            <a:spLocks noChangeShapeType="1"/>
          </p:cNvSpPr>
          <p:nvPr/>
        </p:nvSpPr>
        <p:spPr bwMode="auto">
          <a:xfrm>
            <a:off x="7467600" y="5410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91218" name="Rectangle 50"/>
          <p:cNvSpPr>
            <a:spLocks noChangeArrowheads="1"/>
          </p:cNvSpPr>
          <p:nvPr/>
        </p:nvSpPr>
        <p:spPr bwMode="auto">
          <a:xfrm>
            <a:off x="0" y="692150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3619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3619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3619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Aft>
                <a:spcPct val="0"/>
              </a:spcAft>
              <a:buFontTx/>
              <a:buNone/>
            </a:pPr>
            <a:r>
              <a:rPr lang="nl-NL" altLang="nl-NL" sz="2800">
                <a:solidFill>
                  <a:srgbClr val="000000"/>
                </a:solidFill>
                <a:cs typeface="Arial" pitchFamily="34" charset="0"/>
              </a:rPr>
              <a:t>1.	De spoel bevindt zich in een magnetisch veld B.</a:t>
            </a:r>
          </a:p>
        </p:txBody>
      </p:sp>
      <p:sp>
        <p:nvSpPr>
          <p:cNvPr id="391303" name="Rectangle 135"/>
          <p:cNvSpPr>
            <a:spLocks noChangeArrowheads="1"/>
          </p:cNvSpPr>
          <p:nvPr/>
        </p:nvSpPr>
        <p:spPr bwMode="auto">
          <a:xfrm>
            <a:off x="0" y="2476500"/>
            <a:ext cx="411003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3619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3619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3619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10000"/>
              </a:lnSpc>
              <a:spcAft>
                <a:spcPct val="0"/>
              </a:spcAft>
              <a:buFontTx/>
              <a:buNone/>
            </a:pPr>
            <a:r>
              <a:rPr lang="nl-NL" altLang="nl-NL" sz="2800">
                <a:solidFill>
                  <a:srgbClr val="000000"/>
                </a:solidFill>
                <a:cs typeface="Arial" pitchFamily="34" charset="0"/>
              </a:rPr>
              <a:t>3.	Bepaal richting F</a:t>
            </a:r>
            <a:r>
              <a:rPr lang="nl-NL" altLang="nl-NL" sz="2800" baseline="-25000">
                <a:solidFill>
                  <a:srgbClr val="000000"/>
                </a:solidFill>
                <a:cs typeface="Arial" pitchFamily="34" charset="0"/>
              </a:rPr>
              <a:t>L </a:t>
            </a:r>
            <a:r>
              <a:rPr lang="nl-NL" altLang="nl-NL" sz="2800">
                <a:solidFill>
                  <a:srgbClr val="000000"/>
                </a:solidFill>
                <a:cs typeface="Arial" pitchFamily="34" charset="0"/>
              </a:rPr>
              <a:t>op 	linker zijde.</a:t>
            </a:r>
          </a:p>
        </p:txBody>
      </p:sp>
      <p:sp>
        <p:nvSpPr>
          <p:cNvPr id="391304" name="Rectangle 136"/>
          <p:cNvSpPr>
            <a:spLocks noChangeArrowheads="1"/>
          </p:cNvSpPr>
          <p:nvPr/>
        </p:nvSpPr>
        <p:spPr bwMode="auto">
          <a:xfrm>
            <a:off x="0" y="4868863"/>
            <a:ext cx="4572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10000"/>
              </a:lnSpc>
              <a:spcAft>
                <a:spcPct val="0"/>
              </a:spcAft>
              <a:buFontTx/>
              <a:buNone/>
            </a:pPr>
            <a:r>
              <a:rPr lang="nl-NL" altLang="nl-NL" sz="2800">
                <a:solidFill>
                  <a:srgbClr val="000000"/>
                </a:solidFill>
                <a:cs typeface="Arial" pitchFamily="34" charset="0"/>
              </a:rPr>
              <a:t>Conclusie: De spoel</a:t>
            </a:r>
          </a:p>
          <a:p>
            <a:pPr eaLnBrk="1" fontAlgn="base" hangingPunct="1">
              <a:lnSpc>
                <a:spcPct val="110000"/>
              </a:lnSpc>
              <a:spcAft>
                <a:spcPct val="0"/>
              </a:spcAft>
              <a:buFontTx/>
              <a:buNone/>
            </a:pPr>
            <a:r>
              <a:rPr lang="nl-NL" altLang="nl-NL" sz="2800">
                <a:solidFill>
                  <a:srgbClr val="000000"/>
                </a:solidFill>
                <a:cs typeface="Arial" pitchFamily="34" charset="0"/>
              </a:rPr>
              <a:t>draait linksom.</a:t>
            </a:r>
          </a:p>
        </p:txBody>
      </p:sp>
      <p:grpSp>
        <p:nvGrpSpPr>
          <p:cNvPr id="14" name="Group 148"/>
          <p:cNvGrpSpPr>
            <a:grpSpLocks/>
          </p:cNvGrpSpPr>
          <p:nvPr/>
        </p:nvGrpSpPr>
        <p:grpSpPr bwMode="auto">
          <a:xfrm>
            <a:off x="3505200" y="3276600"/>
            <a:ext cx="4648200" cy="2506663"/>
            <a:chOff x="2208" y="2064"/>
            <a:chExt cx="2928" cy="1579"/>
          </a:xfrm>
        </p:grpSpPr>
        <p:sp>
          <p:nvSpPr>
            <p:cNvPr id="47125" name="Freeform 111"/>
            <p:cNvSpPr>
              <a:spLocks/>
            </p:cNvSpPr>
            <p:nvPr/>
          </p:nvSpPr>
          <p:spPr bwMode="auto">
            <a:xfrm>
              <a:off x="3408" y="2244"/>
              <a:ext cx="540" cy="300"/>
            </a:xfrm>
            <a:custGeom>
              <a:avLst/>
              <a:gdLst>
                <a:gd name="T0" fmla="*/ 0 w 510"/>
                <a:gd name="T1" fmla="*/ 354 h 288"/>
                <a:gd name="T2" fmla="*/ 680 w 510"/>
                <a:gd name="T3" fmla="*/ 0 h 288"/>
                <a:gd name="T4" fmla="*/ 0 60000 65536"/>
                <a:gd name="T5" fmla="*/ 0 60000 65536"/>
                <a:gd name="T6" fmla="*/ 0 w 510"/>
                <a:gd name="T7" fmla="*/ 0 h 288"/>
                <a:gd name="T8" fmla="*/ 510 w 510"/>
                <a:gd name="T9" fmla="*/ 288 h 2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" h="288">
                  <a:moveTo>
                    <a:pt x="0" y="288"/>
                  </a:moveTo>
                  <a:lnTo>
                    <a:pt x="510" y="0"/>
                  </a:lnTo>
                </a:path>
              </a:pathLst>
            </a:custGeom>
            <a:noFill/>
            <a:ln w="57150" cap="flat" cmpd="sng">
              <a:solidFill>
                <a:srgbClr val="FF33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1215" name="Text Box 47"/>
            <p:cNvSpPr txBox="1">
              <a:spLocks noChangeArrowheads="1"/>
            </p:cNvSpPr>
            <p:nvPr/>
          </p:nvSpPr>
          <p:spPr bwMode="auto">
            <a:xfrm>
              <a:off x="4250" y="268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pitchFamily="34" charset="0"/>
                </a:rPr>
                <a:t> </a:t>
              </a:r>
              <a:r>
                <a:rPr lang="nl-NL" sz="2400" b="1">
                  <a:solidFill>
                    <a:srgbClr val="FF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pitchFamily="34" charset="0"/>
                </a:rPr>
                <a:t>I</a:t>
              </a:r>
              <a:r>
                <a: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47127" name="Freeform 113"/>
            <p:cNvSpPr>
              <a:spLocks/>
            </p:cNvSpPr>
            <p:nvPr/>
          </p:nvSpPr>
          <p:spPr bwMode="auto">
            <a:xfrm>
              <a:off x="4122" y="2550"/>
              <a:ext cx="510" cy="300"/>
            </a:xfrm>
            <a:custGeom>
              <a:avLst/>
              <a:gdLst>
                <a:gd name="T0" fmla="*/ 510 w 510"/>
                <a:gd name="T1" fmla="*/ 0 h 300"/>
                <a:gd name="T2" fmla="*/ 0 w 510"/>
                <a:gd name="T3" fmla="*/ 300 h 300"/>
                <a:gd name="T4" fmla="*/ 0 60000 65536"/>
                <a:gd name="T5" fmla="*/ 0 60000 65536"/>
                <a:gd name="T6" fmla="*/ 0 w 510"/>
                <a:gd name="T7" fmla="*/ 0 h 300"/>
                <a:gd name="T8" fmla="*/ 510 w 510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" h="300">
                  <a:moveTo>
                    <a:pt x="510" y="0"/>
                  </a:moveTo>
                  <a:lnTo>
                    <a:pt x="0" y="300"/>
                  </a:lnTo>
                </a:path>
              </a:pathLst>
            </a:custGeom>
            <a:noFill/>
            <a:ln w="57150" cap="flat" cmpd="sng">
              <a:solidFill>
                <a:srgbClr val="FF33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1217" name="Text Box 49"/>
            <p:cNvSpPr txBox="1">
              <a:spLocks noChangeArrowheads="1"/>
            </p:cNvSpPr>
            <p:nvPr/>
          </p:nvSpPr>
          <p:spPr bwMode="auto">
            <a:xfrm>
              <a:off x="3504" y="206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pitchFamily="34" charset="0"/>
                </a:rPr>
                <a:t> </a:t>
              </a:r>
              <a:r>
                <a:rPr lang="nl-NL" sz="2400" b="1">
                  <a:solidFill>
                    <a:srgbClr val="FF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pitchFamily="34" charset="0"/>
                </a:rPr>
                <a:t>I</a:t>
              </a:r>
              <a:r>
                <a: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47129" name="Freeform 38"/>
            <p:cNvSpPr>
              <a:spLocks/>
            </p:cNvSpPr>
            <p:nvPr/>
          </p:nvSpPr>
          <p:spPr bwMode="auto">
            <a:xfrm>
              <a:off x="3312" y="3385"/>
              <a:ext cx="3" cy="257"/>
            </a:xfrm>
            <a:custGeom>
              <a:avLst/>
              <a:gdLst>
                <a:gd name="T0" fmla="*/ 0 w 3"/>
                <a:gd name="T1" fmla="*/ 0 h 257"/>
                <a:gd name="T2" fmla="*/ 3 w 3"/>
                <a:gd name="T3" fmla="*/ 257 h 257"/>
                <a:gd name="T4" fmla="*/ 0 60000 65536"/>
                <a:gd name="T5" fmla="*/ 0 60000 65536"/>
                <a:gd name="T6" fmla="*/ 0 w 3"/>
                <a:gd name="T7" fmla="*/ 0 h 257"/>
                <a:gd name="T8" fmla="*/ 3 w 3"/>
                <a:gd name="T9" fmla="*/ 257 h 25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57">
                  <a:moveTo>
                    <a:pt x="0" y="0"/>
                  </a:moveTo>
                  <a:lnTo>
                    <a:pt x="3" y="257"/>
                  </a:lnTo>
                </a:path>
              </a:pathLst>
            </a:custGeom>
            <a:noFill/>
            <a:ln w="57150" cmpd="sng">
              <a:solidFill>
                <a:srgbClr val="FF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130" name="Line 44"/>
            <p:cNvSpPr>
              <a:spLocks noChangeShapeType="1"/>
            </p:cNvSpPr>
            <p:nvPr/>
          </p:nvSpPr>
          <p:spPr bwMode="auto">
            <a:xfrm rot="10735274">
              <a:off x="2208" y="3403"/>
              <a:ext cx="0" cy="240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131" name="Line 138"/>
            <p:cNvSpPr>
              <a:spLocks noChangeShapeType="1"/>
            </p:cNvSpPr>
            <p:nvPr/>
          </p:nvSpPr>
          <p:spPr bwMode="auto">
            <a:xfrm flipH="1">
              <a:off x="3552" y="3024"/>
              <a:ext cx="192" cy="0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132" name="Line 139"/>
            <p:cNvSpPr>
              <a:spLocks noChangeShapeType="1"/>
            </p:cNvSpPr>
            <p:nvPr/>
          </p:nvSpPr>
          <p:spPr bwMode="auto">
            <a:xfrm flipH="1">
              <a:off x="2736" y="3024"/>
              <a:ext cx="192" cy="0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133" name="Line 141"/>
            <p:cNvSpPr>
              <a:spLocks noChangeShapeType="1"/>
            </p:cNvSpPr>
            <p:nvPr/>
          </p:nvSpPr>
          <p:spPr bwMode="auto">
            <a:xfrm>
              <a:off x="4944" y="2160"/>
              <a:ext cx="192" cy="0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134" name="Line 142"/>
            <p:cNvSpPr>
              <a:spLocks noChangeShapeType="1"/>
            </p:cNvSpPr>
            <p:nvPr/>
          </p:nvSpPr>
          <p:spPr bwMode="auto">
            <a:xfrm>
              <a:off x="4272" y="2160"/>
              <a:ext cx="192" cy="0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391311" name="Rectangle 143"/>
          <p:cNvSpPr>
            <a:spLocks noChangeArrowheads="1"/>
          </p:cNvSpPr>
          <p:nvPr/>
        </p:nvSpPr>
        <p:spPr bwMode="auto">
          <a:xfrm>
            <a:off x="0" y="3581400"/>
            <a:ext cx="41402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3619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3619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3619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10000"/>
              </a:lnSpc>
              <a:spcAft>
                <a:spcPct val="0"/>
              </a:spcAft>
              <a:buFontTx/>
              <a:buNone/>
            </a:pPr>
            <a:r>
              <a:rPr lang="nl-NL" altLang="nl-NL" sz="2800">
                <a:solidFill>
                  <a:srgbClr val="000000"/>
                </a:solidFill>
                <a:cs typeface="Arial" pitchFamily="34" charset="0"/>
              </a:rPr>
              <a:t>4.	Bepaal richting F</a:t>
            </a:r>
            <a:r>
              <a:rPr lang="nl-NL" altLang="nl-NL" sz="2800" baseline="-25000">
                <a:solidFill>
                  <a:srgbClr val="000000"/>
                </a:solidFill>
                <a:cs typeface="Arial" pitchFamily="34" charset="0"/>
              </a:rPr>
              <a:t>L</a:t>
            </a:r>
            <a:r>
              <a:rPr lang="nl-NL" altLang="nl-NL" sz="2800">
                <a:solidFill>
                  <a:srgbClr val="000000"/>
                </a:solidFill>
                <a:cs typeface="Arial" pitchFamily="34" charset="0"/>
              </a:rPr>
              <a:t> op 	de rechter zijde.</a:t>
            </a:r>
          </a:p>
        </p:txBody>
      </p:sp>
      <p:sp>
        <p:nvSpPr>
          <p:cNvPr id="73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802306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9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9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9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301" grpId="0"/>
      <p:bldP spid="391284" grpId="0" animBg="1"/>
      <p:bldP spid="391200" grpId="0"/>
      <p:bldP spid="391201" grpId="0" build="p"/>
      <p:bldP spid="391303" grpId="0"/>
      <p:bldP spid="391304" grpId="0"/>
      <p:bldP spid="3913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223" name="Rectangle 3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2.21/24 </a:t>
            </a:r>
            <a:r>
              <a:rPr lang="nl-NL" sz="36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De elektromotor</a:t>
            </a:r>
          </a:p>
        </p:txBody>
      </p:sp>
      <p:sp>
        <p:nvSpPr>
          <p:cNvPr id="48131" name="Line 33"/>
          <p:cNvSpPr>
            <a:spLocks noChangeShapeType="1"/>
          </p:cNvSpPr>
          <p:nvPr/>
        </p:nvSpPr>
        <p:spPr bwMode="auto">
          <a:xfrm>
            <a:off x="7086600" y="2057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8132" name="Line 34"/>
          <p:cNvSpPr>
            <a:spLocks noChangeShapeType="1"/>
          </p:cNvSpPr>
          <p:nvPr/>
        </p:nvSpPr>
        <p:spPr bwMode="auto">
          <a:xfrm>
            <a:off x="8229600" y="5638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8133" name="Line 35"/>
          <p:cNvSpPr>
            <a:spLocks noChangeShapeType="1"/>
          </p:cNvSpPr>
          <p:nvPr/>
        </p:nvSpPr>
        <p:spPr bwMode="auto">
          <a:xfrm>
            <a:off x="7467600" y="5410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92363" name="Rectangle 171"/>
          <p:cNvSpPr>
            <a:spLocks noChangeArrowheads="1"/>
          </p:cNvSpPr>
          <p:nvPr/>
        </p:nvSpPr>
        <p:spPr bwMode="auto">
          <a:xfrm>
            <a:off x="0" y="657225"/>
            <a:ext cx="91440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3619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3619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3619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1.	In figuur 1 is de linker collectorhelft + en loopt I in de linker 	spoeldraad van je af.</a:t>
            </a:r>
          </a:p>
        </p:txBody>
      </p:sp>
      <p:sp>
        <p:nvSpPr>
          <p:cNvPr id="392364" name="Rectangle 172"/>
          <p:cNvSpPr>
            <a:spLocks noChangeArrowheads="1"/>
          </p:cNvSpPr>
          <p:nvPr/>
        </p:nvSpPr>
        <p:spPr bwMode="auto">
          <a:xfrm>
            <a:off x="0" y="1457325"/>
            <a:ext cx="932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3619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3619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3619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2.	In figuur 2 is de spoel bijna 1/4 slag 	gedraaid.</a:t>
            </a:r>
          </a:p>
        </p:txBody>
      </p:sp>
      <p:sp>
        <p:nvSpPr>
          <p:cNvPr id="392365" name="Rectangle 173"/>
          <p:cNvSpPr>
            <a:spLocks noChangeArrowheads="1"/>
          </p:cNvSpPr>
          <p:nvPr/>
        </p:nvSpPr>
        <p:spPr bwMode="auto">
          <a:xfrm>
            <a:off x="0" y="1930400"/>
            <a:ext cx="91440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defTabSz="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3619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3619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3619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10000"/>
              </a:lnSpc>
              <a:spcAft>
                <a:spcPct val="0"/>
              </a:spcAft>
              <a:buFontTx/>
              <a:buAutoNum type="arabicPeriod" startAt="3"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In de figuur 3 zijn + en - van de collector verwisseld.</a:t>
            </a:r>
          </a:p>
          <a:p>
            <a:pPr lvl="1" eaLnBrk="1" fontAlgn="base" hangingPunct="1">
              <a:lnSpc>
                <a:spcPct val="110000"/>
              </a:lnSpc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De richting van I verandert en daardoor de richting van F</a:t>
            </a:r>
            <a:r>
              <a:rPr lang="nl-NL" altLang="nl-NL" sz="2400" baseline="-25000">
                <a:solidFill>
                  <a:srgbClr val="000000"/>
                </a:solidFill>
                <a:cs typeface="Arial" pitchFamily="34" charset="0"/>
              </a:rPr>
              <a:t>L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.</a:t>
            </a:r>
          </a:p>
        </p:txBody>
      </p:sp>
      <p:grpSp>
        <p:nvGrpSpPr>
          <p:cNvPr id="4" name="Groep 3"/>
          <p:cNvGrpSpPr>
            <a:grpSpLocks/>
          </p:cNvGrpSpPr>
          <p:nvPr/>
        </p:nvGrpSpPr>
        <p:grpSpPr bwMode="auto">
          <a:xfrm>
            <a:off x="468313" y="3316288"/>
            <a:ext cx="2438400" cy="3541712"/>
            <a:chOff x="468313" y="3316288"/>
            <a:chExt cx="2438400" cy="3541712"/>
          </a:xfrm>
        </p:grpSpPr>
        <p:grpSp>
          <p:nvGrpSpPr>
            <p:cNvPr id="48235" name="Group 233"/>
            <p:cNvGrpSpPr>
              <a:grpSpLocks/>
            </p:cNvGrpSpPr>
            <p:nvPr/>
          </p:nvGrpSpPr>
          <p:grpSpPr bwMode="auto">
            <a:xfrm>
              <a:off x="468313" y="3316288"/>
              <a:ext cx="2438400" cy="3541712"/>
              <a:chOff x="494" y="1962"/>
              <a:chExt cx="1536" cy="2231"/>
            </a:xfrm>
          </p:grpSpPr>
          <p:grpSp>
            <p:nvGrpSpPr>
              <p:cNvPr id="48237" name="Group 231"/>
              <p:cNvGrpSpPr>
                <a:grpSpLocks/>
              </p:cNvGrpSpPr>
              <p:nvPr/>
            </p:nvGrpSpPr>
            <p:grpSpPr bwMode="auto">
              <a:xfrm>
                <a:off x="494" y="1962"/>
                <a:ext cx="1536" cy="2231"/>
                <a:chOff x="482" y="2016"/>
                <a:chExt cx="1536" cy="2231"/>
              </a:xfrm>
            </p:grpSpPr>
            <p:grpSp>
              <p:nvGrpSpPr>
                <p:cNvPr id="48241" name="Group 230"/>
                <p:cNvGrpSpPr>
                  <a:grpSpLocks/>
                </p:cNvGrpSpPr>
                <p:nvPr/>
              </p:nvGrpSpPr>
              <p:grpSpPr bwMode="auto">
                <a:xfrm>
                  <a:off x="482" y="2039"/>
                  <a:ext cx="1536" cy="2208"/>
                  <a:chOff x="480" y="2039"/>
                  <a:chExt cx="1536" cy="2208"/>
                </a:xfrm>
              </p:grpSpPr>
              <p:sp>
                <p:nvSpPr>
                  <p:cNvPr id="48246" name="Line 1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05" y="2127"/>
                    <a:ext cx="0" cy="377"/>
                  </a:xfrm>
                  <a:prstGeom prst="line">
                    <a:avLst/>
                  </a:prstGeom>
                  <a:noFill/>
                  <a:ln w="38100">
                    <a:solidFill>
                      <a:srgbClr val="00FF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grpSp>
                <p:nvGrpSpPr>
                  <p:cNvPr id="48247" name="Group 203"/>
                  <p:cNvGrpSpPr>
                    <a:grpSpLocks/>
                  </p:cNvGrpSpPr>
                  <p:nvPr/>
                </p:nvGrpSpPr>
                <p:grpSpPr bwMode="auto">
                  <a:xfrm>
                    <a:off x="480" y="2039"/>
                    <a:ext cx="1536" cy="2208"/>
                    <a:chOff x="480" y="1969"/>
                    <a:chExt cx="1536" cy="2208"/>
                  </a:xfrm>
                </p:grpSpPr>
                <p:sp>
                  <p:nvSpPr>
                    <p:cNvPr id="48248" name="Freeform 198"/>
                    <p:cNvSpPr>
                      <a:spLocks/>
                    </p:cNvSpPr>
                    <p:nvPr/>
                  </p:nvSpPr>
                  <p:spPr bwMode="auto">
                    <a:xfrm>
                      <a:off x="1122" y="2436"/>
                      <a:ext cx="144" cy="1"/>
                    </a:xfrm>
                    <a:custGeom>
                      <a:avLst/>
                      <a:gdLst>
                        <a:gd name="T0" fmla="*/ 0 w 144"/>
                        <a:gd name="T1" fmla="*/ 0 h 1"/>
                        <a:gd name="T2" fmla="*/ 144 w 144"/>
                        <a:gd name="T3" fmla="*/ 0 h 1"/>
                        <a:gd name="T4" fmla="*/ 0 60000 65536"/>
                        <a:gd name="T5" fmla="*/ 0 60000 65536"/>
                        <a:gd name="T6" fmla="*/ 0 w 144"/>
                        <a:gd name="T7" fmla="*/ 0 h 1"/>
                        <a:gd name="T8" fmla="*/ 144 w 144"/>
                        <a:gd name="T9" fmla="*/ 1 h 1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144" h="1">
                          <a:moveTo>
                            <a:pt x="0" y="0"/>
                          </a:moveTo>
                          <a:lnTo>
                            <a:pt x="144" y="0"/>
                          </a:lnTo>
                        </a:path>
                      </a:pathLst>
                    </a:custGeom>
                    <a:noFill/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8249" name="Line 12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20" y="3892"/>
                      <a:ext cx="472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48250" name="Group 20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0" y="1969"/>
                      <a:ext cx="1536" cy="2208"/>
                      <a:chOff x="480" y="1968"/>
                      <a:chExt cx="1536" cy="2208"/>
                    </a:xfrm>
                  </p:grpSpPr>
                  <p:grpSp>
                    <p:nvGrpSpPr>
                      <p:cNvPr id="48251" name="Group 13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" y="1968"/>
                        <a:ext cx="1536" cy="964"/>
                        <a:chOff x="2304" y="2016"/>
                        <a:chExt cx="2976" cy="1104"/>
                      </a:xfrm>
                    </p:grpSpPr>
                    <p:sp>
                      <p:nvSpPr>
                        <p:cNvPr id="48278" name="Line 13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304" y="2384"/>
                          <a:ext cx="2976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F3300"/>
                          </a:solidFill>
                          <a:miter lim="800000"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48279" name="Line 1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304" y="2016"/>
                          <a:ext cx="2976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F3300"/>
                          </a:solidFill>
                          <a:miter lim="800000"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48280" name="Line 1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304" y="3120"/>
                          <a:ext cx="2976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F3300"/>
                          </a:solidFill>
                          <a:miter lim="800000"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48281" name="Line 1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304" y="2752"/>
                          <a:ext cx="2976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F3300"/>
                          </a:solidFill>
                          <a:miter lim="800000"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48252" name="Group 2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" y="1968"/>
                        <a:ext cx="1480" cy="2208"/>
                        <a:chOff x="480" y="1968"/>
                        <a:chExt cx="1480" cy="2208"/>
                      </a:xfrm>
                    </p:grpSpPr>
                    <p:sp>
                      <p:nvSpPr>
                        <p:cNvPr id="48253" name="Freeform 19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62" y="2436"/>
                          <a:ext cx="366" cy="1"/>
                        </a:xfrm>
                        <a:custGeom>
                          <a:avLst/>
                          <a:gdLst>
                            <a:gd name="T0" fmla="*/ 0 w 366"/>
                            <a:gd name="T1" fmla="*/ 0 h 1"/>
                            <a:gd name="T2" fmla="*/ 366 w 366"/>
                            <a:gd name="T3" fmla="*/ 0 h 1"/>
                            <a:gd name="T4" fmla="*/ 0 60000 65536"/>
                            <a:gd name="T5" fmla="*/ 0 60000 65536"/>
                            <a:gd name="T6" fmla="*/ 0 w 366"/>
                            <a:gd name="T7" fmla="*/ 0 h 1"/>
                            <a:gd name="T8" fmla="*/ 366 w 366"/>
                            <a:gd name="T9" fmla="*/ 1 h 1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366" h="1">
                              <a:moveTo>
                                <a:pt x="0" y="0"/>
                              </a:moveTo>
                              <a:lnTo>
                                <a:pt x="366" y="0"/>
                              </a:lnTo>
                            </a:path>
                          </a:pathLst>
                        </a:custGeom>
                        <a:noFill/>
                        <a:ln w="38100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48254" name="Freeform 19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260" y="2430"/>
                          <a:ext cx="354" cy="6"/>
                        </a:xfrm>
                        <a:custGeom>
                          <a:avLst/>
                          <a:gdLst>
                            <a:gd name="T0" fmla="*/ 0 w 354"/>
                            <a:gd name="T1" fmla="*/ 6 h 6"/>
                            <a:gd name="T2" fmla="*/ 354 w 354"/>
                            <a:gd name="T3" fmla="*/ 0 h 6"/>
                            <a:gd name="T4" fmla="*/ 0 60000 65536"/>
                            <a:gd name="T5" fmla="*/ 0 60000 65536"/>
                            <a:gd name="T6" fmla="*/ 0 w 354"/>
                            <a:gd name="T7" fmla="*/ 0 h 6"/>
                            <a:gd name="T8" fmla="*/ 354 w 354"/>
                            <a:gd name="T9" fmla="*/ 6 h 6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354" h="6">
                              <a:moveTo>
                                <a:pt x="0" y="6"/>
                              </a:moveTo>
                              <a:lnTo>
                                <a:pt x="354" y="0"/>
                              </a:lnTo>
                            </a:path>
                          </a:pathLst>
                        </a:custGeom>
                        <a:noFill/>
                        <a:ln w="38100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48255" name="Rectangle 13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77" y="3390"/>
                          <a:ext cx="132" cy="79"/>
                        </a:xfrm>
                        <a:prstGeom prst="rect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fontAlgn="base" hangingPunct="1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Tx/>
                            <a:buNone/>
                          </a:pPr>
                          <a:endParaRPr lang="nl-NL" altLang="nl-NL" sz="1800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48256" name="Rectangle 13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44" y="3384"/>
                          <a:ext cx="128" cy="84"/>
                        </a:xfrm>
                        <a:prstGeom prst="rect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fontAlgn="base" hangingPunct="1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Tx/>
                            <a:buNone/>
                          </a:pPr>
                          <a:endParaRPr lang="nl-NL" altLang="nl-NL" sz="1800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48257" name="AutoShape 10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8601247" flipV="1">
                          <a:off x="1126" y="2352"/>
                          <a:ext cx="144" cy="156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w 21600"/>
                            <a:gd name="T7" fmla="*/ 0 h 21600"/>
                            <a:gd name="T8" fmla="*/ 0 w 21600"/>
                            <a:gd name="T9" fmla="*/ 0 h 21600"/>
                            <a:gd name="T10" fmla="*/ 0 w 21600"/>
                            <a:gd name="T11" fmla="*/ 0 h 21600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3150 w 21600"/>
                            <a:gd name="T19" fmla="*/ 3185 h 21600"/>
                            <a:gd name="T20" fmla="*/ 18450 w 21600"/>
                            <a:gd name="T21" fmla="*/ 18415 h 21600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21600" h="21600">
                              <a:moveTo>
                                <a:pt x="20847" y="9297"/>
                              </a:moveTo>
                              <a:cubicBezTo>
                                <a:pt x="20103" y="4322"/>
                                <a:pt x="15830" y="641"/>
                                <a:pt x="10800" y="641"/>
                              </a:cubicBezTo>
                              <a:cubicBezTo>
                                <a:pt x="5189" y="641"/>
                                <a:pt x="641" y="5189"/>
                                <a:pt x="641" y="10800"/>
                              </a:cubicBezTo>
                              <a:cubicBezTo>
                                <a:pt x="641" y="16410"/>
                                <a:pt x="5189" y="20959"/>
                                <a:pt x="10800" y="20959"/>
                              </a:cubicBezTo>
                              <a:cubicBezTo>
                                <a:pt x="13526" y="20959"/>
                                <a:pt x="16138" y="19862"/>
                                <a:pt x="18048" y="17917"/>
                              </a:cubicBezTo>
                              <a:lnTo>
                                <a:pt x="18506" y="18366"/>
                              </a:lnTo>
                              <a:cubicBezTo>
                                <a:pt x="16475" y="20434"/>
                                <a:pt x="13698" y="21599"/>
                                <a:pt x="10800" y="21600"/>
                              </a:cubicBezTo>
                              <a:cubicBezTo>
                                <a:pt x="4835" y="21600"/>
                                <a:pt x="0" y="16764"/>
                                <a:pt x="0" y="10800"/>
                              </a:cubicBezTo>
                              <a:cubicBezTo>
                                <a:pt x="0" y="4835"/>
                                <a:pt x="4835" y="0"/>
                                <a:pt x="10800" y="0"/>
                              </a:cubicBezTo>
                              <a:cubicBezTo>
                                <a:pt x="16147" y="-1"/>
                                <a:pt x="20690" y="3913"/>
                                <a:pt x="21481" y="9202"/>
                              </a:cubicBezTo>
                              <a:lnTo>
                                <a:pt x="24151" y="8802"/>
                              </a:lnTo>
                              <a:lnTo>
                                <a:pt x="21611" y="12237"/>
                              </a:lnTo>
                              <a:lnTo>
                                <a:pt x="18176" y="9696"/>
                              </a:lnTo>
                              <a:lnTo>
                                <a:pt x="20847" y="929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FF00"/>
                        </a:solidFill>
                        <a:ln w="9525">
                          <a:solidFill>
                            <a:srgbClr val="00FF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48258" name="Freeform 14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68" y="2448"/>
                          <a:ext cx="1" cy="388"/>
                        </a:xfrm>
                        <a:custGeom>
                          <a:avLst/>
                          <a:gdLst>
                            <a:gd name="T0" fmla="*/ 0 w 1"/>
                            <a:gd name="T1" fmla="*/ 0 h 444"/>
                            <a:gd name="T2" fmla="*/ 0 w 1"/>
                            <a:gd name="T3" fmla="*/ 226 h 444"/>
                            <a:gd name="T4" fmla="*/ 0 60000 65536"/>
                            <a:gd name="T5" fmla="*/ 0 60000 65536"/>
                            <a:gd name="T6" fmla="*/ 0 w 1"/>
                            <a:gd name="T7" fmla="*/ 0 h 444"/>
                            <a:gd name="T8" fmla="*/ 1 w 1"/>
                            <a:gd name="T9" fmla="*/ 444 h 444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1" h="444">
                              <a:moveTo>
                                <a:pt x="0" y="0"/>
                              </a:moveTo>
                              <a:lnTo>
                                <a:pt x="0" y="444"/>
                              </a:lnTo>
                            </a:path>
                          </a:pathLst>
                        </a:custGeom>
                        <a:noFill/>
                        <a:ln w="38100">
                          <a:solidFill>
                            <a:srgbClr val="00FF00"/>
                          </a:solidFill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92336" name="Rectangle 14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80" y="1968"/>
                          <a:ext cx="280" cy="2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/>
                          </a:pPr>
                          <a:r>
                            <a:rPr lang="nl-NL" sz="240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Tahoma" pitchFamily="34" charset="0"/>
                              <a:cs typeface="Arial" pitchFamily="34" charset="0"/>
                            </a:rPr>
                            <a:t>F</a:t>
                          </a:r>
                          <a:r>
                            <a:rPr lang="nl-NL" sz="2400" baseline="-2500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Tahoma" pitchFamily="34" charset="0"/>
                              <a:cs typeface="Arial" pitchFamily="34" charset="0"/>
                            </a:rPr>
                            <a:t>L</a:t>
                          </a:r>
                        </a:p>
                      </p:txBody>
                    </p:sp>
                    <p:sp>
                      <p:nvSpPr>
                        <p:cNvPr id="392338" name="Rectangle 14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0" y="2640"/>
                          <a:ext cx="280" cy="2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/>
                          </a:pPr>
                          <a:r>
                            <a:rPr lang="nl-NL" sz="240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Tahoma" pitchFamily="34" charset="0"/>
                              <a:cs typeface="Arial" pitchFamily="34" charset="0"/>
                            </a:rPr>
                            <a:t>F</a:t>
                          </a:r>
                          <a:r>
                            <a:rPr lang="nl-NL" sz="2400" baseline="-2500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Tahoma" pitchFamily="34" charset="0"/>
                              <a:cs typeface="Arial" pitchFamily="34" charset="0"/>
                            </a:rPr>
                            <a:t>L</a:t>
                          </a:r>
                        </a:p>
                      </p:txBody>
                    </p:sp>
                    <p:sp>
                      <p:nvSpPr>
                        <p:cNvPr id="392341" name="Rectangle 14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24" y="2278"/>
                          <a:ext cx="264" cy="2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/>
                          </a:pPr>
                          <a:r>
                            <a:rPr kumimoji="1" lang="nl-NL" sz="2400" b="1" dirty="0">
                              <a:solidFill>
                                <a:srgbClr val="FF33CC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cs typeface="Arial" pitchFamily="34" charset="0"/>
                              <a:sym typeface="Symbol" pitchFamily="18" charset="2"/>
                            </a:rPr>
                            <a:t></a:t>
                          </a:r>
                        </a:p>
                      </p:txBody>
                    </p:sp>
                    <p:sp>
                      <p:nvSpPr>
                        <p:cNvPr id="48262" name="Freeform 16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200" y="2400"/>
                          <a:ext cx="1" cy="57"/>
                        </a:xfrm>
                        <a:custGeom>
                          <a:avLst/>
                          <a:gdLst>
                            <a:gd name="T0" fmla="*/ 0 w 1"/>
                            <a:gd name="T1" fmla="*/ 0 h 57"/>
                            <a:gd name="T2" fmla="*/ 0 w 1"/>
                            <a:gd name="T3" fmla="*/ 57 h 57"/>
                            <a:gd name="T4" fmla="*/ 0 60000 65536"/>
                            <a:gd name="T5" fmla="*/ 0 60000 65536"/>
                            <a:gd name="T6" fmla="*/ 0 w 1"/>
                            <a:gd name="T7" fmla="*/ 0 h 57"/>
                            <a:gd name="T8" fmla="*/ 1 w 1"/>
                            <a:gd name="T9" fmla="*/ 57 h 57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1" h="57">
                              <a:moveTo>
                                <a:pt x="0" y="0"/>
                              </a:moveTo>
                              <a:lnTo>
                                <a:pt x="0" y="57"/>
                              </a:lnTo>
                            </a:path>
                          </a:pathLst>
                        </a:custGeom>
                        <a:noFill/>
                        <a:ln w="38100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92342" name="Rectangle 15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88" y="2352"/>
                          <a:ext cx="198" cy="2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>
                          <a:spAutoFit/>
                        </a:bodyPr>
                        <a:lstStyle/>
                        <a:p>
                          <a:pPr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/>
                          </a:pPr>
                          <a:r>
                            <a:rPr lang="nl-NL" sz="2000" b="1" dirty="0">
                              <a:solidFill>
                                <a:srgbClr val="FF33CC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cs typeface="Arial" pitchFamily="34" charset="0"/>
                              <a:sym typeface="WP MathExtendedA" pitchFamily="2" charset="2"/>
                            </a:rPr>
                            <a:t></a:t>
                          </a:r>
                        </a:p>
                      </p:txBody>
                    </p:sp>
                    <p:grpSp>
                      <p:nvGrpSpPr>
                        <p:cNvPr id="48264" name="Group 11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97" y="3264"/>
                          <a:ext cx="347" cy="335"/>
                          <a:chOff x="1776" y="3600"/>
                          <a:chExt cx="336" cy="336"/>
                        </a:xfrm>
                      </p:grpSpPr>
                      <p:sp>
                        <p:nvSpPr>
                          <p:cNvPr id="48276" name="Oval 1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76" y="3600"/>
                            <a:ext cx="336" cy="336"/>
                          </a:xfrm>
                          <a:prstGeom prst="ellipse">
                            <a:avLst/>
                          </a:prstGeom>
                          <a:solidFill>
                            <a:srgbClr val="CC9900"/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 eaLnBrk="0" hangingPunct="0">
                              <a:spcBef>
                                <a:spcPct val="20000"/>
                              </a:spcBef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1pPr>
                            <a:lvl2pPr marL="742950" indent="-285750" eaLnBrk="0" hangingPunct="0">
                              <a:spcBef>
                                <a:spcPct val="20000"/>
                              </a:spcBef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2pPr>
                            <a:lvl3pPr marL="1143000" indent="-228600" eaLnBrk="0" hangingPunct="0">
                              <a:spcBef>
                                <a:spcPct val="20000"/>
                              </a:spcBef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3pPr>
                            <a:lvl4pPr marL="1600200" indent="-228600" eaLnBrk="0" hangingPunct="0">
                              <a:spcBef>
                                <a:spcPct val="20000"/>
                              </a:spcBef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4pPr>
                            <a:lvl5pPr marL="2057400" indent="-228600" eaLnBrk="0" hangingPunct="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9pPr>
                          </a:lstStyle>
                          <a:p>
                            <a:pPr eaLnBrk="1" fontAlgn="base" hangingPunct="1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Tx/>
                              <a:buNone/>
                            </a:pPr>
                            <a:endParaRPr lang="nl-NL" altLang="nl-NL" sz="1800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8277" name="Rectangle 1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920" y="3600"/>
                            <a:ext cx="48" cy="336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 eaLnBrk="0" hangingPunct="0">
                              <a:spcBef>
                                <a:spcPct val="20000"/>
                              </a:spcBef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1pPr>
                            <a:lvl2pPr marL="742950" indent="-285750" eaLnBrk="0" hangingPunct="0">
                              <a:spcBef>
                                <a:spcPct val="20000"/>
                              </a:spcBef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2pPr>
                            <a:lvl3pPr marL="1143000" indent="-228600" eaLnBrk="0" hangingPunct="0">
                              <a:spcBef>
                                <a:spcPct val="20000"/>
                              </a:spcBef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3pPr>
                            <a:lvl4pPr marL="1600200" indent="-228600" eaLnBrk="0" hangingPunct="0">
                              <a:spcBef>
                                <a:spcPct val="20000"/>
                              </a:spcBef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4pPr>
                            <a:lvl5pPr marL="2057400" indent="-228600" eaLnBrk="0" hangingPunct="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9pPr>
                          </a:lstStyle>
                          <a:p>
                            <a:pPr eaLnBrk="1" fontAlgn="base" hangingPunct="1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Tx/>
                              <a:buNone/>
                            </a:pPr>
                            <a:endParaRPr lang="nl-NL" altLang="nl-NL" sz="1800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48265" name="Line 1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0" y="3432"/>
                          <a:ext cx="1" cy="4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48266" name="Freeform 12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26" y="3408"/>
                          <a:ext cx="1" cy="484"/>
                        </a:xfrm>
                        <a:custGeom>
                          <a:avLst/>
                          <a:gdLst>
                            <a:gd name="T0" fmla="*/ 0 w 1"/>
                            <a:gd name="T1" fmla="*/ 0 h 484"/>
                            <a:gd name="T2" fmla="*/ 0 w 1"/>
                            <a:gd name="T3" fmla="*/ 484 h 484"/>
                            <a:gd name="T4" fmla="*/ 0 60000 65536"/>
                            <a:gd name="T5" fmla="*/ 0 60000 65536"/>
                            <a:gd name="T6" fmla="*/ 0 w 1"/>
                            <a:gd name="T7" fmla="*/ 0 h 484"/>
                            <a:gd name="T8" fmla="*/ 1 w 1"/>
                            <a:gd name="T9" fmla="*/ 484 h 484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1" h="484">
                              <a:moveTo>
                                <a:pt x="0" y="0"/>
                              </a:moveTo>
                              <a:lnTo>
                                <a:pt x="0" y="484"/>
                              </a:ln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48267" name="Line 1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92" y="3767"/>
                          <a:ext cx="1" cy="251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48268" name="Line 1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71" y="3809"/>
                          <a:ext cx="1" cy="167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48269" name="Line 1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720" y="3432"/>
                          <a:ext cx="197" cy="1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48270" name="Freeform 12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434" y="3414"/>
                          <a:ext cx="198" cy="6"/>
                        </a:xfrm>
                        <a:custGeom>
                          <a:avLst/>
                          <a:gdLst>
                            <a:gd name="T0" fmla="*/ 0 w 198"/>
                            <a:gd name="T1" fmla="*/ 6 h 6"/>
                            <a:gd name="T2" fmla="*/ 198 w 198"/>
                            <a:gd name="T3" fmla="*/ 0 h 6"/>
                            <a:gd name="T4" fmla="*/ 0 60000 65536"/>
                            <a:gd name="T5" fmla="*/ 0 60000 65536"/>
                            <a:gd name="T6" fmla="*/ 0 w 198"/>
                            <a:gd name="T7" fmla="*/ 0 h 6"/>
                            <a:gd name="T8" fmla="*/ 198 w 198"/>
                            <a:gd name="T9" fmla="*/ 6 h 6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198" h="6">
                              <a:moveTo>
                                <a:pt x="0" y="6"/>
                              </a:moveTo>
                              <a:lnTo>
                                <a:pt x="198" y="0"/>
                              </a:ln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48271" name="Line 1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71" y="3892"/>
                          <a:ext cx="355" cy="1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48272" name="Line 1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10735274">
                          <a:off x="720" y="3553"/>
                          <a:ext cx="0" cy="209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FF33CC"/>
                          </a:solidFill>
                          <a:miter lim="800000"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48273" name="Text Box 13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33" y="3888"/>
                          <a:ext cx="235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FontTx/>
                            <a:buNone/>
                          </a:pPr>
                          <a:r>
                            <a:rPr lang="nl-NL" altLang="nl-NL" sz="2400">
                              <a:solidFill>
                                <a:srgbClr val="FF0000"/>
                              </a:solidFill>
                              <a:latin typeface="Tahoma" pitchFamily="34" charset="0"/>
                              <a:cs typeface="Arial" pitchFamily="34" charset="0"/>
                            </a:rPr>
                            <a:t>-</a:t>
                          </a:r>
                          <a:endParaRPr lang="nl-NL" altLang="nl-NL" sz="3000">
                            <a:solidFill>
                              <a:srgbClr val="FF0000"/>
                            </a:solidFill>
                            <a:latin typeface="Tahoma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48274" name="Text Box 13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56" y="3887"/>
                          <a:ext cx="237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FontTx/>
                            <a:buNone/>
                          </a:pPr>
                          <a:r>
                            <a:rPr lang="nl-NL" altLang="nl-NL" sz="2400" b="1">
                              <a:solidFill>
                                <a:srgbClr val="FF0000"/>
                              </a:solidFill>
                              <a:latin typeface="Tahoma" pitchFamily="34" charset="0"/>
                              <a:cs typeface="Arial" pitchFamily="34" charset="0"/>
                            </a:rPr>
                            <a:t>+</a:t>
                          </a:r>
                          <a:endParaRPr lang="nl-NL" altLang="nl-NL" sz="3000">
                            <a:solidFill>
                              <a:srgbClr val="FF0000"/>
                            </a:solidFill>
                            <a:latin typeface="Tahoma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48275" name="Freeform 18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06" y="2436"/>
                          <a:ext cx="162" cy="1"/>
                        </a:xfrm>
                        <a:custGeom>
                          <a:avLst/>
                          <a:gdLst>
                            <a:gd name="T0" fmla="*/ 162 w 162"/>
                            <a:gd name="T1" fmla="*/ 0 h 1"/>
                            <a:gd name="T2" fmla="*/ 0 w 162"/>
                            <a:gd name="T3" fmla="*/ 0 h 1"/>
                            <a:gd name="T4" fmla="*/ 0 60000 65536"/>
                            <a:gd name="T5" fmla="*/ 0 60000 65536"/>
                            <a:gd name="T6" fmla="*/ 0 w 162"/>
                            <a:gd name="T7" fmla="*/ 0 h 1"/>
                            <a:gd name="T8" fmla="*/ 162 w 162"/>
                            <a:gd name="T9" fmla="*/ 1 h 1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162" h="1">
                              <a:moveTo>
                                <a:pt x="162" y="0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57150" cap="flat" cmpd="sng">
                          <a:solidFill>
                            <a:srgbClr val="FF33CC"/>
                          </a:solidFill>
                          <a:prstDash val="solid"/>
                          <a:round/>
                          <a:headEnd type="none" w="med" len="med"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</p:grpSp>
                </p:grpSp>
              </p:grpSp>
            </p:grpSp>
            <p:sp>
              <p:nvSpPr>
                <p:cNvPr id="392335" name="Text Box 143"/>
                <p:cNvSpPr txBox="1">
                  <a:spLocks noChangeArrowheads="1"/>
                </p:cNvSpPr>
                <p:nvPr/>
              </p:nvSpPr>
              <p:spPr bwMode="auto">
                <a:xfrm>
                  <a:off x="1632" y="2016"/>
                  <a:ext cx="235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nl-NL" sz="240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ahoma" pitchFamily="34" charset="0"/>
                      <a:cs typeface="Arial" pitchFamily="34" charset="0"/>
                    </a:rPr>
                    <a:t> </a:t>
                  </a:r>
                  <a:r>
                    <a:rPr lang="nl-NL" sz="2400" b="1">
                      <a:solidFill>
                        <a:srgbClr val="FF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ahoma" pitchFamily="34" charset="0"/>
                      <a:cs typeface="Arial" pitchFamily="34" charset="0"/>
                    </a:rPr>
                    <a:t>I</a:t>
                  </a:r>
                  <a:r>
                    <a:rPr lang="nl-NL" sz="2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Tahoma" pitchFamily="34" charset="0"/>
                      <a:cs typeface="Arial" pitchFamily="34" charset="0"/>
                    </a:rPr>
                    <a:t> </a:t>
                  </a:r>
                </a:p>
              </p:txBody>
            </p:sp>
            <p:sp>
              <p:nvSpPr>
                <p:cNvPr id="392339" name="Text Box 147"/>
                <p:cNvSpPr txBox="1">
                  <a:spLocks noChangeArrowheads="1"/>
                </p:cNvSpPr>
                <p:nvPr/>
              </p:nvSpPr>
              <p:spPr bwMode="auto">
                <a:xfrm>
                  <a:off x="528" y="2016"/>
                  <a:ext cx="237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nl-NL" sz="240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ahoma" pitchFamily="34" charset="0"/>
                      <a:cs typeface="Arial" pitchFamily="34" charset="0"/>
                    </a:rPr>
                    <a:t> </a:t>
                  </a:r>
                  <a:r>
                    <a:rPr lang="nl-NL" sz="2400" b="1">
                      <a:solidFill>
                        <a:srgbClr val="FF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ahoma" pitchFamily="34" charset="0"/>
                      <a:cs typeface="Arial" pitchFamily="34" charset="0"/>
                    </a:rPr>
                    <a:t>I</a:t>
                  </a:r>
                  <a:r>
                    <a:rPr lang="nl-NL" sz="2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Tahoma" pitchFamily="34" charset="0"/>
                      <a:cs typeface="Arial" pitchFamily="34" charset="0"/>
                    </a:rPr>
                    <a:t> </a:t>
                  </a:r>
                </a:p>
              </p:txBody>
            </p:sp>
            <p:sp>
              <p:nvSpPr>
                <p:cNvPr id="48244" name="Freeform 129"/>
                <p:cNvSpPr>
                  <a:spLocks/>
                </p:cNvSpPr>
                <p:nvPr/>
              </p:nvSpPr>
              <p:spPr bwMode="auto">
                <a:xfrm>
                  <a:off x="1620" y="3516"/>
                  <a:ext cx="1" cy="252"/>
                </a:xfrm>
                <a:custGeom>
                  <a:avLst/>
                  <a:gdLst>
                    <a:gd name="T0" fmla="*/ 0 w 1"/>
                    <a:gd name="T1" fmla="*/ 0 h 252"/>
                    <a:gd name="T2" fmla="*/ 0 w 1"/>
                    <a:gd name="T3" fmla="*/ 252 h 252"/>
                    <a:gd name="T4" fmla="*/ 0 60000 65536"/>
                    <a:gd name="T5" fmla="*/ 0 60000 65536"/>
                    <a:gd name="T6" fmla="*/ 0 w 1"/>
                    <a:gd name="T7" fmla="*/ 0 h 252"/>
                    <a:gd name="T8" fmla="*/ 1 w 1"/>
                    <a:gd name="T9" fmla="*/ 252 h 25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252">
                      <a:moveTo>
                        <a:pt x="0" y="0"/>
                      </a:moveTo>
                      <a:lnTo>
                        <a:pt x="0" y="252"/>
                      </a:lnTo>
                    </a:path>
                  </a:pathLst>
                </a:custGeom>
                <a:noFill/>
                <a:ln w="57150" cmpd="sng">
                  <a:solidFill>
                    <a:srgbClr val="FF33CC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8245" name="Freeform 182"/>
                <p:cNvSpPr>
                  <a:spLocks/>
                </p:cNvSpPr>
                <p:nvPr/>
              </p:nvSpPr>
              <p:spPr bwMode="auto">
                <a:xfrm>
                  <a:off x="1332" y="2500"/>
                  <a:ext cx="168" cy="1"/>
                </a:xfrm>
                <a:custGeom>
                  <a:avLst/>
                  <a:gdLst>
                    <a:gd name="T0" fmla="*/ 168 w 168"/>
                    <a:gd name="T1" fmla="*/ 0 h 1"/>
                    <a:gd name="T2" fmla="*/ 0 w 168"/>
                    <a:gd name="T3" fmla="*/ 0 h 1"/>
                    <a:gd name="T4" fmla="*/ 0 60000 65536"/>
                    <a:gd name="T5" fmla="*/ 0 60000 65536"/>
                    <a:gd name="T6" fmla="*/ 0 w 168"/>
                    <a:gd name="T7" fmla="*/ 0 h 1"/>
                    <a:gd name="T8" fmla="*/ 168 w 168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8" h="1">
                      <a:moveTo>
                        <a:pt x="168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57150" cap="flat" cmpd="sng">
                  <a:solidFill>
                    <a:srgbClr val="FF33CC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48238" name="Group 232"/>
              <p:cNvGrpSpPr>
                <a:grpSpLocks/>
              </p:cNvGrpSpPr>
              <p:nvPr/>
            </p:nvGrpSpPr>
            <p:grpSpPr bwMode="auto">
              <a:xfrm>
                <a:off x="981" y="3314"/>
                <a:ext cx="348" cy="250"/>
                <a:chOff x="972" y="3314"/>
                <a:chExt cx="348" cy="250"/>
              </a:xfrm>
            </p:grpSpPr>
            <p:sp>
              <p:nvSpPr>
                <p:cNvPr id="48239" name="Text Box 166"/>
                <p:cNvSpPr txBox="1">
                  <a:spLocks noChangeArrowheads="1"/>
                </p:cNvSpPr>
                <p:nvPr/>
              </p:nvSpPr>
              <p:spPr bwMode="auto">
                <a:xfrm>
                  <a:off x="1176" y="3314"/>
                  <a:ext cx="144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nl-NL" sz="2000">
                      <a:solidFill>
                        <a:srgbClr val="000000"/>
                      </a:solidFill>
                      <a:latin typeface="Tahoma" pitchFamily="34" charset="0"/>
                      <a:cs typeface="Arial" pitchFamily="34" charset="0"/>
                    </a:rPr>
                    <a:t>-</a:t>
                  </a:r>
                  <a:endParaRPr lang="nl-NL" altLang="nl-NL" sz="3000">
                    <a:solidFill>
                      <a:srgbClr val="000000"/>
                    </a:solidFill>
                    <a:latin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240" name="Text Box 168"/>
                <p:cNvSpPr txBox="1">
                  <a:spLocks noChangeArrowheads="1"/>
                </p:cNvSpPr>
                <p:nvPr/>
              </p:nvSpPr>
              <p:spPr bwMode="auto">
                <a:xfrm>
                  <a:off x="972" y="3344"/>
                  <a:ext cx="197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nl-NL" sz="1400">
                      <a:solidFill>
                        <a:srgbClr val="000000"/>
                      </a:solidFill>
                      <a:latin typeface="Tahoma" pitchFamily="34" charset="0"/>
                      <a:cs typeface="Arial" pitchFamily="34" charset="0"/>
                    </a:rPr>
                    <a:t>+</a:t>
                  </a:r>
                  <a:endParaRPr lang="nl-NL" altLang="nl-NL" sz="3000">
                    <a:solidFill>
                      <a:srgbClr val="000000"/>
                    </a:solidFill>
                    <a:latin typeface="Tahoma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48236" name="Tekstvak 2"/>
            <p:cNvSpPr txBox="1">
              <a:spLocks noChangeArrowheads="1"/>
            </p:cNvSpPr>
            <p:nvPr/>
          </p:nvSpPr>
          <p:spPr bwMode="auto">
            <a:xfrm>
              <a:off x="1259632" y="4859868"/>
              <a:ext cx="7421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1800">
                  <a:solidFill>
                    <a:srgbClr val="000000"/>
                  </a:solidFill>
                  <a:cs typeface="Arial" pitchFamily="34" charset="0"/>
                </a:rPr>
                <a:t>Fig.1</a:t>
              </a:r>
            </a:p>
          </p:txBody>
        </p:sp>
      </p:grpSp>
      <p:grpSp>
        <p:nvGrpSpPr>
          <p:cNvPr id="5" name="Groep 4"/>
          <p:cNvGrpSpPr>
            <a:grpSpLocks/>
          </p:cNvGrpSpPr>
          <p:nvPr/>
        </p:nvGrpSpPr>
        <p:grpSpPr bwMode="auto">
          <a:xfrm>
            <a:off x="3502025" y="2744788"/>
            <a:ext cx="2438400" cy="3943350"/>
            <a:chOff x="3502025" y="2744788"/>
            <a:chExt cx="2438400" cy="3943350"/>
          </a:xfrm>
        </p:grpSpPr>
        <p:grpSp>
          <p:nvGrpSpPr>
            <p:cNvPr id="48189" name="Group 221"/>
            <p:cNvGrpSpPr>
              <a:grpSpLocks/>
            </p:cNvGrpSpPr>
            <p:nvPr/>
          </p:nvGrpSpPr>
          <p:grpSpPr bwMode="auto">
            <a:xfrm>
              <a:off x="3502025" y="2744788"/>
              <a:ext cx="2438400" cy="3943350"/>
              <a:chOff x="2336" y="1747"/>
              <a:chExt cx="1536" cy="2484"/>
            </a:xfrm>
          </p:grpSpPr>
          <p:sp>
            <p:nvSpPr>
              <p:cNvPr id="48191" name="Line 43"/>
              <p:cNvSpPr>
                <a:spLocks noChangeShapeType="1"/>
              </p:cNvSpPr>
              <p:nvPr/>
            </p:nvSpPr>
            <p:spPr bwMode="auto">
              <a:xfrm>
                <a:off x="3175" y="3945"/>
                <a:ext cx="355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grpSp>
            <p:nvGrpSpPr>
              <p:cNvPr id="48192" name="Group 220"/>
              <p:cNvGrpSpPr>
                <a:grpSpLocks/>
              </p:cNvGrpSpPr>
              <p:nvPr/>
            </p:nvGrpSpPr>
            <p:grpSpPr bwMode="auto">
              <a:xfrm>
                <a:off x="2336" y="1747"/>
                <a:ext cx="1536" cy="2484"/>
                <a:chOff x="2290" y="1741"/>
                <a:chExt cx="1536" cy="2484"/>
              </a:xfrm>
            </p:grpSpPr>
            <p:grpSp>
              <p:nvGrpSpPr>
                <p:cNvPr id="48193" name="Group 218"/>
                <p:cNvGrpSpPr>
                  <a:grpSpLocks/>
                </p:cNvGrpSpPr>
                <p:nvPr/>
              </p:nvGrpSpPr>
              <p:grpSpPr bwMode="auto">
                <a:xfrm>
                  <a:off x="2290" y="1741"/>
                  <a:ext cx="1536" cy="2484"/>
                  <a:chOff x="2336" y="1741"/>
                  <a:chExt cx="1536" cy="2484"/>
                </a:xfrm>
              </p:grpSpPr>
              <p:grpSp>
                <p:nvGrpSpPr>
                  <p:cNvPr id="48196" name="Group 217"/>
                  <p:cNvGrpSpPr>
                    <a:grpSpLocks/>
                  </p:cNvGrpSpPr>
                  <p:nvPr/>
                </p:nvGrpSpPr>
                <p:grpSpPr bwMode="auto">
                  <a:xfrm>
                    <a:off x="2336" y="1741"/>
                    <a:ext cx="1536" cy="2484"/>
                    <a:chOff x="2308" y="1632"/>
                    <a:chExt cx="1536" cy="2484"/>
                  </a:xfrm>
                </p:grpSpPr>
                <p:sp>
                  <p:nvSpPr>
                    <p:cNvPr id="48200" name="Freeform 159"/>
                    <p:cNvSpPr>
                      <a:spLocks/>
                    </p:cNvSpPr>
                    <p:nvPr/>
                  </p:nvSpPr>
                  <p:spPr bwMode="auto">
                    <a:xfrm>
                      <a:off x="2970" y="2862"/>
                      <a:ext cx="1" cy="378"/>
                    </a:xfrm>
                    <a:custGeom>
                      <a:avLst/>
                      <a:gdLst>
                        <a:gd name="T0" fmla="*/ 0 w 1"/>
                        <a:gd name="T1" fmla="*/ 0 h 378"/>
                        <a:gd name="T2" fmla="*/ 0 w 1"/>
                        <a:gd name="T3" fmla="*/ 378 h 378"/>
                        <a:gd name="T4" fmla="*/ 0 60000 65536"/>
                        <a:gd name="T5" fmla="*/ 0 60000 65536"/>
                        <a:gd name="T6" fmla="*/ 0 w 1"/>
                        <a:gd name="T7" fmla="*/ 0 h 378"/>
                        <a:gd name="T8" fmla="*/ 1 w 1"/>
                        <a:gd name="T9" fmla="*/ 378 h 378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1" h="378">
                          <a:moveTo>
                            <a:pt x="0" y="0"/>
                          </a:moveTo>
                          <a:lnTo>
                            <a:pt x="0" y="378"/>
                          </a:lnTo>
                        </a:path>
                      </a:pathLst>
                    </a:custGeom>
                    <a:noFill/>
                    <a:ln w="38100">
                      <a:solidFill>
                        <a:srgbClr val="00FF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8201" name="Freeform 160"/>
                    <p:cNvSpPr>
                      <a:spLocks/>
                    </p:cNvSpPr>
                    <p:nvPr/>
                  </p:nvSpPr>
                  <p:spPr bwMode="auto">
                    <a:xfrm flipV="1">
                      <a:off x="3072" y="1632"/>
                      <a:ext cx="1" cy="388"/>
                    </a:xfrm>
                    <a:custGeom>
                      <a:avLst/>
                      <a:gdLst>
                        <a:gd name="T0" fmla="*/ 0 w 1"/>
                        <a:gd name="T1" fmla="*/ 0 h 444"/>
                        <a:gd name="T2" fmla="*/ 0 w 1"/>
                        <a:gd name="T3" fmla="*/ 226 h 444"/>
                        <a:gd name="T4" fmla="*/ 0 60000 65536"/>
                        <a:gd name="T5" fmla="*/ 0 60000 65536"/>
                        <a:gd name="T6" fmla="*/ 0 w 1"/>
                        <a:gd name="T7" fmla="*/ 0 h 444"/>
                        <a:gd name="T8" fmla="*/ 1 w 1"/>
                        <a:gd name="T9" fmla="*/ 444 h 444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1" h="444">
                          <a:moveTo>
                            <a:pt x="0" y="0"/>
                          </a:moveTo>
                          <a:lnTo>
                            <a:pt x="0" y="444"/>
                          </a:lnTo>
                        </a:path>
                      </a:pathLst>
                    </a:custGeom>
                    <a:noFill/>
                    <a:ln w="38100">
                      <a:solidFill>
                        <a:srgbClr val="00FF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48202" name="Group 2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08" y="1639"/>
                      <a:ext cx="1536" cy="2477"/>
                      <a:chOff x="2336" y="1752"/>
                      <a:chExt cx="1536" cy="2477"/>
                    </a:xfrm>
                  </p:grpSpPr>
                  <p:grpSp>
                    <p:nvGrpSpPr>
                      <p:cNvPr id="48203" name="Group 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336" y="2053"/>
                        <a:ext cx="1536" cy="964"/>
                        <a:chOff x="2304" y="2016"/>
                        <a:chExt cx="2976" cy="1104"/>
                      </a:xfrm>
                    </p:grpSpPr>
                    <p:sp>
                      <p:nvSpPr>
                        <p:cNvPr id="48231" name="Line 1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304" y="2384"/>
                          <a:ext cx="2976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F3300"/>
                          </a:solidFill>
                          <a:miter lim="800000"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48232" name="Line 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304" y="2016"/>
                          <a:ext cx="2976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F3300"/>
                          </a:solidFill>
                          <a:miter lim="800000"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48233" name="Line 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304" y="3120"/>
                          <a:ext cx="2976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F3300"/>
                          </a:solidFill>
                          <a:miter lim="800000"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48234" name="Line 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304" y="2752"/>
                          <a:ext cx="2976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F3300"/>
                          </a:solidFill>
                          <a:miter lim="800000"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48204" name="Group 20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20" y="1752"/>
                        <a:ext cx="712" cy="1536"/>
                        <a:chOff x="2688" y="1632"/>
                        <a:chExt cx="712" cy="1536"/>
                      </a:xfrm>
                    </p:grpSpPr>
                    <p:sp>
                      <p:nvSpPr>
                        <p:cNvPr id="48222" name="Line 6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014687">
                          <a:off x="2580" y="2450"/>
                          <a:ext cx="866" cy="1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48223" name="Freeform 19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06" y="2322"/>
                          <a:ext cx="18" cy="144"/>
                        </a:xfrm>
                        <a:custGeom>
                          <a:avLst/>
                          <a:gdLst>
                            <a:gd name="T0" fmla="*/ 18 w 18"/>
                            <a:gd name="T1" fmla="*/ 0 h 144"/>
                            <a:gd name="T2" fmla="*/ 0 w 18"/>
                            <a:gd name="T3" fmla="*/ 144 h 144"/>
                            <a:gd name="T4" fmla="*/ 0 60000 65536"/>
                            <a:gd name="T5" fmla="*/ 0 60000 65536"/>
                            <a:gd name="T6" fmla="*/ 0 w 18"/>
                            <a:gd name="T7" fmla="*/ 0 h 144"/>
                            <a:gd name="T8" fmla="*/ 18 w 18"/>
                            <a:gd name="T9" fmla="*/ 144 h 144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18" h="144">
                              <a:moveTo>
                                <a:pt x="18" y="0"/>
                              </a:moveTo>
                              <a:lnTo>
                                <a:pt x="0" y="144"/>
                              </a:lnTo>
                            </a:path>
                          </a:pathLst>
                        </a:custGeom>
                        <a:noFill/>
                        <a:ln w="381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92214" name="Rectangle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20" y="1632"/>
                          <a:ext cx="280" cy="2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/>
                          </a:pPr>
                          <a:r>
                            <a:rPr lang="nl-NL" sz="240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Tahoma" pitchFamily="34" charset="0"/>
                              <a:cs typeface="Arial" pitchFamily="34" charset="0"/>
                            </a:rPr>
                            <a:t>F</a:t>
                          </a:r>
                          <a:r>
                            <a:rPr lang="nl-NL" sz="2400" baseline="-2500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Tahoma" pitchFamily="34" charset="0"/>
                              <a:cs typeface="Arial" pitchFamily="34" charset="0"/>
                            </a:rPr>
                            <a:t>L</a:t>
                          </a:r>
                        </a:p>
                      </p:txBody>
                    </p:sp>
                    <p:sp>
                      <p:nvSpPr>
                        <p:cNvPr id="392219" name="Rectangle 2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88" y="2880"/>
                          <a:ext cx="280" cy="2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/>
                          </a:pPr>
                          <a:r>
                            <a:rPr lang="nl-NL" sz="240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Tahoma" pitchFamily="34" charset="0"/>
                              <a:cs typeface="Arial" pitchFamily="34" charset="0"/>
                            </a:rPr>
                            <a:t>F</a:t>
                          </a:r>
                          <a:r>
                            <a:rPr lang="nl-NL" sz="2400" baseline="-2500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Tahoma" pitchFamily="34" charset="0"/>
                              <a:cs typeface="Arial" pitchFamily="34" charset="0"/>
                            </a:rPr>
                            <a:t>L</a:t>
                          </a:r>
                        </a:p>
                      </p:txBody>
                    </p:sp>
                    <p:sp>
                      <p:nvSpPr>
                        <p:cNvPr id="392262" name="Rectangle 7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32" y="2688"/>
                          <a:ext cx="264" cy="2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/>
                          </a:pPr>
                          <a:r>
                            <a:rPr kumimoji="1" lang="nl-NL" sz="2400" b="1" dirty="0">
                              <a:solidFill>
                                <a:srgbClr val="FF33CC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cs typeface="Arial" pitchFamily="34" charset="0"/>
                              <a:sym typeface="Symbol" pitchFamily="18" charset="2"/>
                            </a:rPr>
                            <a:t></a:t>
                          </a:r>
                        </a:p>
                      </p:txBody>
                    </p:sp>
                    <p:sp>
                      <p:nvSpPr>
                        <p:cNvPr id="48227" name="AutoShape 15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8601247" flipV="1">
                          <a:off x="2928" y="2292"/>
                          <a:ext cx="189" cy="199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w 21600"/>
                            <a:gd name="T7" fmla="*/ 0 h 21600"/>
                            <a:gd name="T8" fmla="*/ 0 w 21600"/>
                            <a:gd name="T9" fmla="*/ 0 h 21600"/>
                            <a:gd name="T10" fmla="*/ 0 w 21600"/>
                            <a:gd name="T11" fmla="*/ 0 h 21600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3200 w 21600"/>
                            <a:gd name="T19" fmla="*/ 3148 h 21600"/>
                            <a:gd name="T20" fmla="*/ 18400 w 21600"/>
                            <a:gd name="T21" fmla="*/ 18452 h 21600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21600" h="21600">
                              <a:moveTo>
                                <a:pt x="20847" y="9297"/>
                              </a:moveTo>
                              <a:cubicBezTo>
                                <a:pt x="20103" y="4322"/>
                                <a:pt x="15830" y="641"/>
                                <a:pt x="10800" y="641"/>
                              </a:cubicBezTo>
                              <a:cubicBezTo>
                                <a:pt x="5189" y="641"/>
                                <a:pt x="641" y="5189"/>
                                <a:pt x="641" y="10800"/>
                              </a:cubicBezTo>
                              <a:cubicBezTo>
                                <a:pt x="641" y="16410"/>
                                <a:pt x="5189" y="20959"/>
                                <a:pt x="10800" y="20959"/>
                              </a:cubicBezTo>
                              <a:cubicBezTo>
                                <a:pt x="13526" y="20959"/>
                                <a:pt x="16138" y="19862"/>
                                <a:pt x="18048" y="17917"/>
                              </a:cubicBezTo>
                              <a:lnTo>
                                <a:pt x="18506" y="18366"/>
                              </a:lnTo>
                              <a:cubicBezTo>
                                <a:pt x="16475" y="20434"/>
                                <a:pt x="13698" y="21599"/>
                                <a:pt x="10800" y="21600"/>
                              </a:cubicBezTo>
                              <a:cubicBezTo>
                                <a:pt x="4835" y="21600"/>
                                <a:pt x="0" y="16764"/>
                                <a:pt x="0" y="10800"/>
                              </a:cubicBezTo>
                              <a:cubicBezTo>
                                <a:pt x="0" y="4835"/>
                                <a:pt x="4835" y="0"/>
                                <a:pt x="10800" y="0"/>
                              </a:cubicBezTo>
                              <a:cubicBezTo>
                                <a:pt x="16147" y="-1"/>
                                <a:pt x="20690" y="3913"/>
                                <a:pt x="21481" y="9202"/>
                              </a:cubicBezTo>
                              <a:lnTo>
                                <a:pt x="24151" y="8802"/>
                              </a:lnTo>
                              <a:lnTo>
                                <a:pt x="21611" y="12237"/>
                              </a:lnTo>
                              <a:lnTo>
                                <a:pt x="18176" y="9696"/>
                              </a:lnTo>
                              <a:lnTo>
                                <a:pt x="20847" y="929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FF00"/>
                        </a:solidFill>
                        <a:ln w="9525">
                          <a:solidFill>
                            <a:srgbClr val="00FF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92263" name="Rectangle 7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52" y="1926"/>
                          <a:ext cx="198" cy="2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>
                          <a:spAutoFit/>
                        </a:bodyPr>
                        <a:lstStyle/>
                        <a:p>
                          <a:pPr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/>
                          </a:pPr>
                          <a:r>
                            <a:rPr lang="nl-NL" sz="2400" b="1" dirty="0">
                              <a:solidFill>
                                <a:srgbClr val="FF33CC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cs typeface="Arial" pitchFamily="34" charset="0"/>
                              <a:sym typeface="WP MathExtendedA" pitchFamily="2" charset="2"/>
                            </a:rPr>
                            <a:t></a:t>
                          </a:r>
                        </a:p>
                      </p:txBody>
                    </p:sp>
                    <p:sp>
                      <p:nvSpPr>
                        <p:cNvPr id="48229" name="Freeform 16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79" y="2412"/>
                          <a:ext cx="66" cy="12"/>
                        </a:xfrm>
                        <a:custGeom>
                          <a:avLst/>
                          <a:gdLst>
                            <a:gd name="T0" fmla="*/ 0 w 66"/>
                            <a:gd name="T1" fmla="*/ 0 h 12"/>
                            <a:gd name="T2" fmla="*/ 66 w 66"/>
                            <a:gd name="T3" fmla="*/ 12 h 12"/>
                            <a:gd name="T4" fmla="*/ 0 60000 65536"/>
                            <a:gd name="T5" fmla="*/ 0 60000 65536"/>
                            <a:gd name="T6" fmla="*/ 0 w 66"/>
                            <a:gd name="T7" fmla="*/ 0 h 12"/>
                            <a:gd name="T8" fmla="*/ 66 w 66"/>
                            <a:gd name="T9" fmla="*/ 12 h 12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66" h="12">
                              <a:moveTo>
                                <a:pt x="0" y="0"/>
                              </a:moveTo>
                              <a:lnTo>
                                <a:pt x="66" y="12"/>
                              </a:lnTo>
                            </a:path>
                          </a:pathLst>
                        </a:custGeom>
                        <a:noFill/>
                        <a:ln w="38100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48230" name="Freeform 18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82" y="2538"/>
                          <a:ext cx="18" cy="156"/>
                        </a:xfrm>
                        <a:custGeom>
                          <a:avLst/>
                          <a:gdLst>
                            <a:gd name="T0" fmla="*/ 18 w 18"/>
                            <a:gd name="T1" fmla="*/ 0 h 156"/>
                            <a:gd name="T2" fmla="*/ 0 w 18"/>
                            <a:gd name="T3" fmla="*/ 156 h 156"/>
                            <a:gd name="T4" fmla="*/ 0 60000 65536"/>
                            <a:gd name="T5" fmla="*/ 0 60000 65536"/>
                            <a:gd name="T6" fmla="*/ 0 w 18"/>
                            <a:gd name="T7" fmla="*/ 0 h 156"/>
                            <a:gd name="T8" fmla="*/ 18 w 18"/>
                            <a:gd name="T9" fmla="*/ 156 h 156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18" h="156">
                              <a:moveTo>
                                <a:pt x="18" y="0"/>
                              </a:moveTo>
                              <a:lnTo>
                                <a:pt x="0" y="156"/>
                              </a:lnTo>
                            </a:path>
                          </a:pathLst>
                        </a:custGeom>
                        <a:noFill/>
                        <a:ln w="38100" cap="flat" cmpd="sng">
                          <a:solidFill>
                            <a:srgbClr val="FF33CC"/>
                          </a:solidFill>
                          <a:prstDash val="solid"/>
                          <a:round/>
                          <a:headEnd type="none" w="med" len="med"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48205" name="Group 2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24" y="3258"/>
                        <a:ext cx="906" cy="971"/>
                        <a:chOff x="2624" y="3258"/>
                        <a:chExt cx="906" cy="971"/>
                      </a:xfrm>
                    </p:grpSpPr>
                    <p:sp>
                      <p:nvSpPr>
                        <p:cNvPr id="48206" name="Rectangle 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81" y="3443"/>
                          <a:ext cx="132" cy="79"/>
                        </a:xfrm>
                        <a:prstGeom prst="rect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fontAlgn="base" hangingPunct="1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Tx/>
                            <a:buNone/>
                          </a:pPr>
                          <a:endParaRPr lang="nl-NL" altLang="nl-NL" sz="1800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48207" name="Rectangle 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00" y="3445"/>
                          <a:ext cx="128" cy="84"/>
                        </a:xfrm>
                        <a:prstGeom prst="rect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eaLnBrk="1" fontAlgn="base" hangingPunct="1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Tx/>
                            <a:buNone/>
                          </a:pPr>
                          <a:endParaRPr lang="nl-NL" altLang="nl-NL" sz="1800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48208" name="Group 52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5853238">
                          <a:off x="2889" y="3317"/>
                          <a:ext cx="337" cy="335"/>
                          <a:chOff x="1776" y="3600"/>
                          <a:chExt cx="336" cy="336"/>
                        </a:xfrm>
                      </p:grpSpPr>
                      <p:sp>
                        <p:nvSpPr>
                          <p:cNvPr id="48220" name="Oval 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76" y="3600"/>
                            <a:ext cx="336" cy="336"/>
                          </a:xfrm>
                          <a:prstGeom prst="ellipse">
                            <a:avLst/>
                          </a:prstGeom>
                          <a:solidFill>
                            <a:srgbClr val="CC9900"/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 eaLnBrk="0" hangingPunct="0">
                              <a:spcBef>
                                <a:spcPct val="20000"/>
                              </a:spcBef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1pPr>
                            <a:lvl2pPr marL="742950" indent="-285750" eaLnBrk="0" hangingPunct="0">
                              <a:spcBef>
                                <a:spcPct val="20000"/>
                              </a:spcBef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2pPr>
                            <a:lvl3pPr marL="1143000" indent="-228600" eaLnBrk="0" hangingPunct="0">
                              <a:spcBef>
                                <a:spcPct val="20000"/>
                              </a:spcBef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3pPr>
                            <a:lvl4pPr marL="1600200" indent="-228600" eaLnBrk="0" hangingPunct="0">
                              <a:spcBef>
                                <a:spcPct val="20000"/>
                              </a:spcBef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4pPr>
                            <a:lvl5pPr marL="2057400" indent="-228600" eaLnBrk="0" hangingPunct="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9pPr>
                          </a:lstStyle>
                          <a:p>
                            <a:pPr eaLnBrk="1" fontAlgn="base" hangingPunct="1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Tx/>
                              <a:buNone/>
                            </a:pPr>
                            <a:endParaRPr lang="nl-NL" altLang="nl-NL" sz="1800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8221" name="Rectangle 5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920" y="3600"/>
                            <a:ext cx="48" cy="336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 eaLnBrk="0" hangingPunct="0">
                              <a:spcBef>
                                <a:spcPct val="20000"/>
                              </a:spcBef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1pPr>
                            <a:lvl2pPr marL="742950" indent="-285750" eaLnBrk="0" hangingPunct="0">
                              <a:spcBef>
                                <a:spcPct val="20000"/>
                              </a:spcBef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2pPr>
                            <a:lvl3pPr marL="1143000" indent="-228600" eaLnBrk="0" hangingPunct="0">
                              <a:spcBef>
                                <a:spcPct val="20000"/>
                              </a:spcBef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3pPr>
                            <a:lvl4pPr marL="1600200" indent="-228600" eaLnBrk="0" hangingPunct="0">
                              <a:spcBef>
                                <a:spcPct val="20000"/>
                              </a:spcBef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4pPr>
                            <a:lvl5pPr marL="2057400" indent="-228600" eaLnBrk="0" hangingPunct="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9pPr>
                          </a:lstStyle>
                          <a:p>
                            <a:pPr eaLnBrk="1" fontAlgn="base" hangingPunct="1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FontTx/>
                              <a:buNone/>
                            </a:pPr>
                            <a:endParaRPr lang="nl-NL" altLang="nl-NL" sz="1800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48209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624" y="3485"/>
                          <a:ext cx="1" cy="4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48210" name="Line 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30" y="3485"/>
                          <a:ext cx="0" cy="4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48211" name="Line 3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96" y="3820"/>
                          <a:ext cx="1" cy="251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48212" name="Line 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75" y="3862"/>
                          <a:ext cx="1" cy="167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48213" name="Line 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2624" y="3485"/>
                          <a:ext cx="197" cy="1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48214" name="Line 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24" y="3945"/>
                          <a:ext cx="472" cy="1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48215" name="Line 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333" y="3485"/>
                          <a:ext cx="197" cy="1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48216" name="Text Box 4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37" y="3941"/>
                          <a:ext cx="235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FontTx/>
                            <a:buNone/>
                          </a:pPr>
                          <a:r>
                            <a:rPr lang="nl-NL" altLang="nl-NL" sz="2400">
                              <a:solidFill>
                                <a:srgbClr val="FF0000"/>
                              </a:solidFill>
                              <a:latin typeface="Tahoma" pitchFamily="34" charset="0"/>
                              <a:cs typeface="Arial" pitchFamily="34" charset="0"/>
                            </a:rPr>
                            <a:t>-</a:t>
                          </a:r>
                          <a:endParaRPr lang="nl-NL" altLang="nl-NL" sz="3000">
                            <a:solidFill>
                              <a:srgbClr val="FF0000"/>
                            </a:solidFill>
                            <a:latin typeface="Tahoma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48217" name="Text Box 4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60" y="3940"/>
                          <a:ext cx="237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FontTx/>
                            <a:buNone/>
                          </a:pPr>
                          <a:r>
                            <a:rPr lang="nl-NL" altLang="nl-NL" sz="2400" b="1">
                              <a:solidFill>
                                <a:srgbClr val="FF0000"/>
                              </a:solidFill>
                              <a:latin typeface="Tahoma" pitchFamily="34" charset="0"/>
                              <a:cs typeface="Arial" pitchFamily="34" charset="0"/>
                            </a:rPr>
                            <a:t>+</a:t>
                          </a:r>
                          <a:endParaRPr lang="nl-NL" altLang="nl-NL" sz="3000">
                            <a:solidFill>
                              <a:srgbClr val="FF0000"/>
                            </a:solidFill>
                            <a:latin typeface="Tahoma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48218" name="Text Box 16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10" y="3468"/>
                          <a:ext cx="197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algn="ctr"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FontTx/>
                            <a:buNone/>
                          </a:pPr>
                          <a:r>
                            <a:rPr lang="nl-NL" altLang="nl-NL" sz="1400">
                              <a:solidFill>
                                <a:srgbClr val="000000"/>
                              </a:solidFill>
                              <a:latin typeface="Tahoma" pitchFamily="34" charset="0"/>
                              <a:cs typeface="Arial" pitchFamily="34" charset="0"/>
                            </a:rPr>
                            <a:t>+</a:t>
                          </a:r>
                          <a:endParaRPr lang="nl-NL" altLang="nl-NL" sz="3000">
                            <a:solidFill>
                              <a:srgbClr val="000000"/>
                            </a:solidFill>
                            <a:latin typeface="Tahoma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48219" name="Text Box 17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88" y="3258"/>
                          <a:ext cx="144" cy="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anchor="ctr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itchFamily="34" charset="0"/>
                            </a:defRPr>
                          </a:lvl9pPr>
                        </a:lstStyle>
                        <a:p>
                          <a:pPr algn="ctr"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FontTx/>
                            <a:buNone/>
                          </a:pPr>
                          <a:r>
                            <a:rPr lang="nl-NL" altLang="nl-NL" sz="2000">
                              <a:solidFill>
                                <a:srgbClr val="000000"/>
                              </a:solidFill>
                              <a:latin typeface="Tahoma" pitchFamily="34" charset="0"/>
                              <a:cs typeface="Arial" pitchFamily="34" charset="0"/>
                            </a:rPr>
                            <a:t>-</a:t>
                          </a:r>
                          <a:endParaRPr lang="nl-NL" altLang="nl-NL" sz="3000">
                            <a:solidFill>
                              <a:srgbClr val="000000"/>
                            </a:solidFill>
                            <a:latin typeface="Tahoma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392220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36" y="2448"/>
                    <a:ext cx="237" cy="5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/>
                    </a:pPr>
                    <a:r>
                      <a:rPr lang="nl-NL" sz="24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rPr>
                      <a:t> </a:t>
                    </a:r>
                    <a:r>
                      <a:rPr lang="nl-NL" sz="2400" b="1">
                        <a:solidFill>
                          <a:srgbClr val="FF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rPr>
                      <a:t>I</a:t>
                    </a:r>
                    <a:r>
                      <a:rPr lang="nl-NL" sz="24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pitchFamily="34" charset="0"/>
                      </a:rPr>
                      <a:t> </a:t>
                    </a:r>
                  </a:p>
                </p:txBody>
              </p:sp>
              <p:sp>
                <p:nvSpPr>
                  <p:cNvPr id="48198" name="Freeform 44"/>
                  <p:cNvSpPr>
                    <a:spLocks/>
                  </p:cNvSpPr>
                  <p:nvPr/>
                </p:nvSpPr>
                <p:spPr bwMode="auto">
                  <a:xfrm>
                    <a:off x="3530" y="3583"/>
                    <a:ext cx="1" cy="240"/>
                  </a:xfrm>
                  <a:custGeom>
                    <a:avLst/>
                    <a:gdLst>
                      <a:gd name="T0" fmla="*/ 0 w 1"/>
                      <a:gd name="T1" fmla="*/ 0 h 240"/>
                      <a:gd name="T2" fmla="*/ 0 w 1"/>
                      <a:gd name="T3" fmla="*/ 240 h 240"/>
                      <a:gd name="T4" fmla="*/ 0 60000 65536"/>
                      <a:gd name="T5" fmla="*/ 0 60000 65536"/>
                      <a:gd name="T6" fmla="*/ 0 w 1"/>
                      <a:gd name="T7" fmla="*/ 0 h 240"/>
                      <a:gd name="T8" fmla="*/ 1 w 1"/>
                      <a:gd name="T9" fmla="*/ 240 h 24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240">
                        <a:moveTo>
                          <a:pt x="0" y="0"/>
                        </a:moveTo>
                        <a:lnTo>
                          <a:pt x="0" y="240"/>
                        </a:lnTo>
                      </a:path>
                    </a:pathLst>
                  </a:custGeom>
                  <a:noFill/>
                  <a:ln w="57150" cmpd="sng">
                    <a:solidFill>
                      <a:srgbClr val="FF33CC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8199" name="Line 45"/>
                  <p:cNvSpPr>
                    <a:spLocks noChangeShapeType="1"/>
                  </p:cNvSpPr>
                  <p:nvPr/>
                </p:nvSpPr>
                <p:spPr bwMode="auto">
                  <a:xfrm rot="10735274">
                    <a:off x="2624" y="3606"/>
                    <a:ext cx="0" cy="209"/>
                  </a:xfrm>
                  <a:prstGeom prst="line">
                    <a:avLst/>
                  </a:prstGeom>
                  <a:noFill/>
                  <a:ln w="57150">
                    <a:solidFill>
                      <a:srgbClr val="FF33CC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8194" name="Freeform 185"/>
                <p:cNvSpPr>
                  <a:spLocks/>
                </p:cNvSpPr>
                <p:nvPr/>
              </p:nvSpPr>
              <p:spPr bwMode="auto">
                <a:xfrm>
                  <a:off x="3030" y="2171"/>
                  <a:ext cx="18" cy="168"/>
                </a:xfrm>
                <a:custGeom>
                  <a:avLst/>
                  <a:gdLst>
                    <a:gd name="T0" fmla="*/ 18 w 18"/>
                    <a:gd name="T1" fmla="*/ 0 h 168"/>
                    <a:gd name="T2" fmla="*/ 0 w 18"/>
                    <a:gd name="T3" fmla="*/ 168 h 168"/>
                    <a:gd name="T4" fmla="*/ 0 60000 65536"/>
                    <a:gd name="T5" fmla="*/ 0 60000 65536"/>
                    <a:gd name="T6" fmla="*/ 0 w 18"/>
                    <a:gd name="T7" fmla="*/ 0 h 168"/>
                    <a:gd name="T8" fmla="*/ 18 w 18"/>
                    <a:gd name="T9" fmla="*/ 168 h 16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8" h="168">
                      <a:moveTo>
                        <a:pt x="18" y="0"/>
                      </a:moveTo>
                      <a:lnTo>
                        <a:pt x="0" y="168"/>
                      </a:lnTo>
                    </a:path>
                  </a:pathLst>
                </a:custGeom>
                <a:noFill/>
                <a:ln w="57150" cap="flat" cmpd="sng">
                  <a:solidFill>
                    <a:srgbClr val="FF33CC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9221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054" y="2016"/>
                  <a:ext cx="235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nl-NL" sz="2400" b="1">
                      <a:solidFill>
                        <a:srgbClr val="FF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ahoma" pitchFamily="34" charset="0"/>
                      <a:cs typeface="Arial" pitchFamily="34" charset="0"/>
                    </a:rPr>
                    <a:t>I</a:t>
                  </a:r>
                  <a:r>
                    <a:rPr lang="nl-NL" sz="2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Tahoma" pitchFamily="34" charset="0"/>
                      <a:cs typeface="Arial" pitchFamily="34" charset="0"/>
                    </a:rPr>
                    <a:t> </a:t>
                  </a:r>
                </a:p>
              </p:txBody>
            </p:sp>
          </p:grpSp>
        </p:grpSp>
        <p:sp>
          <p:nvSpPr>
            <p:cNvPr id="48190" name="Tekstvak 147"/>
            <p:cNvSpPr txBox="1">
              <a:spLocks noChangeArrowheads="1"/>
            </p:cNvSpPr>
            <p:nvPr/>
          </p:nvSpPr>
          <p:spPr bwMode="auto">
            <a:xfrm>
              <a:off x="4697007" y="4817117"/>
              <a:ext cx="7421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1800">
                  <a:solidFill>
                    <a:srgbClr val="000000"/>
                  </a:solidFill>
                  <a:cs typeface="Arial" pitchFamily="34" charset="0"/>
                </a:rPr>
                <a:t>Fig.2</a:t>
              </a:r>
            </a:p>
          </p:txBody>
        </p:sp>
      </p:grpSp>
      <p:grpSp>
        <p:nvGrpSpPr>
          <p:cNvPr id="6" name="Groep 5"/>
          <p:cNvGrpSpPr>
            <a:grpSpLocks/>
          </p:cNvGrpSpPr>
          <p:nvPr/>
        </p:nvGrpSpPr>
        <p:grpSpPr bwMode="auto">
          <a:xfrm>
            <a:off x="6443663" y="3068638"/>
            <a:ext cx="2462212" cy="3595687"/>
            <a:chOff x="6443663" y="3068638"/>
            <a:chExt cx="2462212" cy="3595687"/>
          </a:xfrm>
        </p:grpSpPr>
        <p:grpSp>
          <p:nvGrpSpPr>
            <p:cNvPr id="48141" name="Group 229"/>
            <p:cNvGrpSpPr>
              <a:grpSpLocks/>
            </p:cNvGrpSpPr>
            <p:nvPr/>
          </p:nvGrpSpPr>
          <p:grpSpPr bwMode="auto">
            <a:xfrm>
              <a:off x="6443663" y="3068638"/>
              <a:ext cx="2462212" cy="3595687"/>
              <a:chOff x="4005" y="1942"/>
              <a:chExt cx="1551" cy="2265"/>
            </a:xfrm>
          </p:grpSpPr>
          <p:grpSp>
            <p:nvGrpSpPr>
              <p:cNvPr id="48143" name="Group 223"/>
              <p:cNvGrpSpPr>
                <a:grpSpLocks/>
              </p:cNvGrpSpPr>
              <p:nvPr/>
            </p:nvGrpSpPr>
            <p:grpSpPr bwMode="auto">
              <a:xfrm>
                <a:off x="4326" y="3264"/>
                <a:ext cx="913" cy="943"/>
                <a:chOff x="4298" y="3216"/>
                <a:chExt cx="913" cy="943"/>
              </a:xfrm>
            </p:grpSpPr>
            <p:grpSp>
              <p:nvGrpSpPr>
                <p:cNvPr id="48166" name="Group 212"/>
                <p:cNvGrpSpPr>
                  <a:grpSpLocks/>
                </p:cNvGrpSpPr>
                <p:nvPr/>
              </p:nvGrpSpPr>
              <p:grpSpPr bwMode="auto">
                <a:xfrm>
                  <a:off x="4298" y="3249"/>
                  <a:ext cx="913" cy="910"/>
                  <a:chOff x="4302" y="3336"/>
                  <a:chExt cx="913" cy="910"/>
                </a:xfrm>
              </p:grpSpPr>
              <p:grpSp>
                <p:nvGrpSpPr>
                  <p:cNvPr id="48170" name="Group 210"/>
                  <p:cNvGrpSpPr>
                    <a:grpSpLocks/>
                  </p:cNvGrpSpPr>
                  <p:nvPr/>
                </p:nvGrpSpPr>
                <p:grpSpPr bwMode="auto">
                  <a:xfrm>
                    <a:off x="4302" y="3336"/>
                    <a:ext cx="906" cy="910"/>
                    <a:chOff x="4302" y="3216"/>
                    <a:chExt cx="906" cy="910"/>
                  </a:xfrm>
                </p:grpSpPr>
                <p:grpSp>
                  <p:nvGrpSpPr>
                    <p:cNvPr id="48173" name="Group 2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2" y="3342"/>
                      <a:ext cx="906" cy="784"/>
                      <a:chOff x="4272" y="3360"/>
                      <a:chExt cx="906" cy="784"/>
                    </a:xfrm>
                  </p:grpSpPr>
                  <p:sp>
                    <p:nvSpPr>
                      <p:cNvPr id="48177" name="Rectangle 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22" y="3360"/>
                        <a:ext cx="132" cy="7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9pPr>
                      </a:lstStyle>
                      <a:p>
                        <a:pPr eaLnBrk="1" fontAlgn="base" hangingPunct="1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Tx/>
                          <a:buNone/>
                        </a:pPr>
                        <a:endParaRPr lang="nl-NL" altLang="nl-NL" sz="1800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48178" name="Rectangle 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48" y="3360"/>
                        <a:ext cx="128" cy="84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9pPr>
                      </a:lstStyle>
                      <a:p>
                        <a:pPr eaLnBrk="1" fontAlgn="base" hangingPunct="1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Tx/>
                          <a:buNone/>
                        </a:pPr>
                        <a:endParaRPr lang="nl-NL" altLang="nl-NL" sz="1800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48179" name="Line 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72" y="3400"/>
                        <a:ext cx="1" cy="46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48180" name="Line 8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78" y="3400"/>
                        <a:ext cx="0" cy="46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48181" name="Line 8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44" y="3735"/>
                        <a:ext cx="1" cy="251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48182" name="Line 8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23" y="3777"/>
                        <a:ext cx="1" cy="167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48183" name="Line 88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272" y="3400"/>
                        <a:ext cx="197" cy="1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48184" name="Line 8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272" y="3860"/>
                        <a:ext cx="472" cy="1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48185" name="Line 9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81" y="3400"/>
                        <a:ext cx="197" cy="1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48186" name="Line 9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23" y="3860"/>
                        <a:ext cx="355" cy="1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48187" name="Text Box 9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785" y="3856"/>
                        <a:ext cx="235" cy="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9pPr>
                      </a:lstStyle>
                      <a:p>
                        <a:pPr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FontTx/>
                          <a:buNone/>
                        </a:pPr>
                        <a:r>
                          <a:rPr lang="nl-NL" altLang="nl-NL" sz="2400">
                            <a:solidFill>
                              <a:srgbClr val="FF0000"/>
                            </a:solidFill>
                            <a:latin typeface="Tahoma" pitchFamily="34" charset="0"/>
                            <a:cs typeface="Arial" pitchFamily="34" charset="0"/>
                          </a:rPr>
                          <a:t>-</a:t>
                        </a:r>
                        <a:endParaRPr lang="nl-NL" altLang="nl-NL" sz="3000">
                          <a:solidFill>
                            <a:srgbClr val="FF0000"/>
                          </a:solidFill>
                          <a:latin typeface="Tahoma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48188" name="Text Box 9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508" y="3855"/>
                        <a:ext cx="237" cy="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9pPr>
                      </a:lstStyle>
                      <a:p>
                        <a:pPr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FontTx/>
                          <a:buNone/>
                        </a:pPr>
                        <a:r>
                          <a:rPr lang="nl-NL" altLang="nl-NL" sz="2400" b="1">
                            <a:solidFill>
                              <a:srgbClr val="FF0000"/>
                            </a:solidFill>
                            <a:latin typeface="Tahoma" pitchFamily="34" charset="0"/>
                            <a:cs typeface="Arial" pitchFamily="34" charset="0"/>
                          </a:rPr>
                          <a:t>+</a:t>
                        </a:r>
                        <a:endParaRPr lang="nl-NL" altLang="nl-NL" sz="3000">
                          <a:solidFill>
                            <a:srgbClr val="FF0000"/>
                          </a:solidFill>
                          <a:latin typeface="Tahoma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48174" name="Group 80"/>
                    <p:cNvGrpSpPr>
                      <a:grpSpLocks/>
                    </p:cNvGrpSpPr>
                    <p:nvPr/>
                  </p:nvGrpSpPr>
                  <p:grpSpPr bwMode="auto">
                    <a:xfrm rot="-6804048">
                      <a:off x="4559" y="3217"/>
                      <a:ext cx="337" cy="335"/>
                      <a:chOff x="1776" y="3600"/>
                      <a:chExt cx="336" cy="336"/>
                    </a:xfrm>
                  </p:grpSpPr>
                  <p:sp>
                    <p:nvSpPr>
                      <p:cNvPr id="48175" name="Oval 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76" y="3600"/>
                        <a:ext cx="336" cy="336"/>
                      </a:xfrm>
                      <a:prstGeom prst="ellipse">
                        <a:avLst/>
                      </a:prstGeom>
                      <a:solidFill>
                        <a:srgbClr val="CC99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9pPr>
                      </a:lstStyle>
                      <a:p>
                        <a:pPr eaLnBrk="1" fontAlgn="base" hangingPunct="1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Tx/>
                          <a:buNone/>
                        </a:pPr>
                        <a:endParaRPr lang="nl-NL" altLang="nl-NL" sz="1800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48176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20" y="3600"/>
                        <a:ext cx="48" cy="336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9pPr>
                      </a:lstStyle>
                      <a:p>
                        <a:pPr eaLnBrk="1" fontAlgn="base" hangingPunct="1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Tx/>
                          <a:buNone/>
                        </a:pPr>
                        <a:endParaRPr lang="nl-NL" altLang="nl-NL" sz="1800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48171" name="Freeform 92"/>
                  <p:cNvSpPr>
                    <a:spLocks/>
                  </p:cNvSpPr>
                  <p:nvPr/>
                </p:nvSpPr>
                <p:spPr bwMode="auto">
                  <a:xfrm>
                    <a:off x="5214" y="3600"/>
                    <a:ext cx="1" cy="246"/>
                  </a:xfrm>
                  <a:custGeom>
                    <a:avLst/>
                    <a:gdLst>
                      <a:gd name="T0" fmla="*/ 0 w 1"/>
                      <a:gd name="T1" fmla="*/ 0 h 246"/>
                      <a:gd name="T2" fmla="*/ 0 w 1"/>
                      <a:gd name="T3" fmla="*/ 246 h 246"/>
                      <a:gd name="T4" fmla="*/ 0 60000 65536"/>
                      <a:gd name="T5" fmla="*/ 0 60000 65536"/>
                      <a:gd name="T6" fmla="*/ 0 w 1"/>
                      <a:gd name="T7" fmla="*/ 0 h 246"/>
                      <a:gd name="T8" fmla="*/ 1 w 1"/>
                      <a:gd name="T9" fmla="*/ 246 h 24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246">
                        <a:moveTo>
                          <a:pt x="0" y="0"/>
                        </a:moveTo>
                        <a:lnTo>
                          <a:pt x="0" y="246"/>
                        </a:lnTo>
                      </a:path>
                    </a:pathLst>
                  </a:custGeom>
                  <a:noFill/>
                  <a:ln w="57150" cmpd="sng">
                    <a:solidFill>
                      <a:srgbClr val="FF33CC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8172" name="Line 93"/>
                  <p:cNvSpPr>
                    <a:spLocks noChangeShapeType="1"/>
                  </p:cNvSpPr>
                  <p:nvPr/>
                </p:nvSpPr>
                <p:spPr bwMode="auto">
                  <a:xfrm rot="10735274">
                    <a:off x="4302" y="3641"/>
                    <a:ext cx="0" cy="209"/>
                  </a:xfrm>
                  <a:prstGeom prst="line">
                    <a:avLst/>
                  </a:prstGeom>
                  <a:noFill/>
                  <a:ln w="57150">
                    <a:solidFill>
                      <a:srgbClr val="FF33CC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48167" name="Group 222"/>
                <p:cNvGrpSpPr>
                  <a:grpSpLocks/>
                </p:cNvGrpSpPr>
                <p:nvPr/>
              </p:nvGrpSpPr>
              <p:grpSpPr bwMode="auto">
                <a:xfrm>
                  <a:off x="4608" y="3216"/>
                  <a:ext cx="197" cy="394"/>
                  <a:chOff x="4608" y="3216"/>
                  <a:chExt cx="197" cy="394"/>
                </a:xfrm>
              </p:grpSpPr>
              <p:sp>
                <p:nvSpPr>
                  <p:cNvPr id="48168" name="Text Box 1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08" y="3216"/>
                    <a:ext cx="197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fontAlgn="base">
                      <a:spcBef>
                        <a:spcPct val="5000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nl-NL" altLang="nl-NL" sz="1400">
                        <a:solidFill>
                          <a:srgbClr val="000000"/>
                        </a:solidFill>
                        <a:latin typeface="Tahoma" pitchFamily="34" charset="0"/>
                        <a:cs typeface="Arial" pitchFamily="34" charset="0"/>
                      </a:rPr>
                      <a:t>+</a:t>
                    </a:r>
                    <a:endParaRPr lang="nl-NL" altLang="nl-NL" sz="3000">
                      <a:solidFill>
                        <a:srgbClr val="000000"/>
                      </a:solidFill>
                      <a:latin typeface="Tahoma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8169" name="Text Box 1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56" y="3360"/>
                    <a:ext cx="144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fontAlgn="base">
                      <a:spcBef>
                        <a:spcPct val="5000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nl-NL" altLang="nl-NL" sz="2000">
                        <a:solidFill>
                          <a:srgbClr val="000000"/>
                        </a:solidFill>
                        <a:latin typeface="Tahoma" pitchFamily="34" charset="0"/>
                        <a:cs typeface="Arial" pitchFamily="34" charset="0"/>
                      </a:rPr>
                      <a:t>-</a:t>
                    </a:r>
                    <a:endParaRPr lang="nl-NL" altLang="nl-NL" sz="3000">
                      <a:solidFill>
                        <a:srgbClr val="000000"/>
                      </a:solidFill>
                      <a:latin typeface="Tahoma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48144" name="Group 228"/>
              <p:cNvGrpSpPr>
                <a:grpSpLocks/>
              </p:cNvGrpSpPr>
              <p:nvPr/>
            </p:nvGrpSpPr>
            <p:grpSpPr bwMode="auto">
              <a:xfrm>
                <a:off x="4005" y="1942"/>
                <a:ext cx="1551" cy="1116"/>
                <a:chOff x="3981" y="1872"/>
                <a:chExt cx="1551" cy="1116"/>
              </a:xfrm>
            </p:grpSpPr>
            <p:sp>
              <p:nvSpPr>
                <p:cNvPr id="48145" name="Line 100"/>
                <p:cNvSpPr>
                  <a:spLocks noChangeShapeType="1"/>
                </p:cNvSpPr>
                <p:nvPr/>
              </p:nvSpPr>
              <p:spPr bwMode="auto">
                <a:xfrm>
                  <a:off x="3996" y="2289"/>
                  <a:ext cx="1536" cy="0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8146" name="Line 101"/>
                <p:cNvSpPr>
                  <a:spLocks noChangeShapeType="1"/>
                </p:cNvSpPr>
                <p:nvPr/>
              </p:nvSpPr>
              <p:spPr bwMode="auto">
                <a:xfrm>
                  <a:off x="3996" y="1968"/>
                  <a:ext cx="1536" cy="0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8147" name="Line 103"/>
                <p:cNvSpPr>
                  <a:spLocks noChangeShapeType="1"/>
                </p:cNvSpPr>
                <p:nvPr/>
              </p:nvSpPr>
              <p:spPr bwMode="auto">
                <a:xfrm>
                  <a:off x="3996" y="2611"/>
                  <a:ext cx="1536" cy="0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grpSp>
              <p:nvGrpSpPr>
                <p:cNvPr id="48148" name="Group 227"/>
                <p:cNvGrpSpPr>
                  <a:grpSpLocks/>
                </p:cNvGrpSpPr>
                <p:nvPr/>
              </p:nvGrpSpPr>
              <p:grpSpPr bwMode="auto">
                <a:xfrm>
                  <a:off x="3981" y="1872"/>
                  <a:ext cx="1536" cy="1116"/>
                  <a:chOff x="3996" y="1872"/>
                  <a:chExt cx="1536" cy="1116"/>
                </a:xfrm>
              </p:grpSpPr>
              <p:grpSp>
                <p:nvGrpSpPr>
                  <p:cNvPr id="48149" name="Group 226"/>
                  <p:cNvGrpSpPr>
                    <a:grpSpLocks/>
                  </p:cNvGrpSpPr>
                  <p:nvPr/>
                </p:nvGrpSpPr>
                <p:grpSpPr bwMode="auto">
                  <a:xfrm>
                    <a:off x="3996" y="1872"/>
                    <a:ext cx="1536" cy="1116"/>
                    <a:chOff x="3996" y="1872"/>
                    <a:chExt cx="1536" cy="1116"/>
                  </a:xfrm>
                </p:grpSpPr>
                <p:sp>
                  <p:nvSpPr>
                    <p:cNvPr id="48153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96" y="2932"/>
                      <a:ext cx="153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3300"/>
                      </a:solidFill>
                      <a:miter lim="800000"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48154" name="Group 2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0" y="1872"/>
                      <a:ext cx="808" cy="1116"/>
                      <a:chOff x="4320" y="1872"/>
                      <a:chExt cx="808" cy="1116"/>
                    </a:xfrm>
                  </p:grpSpPr>
                  <p:sp>
                    <p:nvSpPr>
                      <p:cNvPr id="392298" name="Text Box 10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506" y="2700"/>
                        <a:ext cx="314" cy="2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pPr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/>
                        </a:pPr>
                        <a:r>
                          <a:rPr lang="nl-NL" sz="2400">
                            <a:solidFill>
                              <a:srgbClr val="FF33CC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Tahoma" pitchFamily="34" charset="0"/>
                            <a:cs typeface="Arial" pitchFamily="34" charset="0"/>
                          </a:rPr>
                          <a:t> </a:t>
                        </a:r>
                        <a:r>
                          <a:rPr lang="nl-NL" sz="2400" b="1">
                            <a:solidFill>
                              <a:srgbClr val="FF33CC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Tahoma" pitchFamily="34" charset="0"/>
                            <a:cs typeface="Arial" pitchFamily="34" charset="0"/>
                          </a:rPr>
                          <a:t>I</a:t>
                        </a:r>
                        <a:r>
                          <a:rPr lang="nl-NL" sz="2400">
                            <a:solidFill>
                              <a:srgbClr val="FF33CC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Tahoma" pitchFamily="34" charset="0"/>
                            <a:cs typeface="Arial" pitchFamily="34" charset="0"/>
                          </a:rPr>
                          <a:t> </a:t>
                        </a:r>
                      </a:p>
                    </p:txBody>
                  </p:sp>
                  <p:sp>
                    <p:nvSpPr>
                      <p:cNvPr id="392299" name="Rectangle 1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48" y="2592"/>
                        <a:ext cx="280" cy="2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/>
                        </a:pPr>
                        <a:r>
                          <a:rPr lang="nl-NL" sz="2400">
                            <a:solidFill>
                              <a:srgbClr val="00FF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Tahoma" pitchFamily="34" charset="0"/>
                            <a:cs typeface="Arial" pitchFamily="34" charset="0"/>
                          </a:rPr>
                          <a:t>F</a:t>
                        </a:r>
                        <a:r>
                          <a:rPr lang="nl-NL" sz="2400" baseline="-25000">
                            <a:solidFill>
                              <a:srgbClr val="00FF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Tahoma" pitchFamily="34" charset="0"/>
                            <a:cs typeface="Arial" pitchFamily="34" charset="0"/>
                          </a:rPr>
                          <a:t>L</a:t>
                        </a:r>
                      </a:p>
                    </p:txBody>
                  </p:sp>
                  <p:sp>
                    <p:nvSpPr>
                      <p:cNvPr id="48157" name="Freeform 1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26" y="2043"/>
                        <a:ext cx="1" cy="405"/>
                      </a:xfrm>
                      <a:custGeom>
                        <a:avLst/>
                        <a:gdLst>
                          <a:gd name="T0" fmla="*/ 0 w 1"/>
                          <a:gd name="T1" fmla="*/ 0 h 405"/>
                          <a:gd name="T2" fmla="*/ 0 w 1"/>
                          <a:gd name="T3" fmla="*/ 405 h 405"/>
                          <a:gd name="T4" fmla="*/ 0 60000 65536"/>
                          <a:gd name="T5" fmla="*/ 0 60000 65536"/>
                          <a:gd name="T6" fmla="*/ 0 w 1"/>
                          <a:gd name="T7" fmla="*/ 0 h 405"/>
                          <a:gd name="T8" fmla="*/ 1 w 1"/>
                          <a:gd name="T9" fmla="*/ 405 h 405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1" h="405">
                            <a:moveTo>
                              <a:pt x="0" y="0"/>
                            </a:moveTo>
                            <a:lnTo>
                              <a:pt x="0" y="405"/>
                            </a:lnTo>
                          </a:path>
                        </a:pathLst>
                      </a:custGeom>
                      <a:noFill/>
                      <a:ln w="38100">
                        <a:solidFill>
                          <a:srgbClr val="00FF00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48158" name="Freeform 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85" y="2484"/>
                        <a:ext cx="1" cy="384"/>
                      </a:xfrm>
                      <a:custGeom>
                        <a:avLst/>
                        <a:gdLst>
                          <a:gd name="T0" fmla="*/ 0 w 1"/>
                          <a:gd name="T1" fmla="*/ 384 h 384"/>
                          <a:gd name="T2" fmla="*/ 0 w 1"/>
                          <a:gd name="T3" fmla="*/ 0 h 384"/>
                          <a:gd name="T4" fmla="*/ 0 60000 65536"/>
                          <a:gd name="T5" fmla="*/ 0 60000 65536"/>
                          <a:gd name="T6" fmla="*/ 0 w 1"/>
                          <a:gd name="T7" fmla="*/ 0 h 384"/>
                          <a:gd name="T8" fmla="*/ 1 w 1"/>
                          <a:gd name="T9" fmla="*/ 384 h 384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1" h="384">
                            <a:moveTo>
                              <a:pt x="0" y="384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38100">
                        <a:solidFill>
                          <a:srgbClr val="00FF00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392301" name="Rectangle 1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0" y="2256"/>
                        <a:ext cx="288" cy="2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pPr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/>
                        </a:pPr>
                        <a:r>
                          <a:rPr lang="nl-NL" sz="2400" dirty="0">
                            <a:solidFill>
                              <a:srgbClr val="00FF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Tahoma" pitchFamily="34" charset="0"/>
                            <a:cs typeface="Arial" pitchFamily="34" charset="0"/>
                          </a:rPr>
                          <a:t>F</a:t>
                        </a:r>
                        <a:r>
                          <a:rPr lang="nl-NL" sz="2400" baseline="-25000" dirty="0">
                            <a:solidFill>
                              <a:srgbClr val="00FF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Tahoma" pitchFamily="34" charset="0"/>
                            <a:cs typeface="Arial" pitchFamily="34" charset="0"/>
                          </a:rPr>
                          <a:t>L</a:t>
                        </a:r>
                      </a:p>
                    </p:txBody>
                  </p:sp>
                  <p:sp>
                    <p:nvSpPr>
                      <p:cNvPr id="392302" name="Text Box 11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668" y="1908"/>
                        <a:ext cx="237" cy="2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pPr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/>
                        </a:pPr>
                        <a:r>
                          <a:rPr lang="nl-NL" sz="2400" b="1">
                            <a:solidFill>
                              <a:srgbClr val="FF33CC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Tahoma" pitchFamily="34" charset="0"/>
                            <a:cs typeface="Arial" pitchFamily="34" charset="0"/>
                          </a:rPr>
                          <a:t>I</a:t>
                        </a:r>
                        <a:r>
                          <a:rPr lang="nl-NL" sz="240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Tahoma" pitchFamily="34" charset="0"/>
                            <a:cs typeface="Arial" pitchFamily="34" charset="0"/>
                          </a:rPr>
                          <a:t> </a:t>
                        </a:r>
                      </a:p>
                    </p:txBody>
                  </p:sp>
                  <p:sp>
                    <p:nvSpPr>
                      <p:cNvPr id="48161" name="Line 111"/>
                      <p:cNvSpPr>
                        <a:spLocks noChangeShapeType="1"/>
                      </p:cNvSpPr>
                      <p:nvPr/>
                    </p:nvSpPr>
                    <p:spPr bwMode="auto">
                      <a:xfrm rot="-6055369">
                        <a:off x="4272" y="2448"/>
                        <a:ext cx="866" cy="1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392304" name="Rectangle 1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92" y="1872"/>
                        <a:ext cx="264" cy="2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/>
                        </a:pPr>
                        <a:r>
                          <a:rPr kumimoji="1" lang="nl-NL" sz="2400" b="1" dirty="0">
                            <a:solidFill>
                              <a:srgbClr val="FF33CC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cs typeface="Arial" pitchFamily="34" charset="0"/>
                            <a:sym typeface="Symbol" pitchFamily="18" charset="2"/>
                          </a:rPr>
                          <a:t></a:t>
                        </a:r>
                      </a:p>
                    </p:txBody>
                  </p:sp>
                  <p:sp>
                    <p:nvSpPr>
                      <p:cNvPr id="48163" name="AutoShape 164"/>
                      <p:cNvSpPr>
                        <a:spLocks noChangeArrowheads="1"/>
                      </p:cNvSpPr>
                      <p:nvPr/>
                    </p:nvSpPr>
                    <p:spPr bwMode="auto">
                      <a:xfrm rot="8601247" flipV="1">
                        <a:off x="4620" y="2352"/>
                        <a:ext cx="155" cy="148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w 21600"/>
                          <a:gd name="T7" fmla="*/ 0 h 21600"/>
                          <a:gd name="T8" fmla="*/ 0 w 21600"/>
                          <a:gd name="T9" fmla="*/ 0 h 21600"/>
                          <a:gd name="T10" fmla="*/ 0 w 21600"/>
                          <a:gd name="T11" fmla="*/ 0 h 2160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3205 w 21600"/>
                          <a:gd name="T19" fmla="*/ 3211 h 21600"/>
                          <a:gd name="T20" fmla="*/ 18395 w 21600"/>
                          <a:gd name="T21" fmla="*/ 18389 h 2160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1600" h="21600">
                            <a:moveTo>
                              <a:pt x="20847" y="9297"/>
                            </a:moveTo>
                            <a:cubicBezTo>
                              <a:pt x="20103" y="4322"/>
                              <a:pt x="15830" y="641"/>
                              <a:pt x="10800" y="641"/>
                            </a:cubicBezTo>
                            <a:cubicBezTo>
                              <a:pt x="5189" y="641"/>
                              <a:pt x="641" y="5189"/>
                              <a:pt x="641" y="10800"/>
                            </a:cubicBezTo>
                            <a:cubicBezTo>
                              <a:pt x="641" y="16410"/>
                              <a:pt x="5189" y="20959"/>
                              <a:pt x="10800" y="20959"/>
                            </a:cubicBezTo>
                            <a:cubicBezTo>
                              <a:pt x="13526" y="20959"/>
                              <a:pt x="16138" y="19862"/>
                              <a:pt x="18048" y="17917"/>
                            </a:cubicBezTo>
                            <a:lnTo>
                              <a:pt x="18506" y="18366"/>
                            </a:lnTo>
                            <a:cubicBezTo>
                              <a:pt x="16475" y="20434"/>
                              <a:pt x="13698" y="21599"/>
                              <a:pt x="10800" y="21600"/>
                            </a:cubicBezTo>
                            <a:cubicBezTo>
                              <a:pt x="4835" y="21600"/>
                              <a:pt x="0" y="16764"/>
                              <a:pt x="0" y="10800"/>
                            </a:cubicBezTo>
                            <a:cubicBezTo>
                              <a:pt x="0" y="4835"/>
                              <a:pt x="4835" y="0"/>
                              <a:pt x="10800" y="0"/>
                            </a:cubicBezTo>
                            <a:cubicBezTo>
                              <a:pt x="16147" y="-1"/>
                              <a:pt x="20690" y="3913"/>
                              <a:pt x="21481" y="9202"/>
                            </a:cubicBezTo>
                            <a:lnTo>
                              <a:pt x="24151" y="8802"/>
                            </a:lnTo>
                            <a:lnTo>
                              <a:pt x="21611" y="12237"/>
                            </a:lnTo>
                            <a:lnTo>
                              <a:pt x="18176" y="9696"/>
                            </a:lnTo>
                            <a:lnTo>
                              <a:pt x="20847" y="9297"/>
                            </a:lnTo>
                            <a:close/>
                          </a:path>
                        </a:pathLst>
                      </a:custGeom>
                      <a:solidFill>
                        <a:srgbClr val="00FF00"/>
                      </a:solidFill>
                      <a:ln w="9525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48164" name="Freeform 1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43" y="2643"/>
                        <a:ext cx="21" cy="117"/>
                      </a:xfrm>
                      <a:custGeom>
                        <a:avLst/>
                        <a:gdLst>
                          <a:gd name="T0" fmla="*/ 21 w 21"/>
                          <a:gd name="T1" fmla="*/ 117 h 117"/>
                          <a:gd name="T2" fmla="*/ 0 w 21"/>
                          <a:gd name="T3" fmla="*/ 0 h 117"/>
                          <a:gd name="T4" fmla="*/ 0 60000 65536"/>
                          <a:gd name="T5" fmla="*/ 0 60000 65536"/>
                          <a:gd name="T6" fmla="*/ 0 w 21"/>
                          <a:gd name="T7" fmla="*/ 0 h 117"/>
                          <a:gd name="T8" fmla="*/ 21 w 21"/>
                          <a:gd name="T9" fmla="*/ 117 h 117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21" h="117">
                            <a:moveTo>
                              <a:pt x="21" y="117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38100" cap="flat" cmpd="sng">
                        <a:solidFill>
                          <a:srgbClr val="FF33CC"/>
                        </a:solidFill>
                        <a:prstDash val="solid"/>
                        <a:round/>
                        <a:headEnd type="none" w="med" len="med"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48165" name="Freeform 1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77" y="2439"/>
                        <a:ext cx="54" cy="15"/>
                      </a:xfrm>
                      <a:custGeom>
                        <a:avLst/>
                        <a:gdLst>
                          <a:gd name="T0" fmla="*/ 0 w 54"/>
                          <a:gd name="T1" fmla="*/ 15 h 15"/>
                          <a:gd name="T2" fmla="*/ 54 w 54"/>
                          <a:gd name="T3" fmla="*/ 0 h 15"/>
                          <a:gd name="T4" fmla="*/ 0 60000 65536"/>
                          <a:gd name="T5" fmla="*/ 0 60000 65536"/>
                          <a:gd name="T6" fmla="*/ 0 w 54"/>
                          <a:gd name="T7" fmla="*/ 0 h 15"/>
                          <a:gd name="T8" fmla="*/ 54 w 54"/>
                          <a:gd name="T9" fmla="*/ 15 h 15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54" h="15">
                            <a:moveTo>
                              <a:pt x="0" y="15"/>
                            </a:moveTo>
                            <a:lnTo>
                              <a:pt x="54" y="0"/>
                            </a:lnTo>
                          </a:path>
                        </a:pathLst>
                      </a:custGeom>
                      <a:noFill/>
                      <a:ln w="3810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48150" name="Freeform 188"/>
                  <p:cNvSpPr>
                    <a:spLocks/>
                  </p:cNvSpPr>
                  <p:nvPr/>
                </p:nvSpPr>
                <p:spPr bwMode="auto">
                  <a:xfrm>
                    <a:off x="4662" y="2241"/>
                    <a:ext cx="21" cy="99"/>
                  </a:xfrm>
                  <a:custGeom>
                    <a:avLst/>
                    <a:gdLst>
                      <a:gd name="T0" fmla="*/ 21 w 21"/>
                      <a:gd name="T1" fmla="*/ 99 h 99"/>
                      <a:gd name="T2" fmla="*/ 0 w 21"/>
                      <a:gd name="T3" fmla="*/ 0 h 99"/>
                      <a:gd name="T4" fmla="*/ 0 60000 65536"/>
                      <a:gd name="T5" fmla="*/ 0 60000 65536"/>
                      <a:gd name="T6" fmla="*/ 0 w 21"/>
                      <a:gd name="T7" fmla="*/ 0 h 99"/>
                      <a:gd name="T8" fmla="*/ 21 w 21"/>
                      <a:gd name="T9" fmla="*/ 99 h 99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1" h="99">
                        <a:moveTo>
                          <a:pt x="21" y="99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38100" cap="flat" cmpd="sng">
                    <a:solidFill>
                      <a:srgbClr val="FF33CC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8151" name="Freeform 200"/>
                  <p:cNvSpPr>
                    <a:spLocks/>
                  </p:cNvSpPr>
                  <p:nvPr/>
                </p:nvSpPr>
                <p:spPr bwMode="auto">
                  <a:xfrm>
                    <a:off x="4686" y="2376"/>
                    <a:ext cx="36" cy="126"/>
                  </a:xfrm>
                  <a:custGeom>
                    <a:avLst/>
                    <a:gdLst>
                      <a:gd name="T0" fmla="*/ 0 w 36"/>
                      <a:gd name="T1" fmla="*/ 0 h 126"/>
                      <a:gd name="T2" fmla="*/ 36 w 36"/>
                      <a:gd name="T3" fmla="*/ 126 h 126"/>
                      <a:gd name="T4" fmla="*/ 0 60000 65536"/>
                      <a:gd name="T5" fmla="*/ 0 60000 65536"/>
                      <a:gd name="T6" fmla="*/ 0 w 36"/>
                      <a:gd name="T7" fmla="*/ 0 h 126"/>
                      <a:gd name="T8" fmla="*/ 36 w 36"/>
                      <a:gd name="T9" fmla="*/ 126 h 12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36" h="126">
                        <a:moveTo>
                          <a:pt x="0" y="0"/>
                        </a:moveTo>
                        <a:lnTo>
                          <a:pt x="36" y="126"/>
                        </a:lnTo>
                      </a:path>
                    </a:pathLst>
                  </a:cu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92305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4644" y="2736"/>
                    <a:ext cx="198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defRPr/>
                    </a:pPr>
                    <a:r>
                      <a:rPr lang="nl-NL" sz="2000" b="1" dirty="0">
                        <a:solidFill>
                          <a:srgbClr val="FF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cs typeface="Arial" pitchFamily="34" charset="0"/>
                        <a:sym typeface="WP MathExtendedA" pitchFamily="2" charset="2"/>
                      </a:rPr>
                      <a:t></a:t>
                    </a:r>
                  </a:p>
                </p:txBody>
              </p:sp>
            </p:grpSp>
          </p:grpSp>
        </p:grpSp>
        <p:sp>
          <p:nvSpPr>
            <p:cNvPr id="48142" name="Tekstvak 148"/>
            <p:cNvSpPr txBox="1">
              <a:spLocks noChangeArrowheads="1"/>
            </p:cNvSpPr>
            <p:nvPr/>
          </p:nvSpPr>
          <p:spPr bwMode="auto">
            <a:xfrm>
              <a:off x="7252971" y="4812784"/>
              <a:ext cx="7421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1800">
                  <a:solidFill>
                    <a:srgbClr val="000000"/>
                  </a:solidFill>
                  <a:cs typeface="Arial" pitchFamily="34" charset="0"/>
                </a:rPr>
                <a:t>Fig.3</a:t>
              </a:r>
            </a:p>
          </p:txBody>
        </p:sp>
      </p:grpSp>
      <p:sp>
        <p:nvSpPr>
          <p:cNvPr id="153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936140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2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2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2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2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223" grpId="0"/>
      <p:bldP spid="392363" grpId="0"/>
      <p:bldP spid="392364" grpId="0"/>
      <p:bldP spid="39236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000" kern="0" dirty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itchFamily="34" charset="0"/>
              </a:rPr>
              <a:t>2.22/24</a:t>
            </a:r>
            <a:r>
              <a:rPr lang="nl-NL" sz="2800" kern="0" dirty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itchFamily="34" charset="0"/>
              </a:rPr>
              <a:t> </a:t>
            </a:r>
            <a:r>
              <a:rPr kumimoji="1" lang="en-US" sz="3200" dirty="0" err="1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itchFamily="34" charset="0"/>
              </a:rPr>
              <a:t>Deze</a:t>
            </a:r>
            <a:r>
              <a:rPr kumimoji="1" lang="en-US" sz="32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itchFamily="34" charset="0"/>
              </a:rPr>
              <a:t> motor </a:t>
            </a:r>
            <a:r>
              <a:rPr kumimoji="1" lang="en-US" sz="3200" dirty="0" err="1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itchFamily="34" charset="0"/>
              </a:rPr>
              <a:t>bestaat</a:t>
            </a:r>
            <a:r>
              <a:rPr kumimoji="1" lang="en-US" sz="32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itchFamily="34" charset="0"/>
              </a:rPr>
              <a:t> </a:t>
            </a:r>
            <a:r>
              <a:rPr kumimoji="1" lang="en-US" sz="3200" dirty="0" err="1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itchFamily="34" charset="0"/>
              </a:rPr>
              <a:t>uit</a:t>
            </a:r>
            <a:r>
              <a:rPr kumimoji="1" lang="en-US" sz="32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itchFamily="34" charset="0"/>
              </a:rPr>
              <a:t> 12 </a:t>
            </a:r>
            <a:r>
              <a:rPr kumimoji="1" lang="en-US" sz="3200" dirty="0" err="1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itchFamily="34" charset="0"/>
              </a:rPr>
              <a:t>draaispoelen</a:t>
            </a:r>
            <a:r>
              <a:rPr kumimoji="1" lang="en-US" sz="32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itchFamily="34" charset="0"/>
              </a:rPr>
              <a:t>.</a:t>
            </a:r>
            <a:endParaRPr kumimoji="1" lang="nl-NL" sz="3200" dirty="0">
              <a:solidFill>
                <a:srgbClr val="333399"/>
              </a:solidFill>
              <a:effectLst>
                <a:outerShdw blurRad="50800" dist="38100" dir="18900000" algn="bl" rotWithShape="0">
                  <a:prstClr val="black"/>
                </a:outerShdw>
              </a:effectLst>
              <a:cs typeface="Arial" pitchFamily="34" charset="0"/>
            </a:endParaRPr>
          </a:p>
        </p:txBody>
      </p:sp>
      <p:pic>
        <p:nvPicPr>
          <p:cNvPr id="445444" name="Picture 4" descr="commutat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5148263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5445" name="Text Box 5"/>
          <p:cNvSpPr txBox="1">
            <a:spLocks noChangeArrowheads="1"/>
          </p:cNvSpPr>
          <p:nvPr/>
        </p:nvSpPr>
        <p:spPr bwMode="auto">
          <a:xfrm>
            <a:off x="0" y="549275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3619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3619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3619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kumimoji="1" lang="en-US" altLang="nl-NL" sz="2800">
                <a:solidFill>
                  <a:srgbClr val="000000"/>
                </a:solidFill>
                <a:cs typeface="Arial" pitchFamily="34" charset="0"/>
              </a:rPr>
              <a:t>1.	Alleen door de spoel waarvan het vlak evenwijdig aan 	de veldlijnen staat, loopt een stroom.</a:t>
            </a:r>
            <a:endParaRPr kumimoji="1" lang="nl-NL" altLang="nl-NL" sz="2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45446" name="Text Box 6"/>
          <p:cNvSpPr txBox="1">
            <a:spLocks noChangeArrowheads="1"/>
          </p:cNvSpPr>
          <p:nvPr/>
        </p:nvSpPr>
        <p:spPr bwMode="auto">
          <a:xfrm>
            <a:off x="0" y="15525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3619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3619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3619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kumimoji="1" lang="en-US" altLang="nl-NL" sz="2800">
                <a:solidFill>
                  <a:srgbClr val="000000"/>
                </a:solidFill>
                <a:cs typeface="Arial" pitchFamily="34" charset="0"/>
              </a:rPr>
              <a:t>2.	Het moment van F</a:t>
            </a:r>
            <a:r>
              <a:rPr kumimoji="1" lang="en-US" altLang="nl-NL" sz="2800" baseline="-25000">
                <a:solidFill>
                  <a:srgbClr val="000000"/>
                </a:solidFill>
                <a:cs typeface="Arial" pitchFamily="34" charset="0"/>
              </a:rPr>
              <a:t>L</a:t>
            </a:r>
            <a:r>
              <a:rPr kumimoji="1" lang="en-US" altLang="nl-NL" sz="2800">
                <a:solidFill>
                  <a:srgbClr val="000000"/>
                </a:solidFill>
                <a:cs typeface="Arial" pitchFamily="34" charset="0"/>
              </a:rPr>
              <a:t> is dan maximaal (M = F.r) . . .</a:t>
            </a:r>
            <a:endParaRPr kumimoji="1" lang="nl-NL" altLang="nl-NL" sz="2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45463" name="Text Box 23"/>
          <p:cNvSpPr txBox="1">
            <a:spLocks noChangeArrowheads="1"/>
          </p:cNvSpPr>
          <p:nvPr/>
        </p:nvSpPr>
        <p:spPr bwMode="auto">
          <a:xfrm>
            <a:off x="4763" y="1989138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3619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3619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3619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kumimoji="1" lang="en-US" altLang="nl-NL" sz="2800">
                <a:solidFill>
                  <a:srgbClr val="000000"/>
                </a:solidFill>
                <a:cs typeface="Arial" pitchFamily="34" charset="0"/>
              </a:rPr>
              <a:t>	want de arm r is dan groot.</a:t>
            </a:r>
            <a:endParaRPr kumimoji="1" lang="nl-NL" altLang="nl-NL" sz="280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4" name="Group 42"/>
          <p:cNvGrpSpPr>
            <a:grpSpLocks/>
          </p:cNvGrpSpPr>
          <p:nvPr/>
        </p:nvGrpSpPr>
        <p:grpSpPr bwMode="auto">
          <a:xfrm>
            <a:off x="6642100" y="3667125"/>
            <a:ext cx="600075" cy="466725"/>
            <a:chOff x="4104" y="2139"/>
            <a:chExt cx="378" cy="294"/>
          </a:xfrm>
        </p:grpSpPr>
        <p:sp>
          <p:nvSpPr>
            <p:cNvPr id="445481" name="Text Box 41"/>
            <p:cNvSpPr txBox="1">
              <a:spLocks noChangeArrowheads="1"/>
            </p:cNvSpPr>
            <p:nvPr/>
          </p:nvSpPr>
          <p:spPr bwMode="auto">
            <a:xfrm>
              <a:off x="4210" y="2139"/>
              <a:ext cx="2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r</a:t>
              </a:r>
            </a:p>
          </p:txBody>
        </p:sp>
        <p:sp>
          <p:nvSpPr>
            <p:cNvPr id="49223" name="Line 40"/>
            <p:cNvSpPr>
              <a:spLocks noChangeShapeType="1"/>
            </p:cNvSpPr>
            <p:nvPr/>
          </p:nvSpPr>
          <p:spPr bwMode="auto">
            <a:xfrm rot="5400000">
              <a:off x="4286" y="2251"/>
              <a:ext cx="0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445484" name="AutoShape 44"/>
          <p:cNvSpPr>
            <a:spLocks noChangeArrowheads="1"/>
          </p:cNvSpPr>
          <p:nvPr/>
        </p:nvSpPr>
        <p:spPr bwMode="auto">
          <a:xfrm>
            <a:off x="7704138" y="3189288"/>
            <a:ext cx="1343025" cy="954087"/>
          </a:xfrm>
          <a:prstGeom prst="wedgeRoundRectCallout">
            <a:avLst>
              <a:gd name="adj1" fmla="val -53937"/>
              <a:gd name="adj2" fmla="val 21561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arm r is bijna 0</a:t>
            </a:r>
          </a:p>
        </p:txBody>
      </p:sp>
      <p:sp>
        <p:nvSpPr>
          <p:cNvPr id="445485" name="AutoShape 45"/>
          <p:cNvSpPr>
            <a:spLocks noChangeArrowheads="1"/>
          </p:cNvSpPr>
          <p:nvPr/>
        </p:nvSpPr>
        <p:spPr bwMode="auto">
          <a:xfrm>
            <a:off x="395288" y="2543175"/>
            <a:ext cx="2016125" cy="1771650"/>
          </a:xfrm>
          <a:prstGeom prst="wedgeRoundRectCallout">
            <a:avLst>
              <a:gd name="adj1" fmla="val 272045"/>
              <a:gd name="adj2" fmla="val 3011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arm r is de afstand van werklijn tot draaipunt.</a:t>
            </a:r>
          </a:p>
        </p:txBody>
      </p:sp>
      <p:grpSp>
        <p:nvGrpSpPr>
          <p:cNvPr id="27" name="Groep 26"/>
          <p:cNvGrpSpPr>
            <a:grpSpLocks/>
          </p:cNvGrpSpPr>
          <p:nvPr/>
        </p:nvGrpSpPr>
        <p:grpSpPr bwMode="auto">
          <a:xfrm>
            <a:off x="5795963" y="2206625"/>
            <a:ext cx="1841500" cy="1333500"/>
            <a:chOff x="7205087" y="2191271"/>
            <a:chExt cx="1840734" cy="1333523"/>
          </a:xfrm>
        </p:grpSpPr>
        <p:grpSp>
          <p:nvGrpSpPr>
            <p:cNvPr id="49204" name="Groep 24"/>
            <p:cNvGrpSpPr>
              <a:grpSpLocks/>
            </p:cNvGrpSpPr>
            <p:nvPr/>
          </p:nvGrpSpPr>
          <p:grpSpPr bwMode="auto">
            <a:xfrm>
              <a:off x="7205087" y="2319404"/>
              <a:ext cx="1840734" cy="1122652"/>
              <a:chOff x="7156059" y="2276872"/>
              <a:chExt cx="1840734" cy="1122652"/>
            </a:xfrm>
          </p:grpSpPr>
          <p:cxnSp>
            <p:nvCxnSpPr>
              <p:cNvPr id="49218" name="Rechte verbindingslijn met pijl 88"/>
              <p:cNvCxnSpPr>
                <a:cxnSpLocks noChangeShapeType="1"/>
              </p:cNvCxnSpPr>
              <p:nvPr/>
            </p:nvCxnSpPr>
            <p:spPr bwMode="auto">
              <a:xfrm>
                <a:off x="7170229" y="2666388"/>
                <a:ext cx="1826563" cy="0"/>
              </a:xfrm>
              <a:prstGeom prst="straightConnector1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stealth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219" name="Rechte verbindingslijn met pijl 89"/>
              <p:cNvCxnSpPr>
                <a:cxnSpLocks noChangeShapeType="1"/>
              </p:cNvCxnSpPr>
              <p:nvPr/>
            </p:nvCxnSpPr>
            <p:spPr bwMode="auto">
              <a:xfrm>
                <a:off x="7164288" y="3015795"/>
                <a:ext cx="1826563" cy="0"/>
              </a:xfrm>
              <a:prstGeom prst="straightConnector1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stealth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220" name="Rechte verbindingslijn met pijl 90"/>
              <p:cNvCxnSpPr>
                <a:cxnSpLocks noChangeShapeType="1"/>
              </p:cNvCxnSpPr>
              <p:nvPr/>
            </p:nvCxnSpPr>
            <p:spPr bwMode="auto">
              <a:xfrm>
                <a:off x="7156059" y="3399524"/>
                <a:ext cx="1826563" cy="0"/>
              </a:xfrm>
              <a:prstGeom prst="straightConnector1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stealth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221" name="Rechte verbindingslijn met pijl 91"/>
              <p:cNvCxnSpPr>
                <a:cxnSpLocks noChangeShapeType="1"/>
              </p:cNvCxnSpPr>
              <p:nvPr/>
            </p:nvCxnSpPr>
            <p:spPr bwMode="auto">
              <a:xfrm>
                <a:off x="7170230" y="2276872"/>
                <a:ext cx="1826563" cy="0"/>
              </a:xfrm>
              <a:prstGeom prst="straightConnector1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stealth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9205" name="Groep 20"/>
            <p:cNvGrpSpPr>
              <a:grpSpLocks/>
            </p:cNvGrpSpPr>
            <p:nvPr/>
          </p:nvGrpSpPr>
          <p:grpSpPr bwMode="auto">
            <a:xfrm>
              <a:off x="7355797" y="2191271"/>
              <a:ext cx="1344381" cy="1333523"/>
              <a:chOff x="6135629" y="1959527"/>
              <a:chExt cx="1344381" cy="1333523"/>
            </a:xfrm>
          </p:grpSpPr>
          <p:cxnSp>
            <p:nvCxnSpPr>
              <p:cNvPr id="49206" name="Rechte verbindingslijn 19"/>
              <p:cNvCxnSpPr>
                <a:cxnSpLocks noChangeShapeType="1"/>
              </p:cNvCxnSpPr>
              <p:nvPr/>
            </p:nvCxnSpPr>
            <p:spPr bwMode="auto">
              <a:xfrm>
                <a:off x="6162740" y="2598886"/>
                <a:ext cx="1296000" cy="0"/>
              </a:xfrm>
              <a:prstGeom prst="line">
                <a:avLst/>
              </a:prstGeom>
              <a:noFill/>
              <a:ln w="31750" algn="ctr">
                <a:solidFill>
                  <a:srgbClr val="FF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207" name="Rechte verbindingslijn 73"/>
              <p:cNvCxnSpPr>
                <a:cxnSpLocks noChangeShapeType="1"/>
              </p:cNvCxnSpPr>
              <p:nvPr/>
            </p:nvCxnSpPr>
            <p:spPr bwMode="auto">
              <a:xfrm rot="5400000">
                <a:off x="6160057" y="2645050"/>
                <a:ext cx="1296000" cy="0"/>
              </a:xfrm>
              <a:prstGeom prst="line">
                <a:avLst/>
              </a:prstGeom>
              <a:noFill/>
              <a:ln w="31750" algn="ctr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208" name="Rechte verbindingslijn 74"/>
              <p:cNvCxnSpPr>
                <a:cxnSpLocks noChangeShapeType="1"/>
              </p:cNvCxnSpPr>
              <p:nvPr/>
            </p:nvCxnSpPr>
            <p:spPr bwMode="auto">
              <a:xfrm rot="900000">
                <a:off x="6178400" y="2587968"/>
                <a:ext cx="1296000" cy="0"/>
              </a:xfrm>
              <a:prstGeom prst="line">
                <a:avLst/>
              </a:prstGeom>
              <a:noFill/>
              <a:ln w="31750" algn="ctr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209" name="Rechte verbindingslijn 75"/>
              <p:cNvCxnSpPr>
                <a:cxnSpLocks noChangeShapeType="1"/>
              </p:cNvCxnSpPr>
              <p:nvPr/>
            </p:nvCxnSpPr>
            <p:spPr bwMode="auto">
              <a:xfrm rot="1800000">
                <a:off x="6184010" y="2593501"/>
                <a:ext cx="1296000" cy="0"/>
              </a:xfrm>
              <a:prstGeom prst="line">
                <a:avLst/>
              </a:prstGeom>
              <a:noFill/>
              <a:ln w="31750" algn="ctr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210" name="Rechte verbindingslijn 76"/>
              <p:cNvCxnSpPr>
                <a:cxnSpLocks noChangeShapeType="1"/>
              </p:cNvCxnSpPr>
              <p:nvPr/>
            </p:nvCxnSpPr>
            <p:spPr bwMode="auto">
              <a:xfrm rot="2700000">
                <a:off x="6192540" y="2607527"/>
                <a:ext cx="1296000" cy="0"/>
              </a:xfrm>
              <a:prstGeom prst="line">
                <a:avLst/>
              </a:prstGeom>
              <a:noFill/>
              <a:ln w="31750" algn="ctr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211" name="Rechte verbindingslijn 77"/>
              <p:cNvCxnSpPr>
                <a:cxnSpLocks noChangeShapeType="1"/>
              </p:cNvCxnSpPr>
              <p:nvPr/>
            </p:nvCxnSpPr>
            <p:spPr bwMode="auto">
              <a:xfrm rot="3600000">
                <a:off x="6189620" y="2620568"/>
                <a:ext cx="1296000" cy="0"/>
              </a:xfrm>
              <a:prstGeom prst="line">
                <a:avLst/>
              </a:prstGeom>
              <a:noFill/>
              <a:ln w="31750" algn="ctr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212" name="Rechte verbindingslijn 78"/>
              <p:cNvCxnSpPr>
                <a:cxnSpLocks noChangeShapeType="1"/>
              </p:cNvCxnSpPr>
              <p:nvPr/>
            </p:nvCxnSpPr>
            <p:spPr bwMode="auto">
              <a:xfrm rot="4500000">
                <a:off x="6176132" y="2634856"/>
                <a:ext cx="1296000" cy="0"/>
              </a:xfrm>
              <a:prstGeom prst="line">
                <a:avLst/>
              </a:prstGeom>
              <a:noFill/>
              <a:ln w="31750" algn="ctr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213" name="Rechte verbindingslijn 79"/>
              <p:cNvCxnSpPr>
                <a:cxnSpLocks noChangeShapeType="1"/>
              </p:cNvCxnSpPr>
              <p:nvPr/>
            </p:nvCxnSpPr>
            <p:spPr bwMode="auto">
              <a:xfrm rot="6300000">
                <a:off x="6161569" y="2637039"/>
                <a:ext cx="1296000" cy="0"/>
              </a:xfrm>
              <a:prstGeom prst="line">
                <a:avLst/>
              </a:prstGeom>
              <a:noFill/>
              <a:ln w="31750" algn="ctr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214" name="Rechte verbindingslijn 80"/>
              <p:cNvCxnSpPr>
                <a:cxnSpLocks noChangeShapeType="1"/>
              </p:cNvCxnSpPr>
              <p:nvPr/>
            </p:nvCxnSpPr>
            <p:spPr bwMode="auto">
              <a:xfrm rot="7200000">
                <a:off x="6149302" y="2634233"/>
                <a:ext cx="1296000" cy="0"/>
              </a:xfrm>
              <a:prstGeom prst="line">
                <a:avLst/>
              </a:prstGeom>
              <a:noFill/>
              <a:ln w="31750" algn="ctr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215" name="Rechte verbindingslijn 81"/>
              <p:cNvCxnSpPr>
                <a:cxnSpLocks noChangeShapeType="1"/>
              </p:cNvCxnSpPr>
              <p:nvPr/>
            </p:nvCxnSpPr>
            <p:spPr bwMode="auto">
              <a:xfrm rot="8100000">
                <a:off x="6139359" y="2617403"/>
                <a:ext cx="1296000" cy="0"/>
              </a:xfrm>
              <a:prstGeom prst="line">
                <a:avLst/>
              </a:prstGeom>
              <a:noFill/>
              <a:ln w="31750" algn="ctr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216" name="Rechte verbindingslijn 82"/>
              <p:cNvCxnSpPr>
                <a:cxnSpLocks noChangeShapeType="1"/>
              </p:cNvCxnSpPr>
              <p:nvPr/>
            </p:nvCxnSpPr>
            <p:spPr bwMode="auto">
              <a:xfrm rot="9000000">
                <a:off x="6135629" y="2597366"/>
                <a:ext cx="1296000" cy="0"/>
              </a:xfrm>
              <a:prstGeom prst="line">
                <a:avLst/>
              </a:prstGeom>
              <a:noFill/>
              <a:ln w="31750" algn="ctr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217" name="Rechte verbindingslijn 83"/>
              <p:cNvCxnSpPr>
                <a:cxnSpLocks noChangeShapeType="1"/>
              </p:cNvCxnSpPr>
              <p:nvPr/>
            </p:nvCxnSpPr>
            <p:spPr bwMode="auto">
              <a:xfrm rot="9900000">
                <a:off x="6142183" y="2595586"/>
                <a:ext cx="1296000" cy="0"/>
              </a:xfrm>
              <a:prstGeom prst="line">
                <a:avLst/>
              </a:prstGeom>
              <a:noFill/>
              <a:ln w="31750" algn="ctr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29" name="Groep 28"/>
          <p:cNvGrpSpPr>
            <a:grpSpLocks/>
          </p:cNvGrpSpPr>
          <p:nvPr/>
        </p:nvGrpSpPr>
        <p:grpSpPr bwMode="auto">
          <a:xfrm>
            <a:off x="5259388" y="3570288"/>
            <a:ext cx="2881312" cy="1663700"/>
            <a:chOff x="5260181" y="3569598"/>
            <a:chExt cx="2880000" cy="1664017"/>
          </a:xfrm>
        </p:grpSpPr>
        <p:sp>
          <p:nvSpPr>
            <p:cNvPr id="49185" name="Freeform 46"/>
            <p:cNvSpPr>
              <a:spLocks/>
            </p:cNvSpPr>
            <p:nvPr/>
          </p:nvSpPr>
          <p:spPr bwMode="auto">
            <a:xfrm>
              <a:off x="5260181" y="4394580"/>
              <a:ext cx="2880000" cy="1588"/>
            </a:xfrm>
            <a:custGeom>
              <a:avLst/>
              <a:gdLst>
                <a:gd name="T0" fmla="*/ 0 w 1424"/>
                <a:gd name="T1" fmla="*/ 0 h 1"/>
                <a:gd name="T2" fmla="*/ 2147483647 w 1424"/>
                <a:gd name="T3" fmla="*/ 0 h 1"/>
                <a:gd name="T4" fmla="*/ 0 60000 65536"/>
                <a:gd name="T5" fmla="*/ 0 60000 65536"/>
                <a:gd name="T6" fmla="*/ 0 w 1424"/>
                <a:gd name="T7" fmla="*/ 0 h 1"/>
                <a:gd name="T8" fmla="*/ 1424 w 142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24" h="1">
                  <a:moveTo>
                    <a:pt x="0" y="0"/>
                  </a:moveTo>
                  <a:lnTo>
                    <a:pt x="1424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lg" len="lg"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49186" name="Group 7"/>
            <p:cNvGrpSpPr>
              <a:grpSpLocks/>
            </p:cNvGrpSpPr>
            <p:nvPr/>
          </p:nvGrpSpPr>
          <p:grpSpPr bwMode="auto">
            <a:xfrm rot="5400000">
              <a:off x="5826863" y="3463032"/>
              <a:ext cx="1344613" cy="1897062"/>
              <a:chOff x="103" y="1893"/>
              <a:chExt cx="847" cy="1195"/>
            </a:xfrm>
          </p:grpSpPr>
          <p:grpSp>
            <p:nvGrpSpPr>
              <p:cNvPr id="49189" name="Group 8"/>
              <p:cNvGrpSpPr>
                <a:grpSpLocks/>
              </p:cNvGrpSpPr>
              <p:nvPr/>
            </p:nvGrpSpPr>
            <p:grpSpPr bwMode="auto">
              <a:xfrm>
                <a:off x="103" y="1893"/>
                <a:ext cx="847" cy="1195"/>
                <a:chOff x="13" y="1947"/>
                <a:chExt cx="847" cy="1195"/>
              </a:xfrm>
            </p:grpSpPr>
            <p:sp>
              <p:nvSpPr>
                <p:cNvPr id="49193" name="Freeform 9"/>
                <p:cNvSpPr>
                  <a:spLocks/>
                </p:cNvSpPr>
                <p:nvPr/>
              </p:nvSpPr>
              <p:spPr bwMode="auto">
                <a:xfrm rot="-5400000">
                  <a:off x="68" y="2453"/>
                  <a:ext cx="726" cy="6"/>
                </a:xfrm>
                <a:custGeom>
                  <a:avLst/>
                  <a:gdLst>
                    <a:gd name="T0" fmla="*/ 726 w 726"/>
                    <a:gd name="T1" fmla="*/ 6 h 6"/>
                    <a:gd name="T2" fmla="*/ 0 w 726"/>
                    <a:gd name="T3" fmla="*/ 0 h 6"/>
                    <a:gd name="T4" fmla="*/ 0 60000 65536"/>
                    <a:gd name="T5" fmla="*/ 0 60000 65536"/>
                    <a:gd name="T6" fmla="*/ 0 w 726"/>
                    <a:gd name="T7" fmla="*/ 0 h 6"/>
                    <a:gd name="T8" fmla="*/ 726 w 726"/>
                    <a:gd name="T9" fmla="*/ 6 h 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6" h="6">
                      <a:moveTo>
                        <a:pt x="726" y="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FF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grpSp>
              <p:nvGrpSpPr>
                <p:cNvPr id="49194" name="Group 10"/>
                <p:cNvGrpSpPr>
                  <a:grpSpLocks/>
                </p:cNvGrpSpPr>
                <p:nvPr/>
              </p:nvGrpSpPr>
              <p:grpSpPr bwMode="auto">
                <a:xfrm>
                  <a:off x="301" y="1947"/>
                  <a:ext cx="559" cy="489"/>
                  <a:chOff x="295" y="1947"/>
                  <a:chExt cx="559" cy="489"/>
                </a:xfrm>
              </p:grpSpPr>
              <p:sp>
                <p:nvSpPr>
                  <p:cNvPr id="49201" name="Freeform 11"/>
                  <p:cNvSpPr>
                    <a:spLocks/>
                  </p:cNvSpPr>
                  <p:nvPr/>
                </p:nvSpPr>
                <p:spPr bwMode="auto">
                  <a:xfrm>
                    <a:off x="428" y="2103"/>
                    <a:ext cx="426" cy="3"/>
                  </a:xfrm>
                  <a:custGeom>
                    <a:avLst/>
                    <a:gdLst>
                      <a:gd name="T0" fmla="*/ 0 w 426"/>
                      <a:gd name="T1" fmla="*/ 0 h 3"/>
                      <a:gd name="T2" fmla="*/ 426 w 426"/>
                      <a:gd name="T3" fmla="*/ 3 h 3"/>
                      <a:gd name="T4" fmla="*/ 0 60000 65536"/>
                      <a:gd name="T5" fmla="*/ 0 60000 65536"/>
                      <a:gd name="T6" fmla="*/ 0 w 426"/>
                      <a:gd name="T7" fmla="*/ 0 h 3"/>
                      <a:gd name="T8" fmla="*/ 426 w 426"/>
                      <a:gd name="T9" fmla="*/ 3 h 3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26" h="3">
                        <a:moveTo>
                          <a:pt x="0" y="0"/>
                        </a:moveTo>
                        <a:lnTo>
                          <a:pt x="426" y="3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accent2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9202" name="Freeform 12"/>
                  <p:cNvSpPr>
                    <a:spLocks/>
                  </p:cNvSpPr>
                  <p:nvPr/>
                </p:nvSpPr>
                <p:spPr bwMode="auto">
                  <a:xfrm>
                    <a:off x="428" y="2098"/>
                    <a:ext cx="6" cy="338"/>
                  </a:xfrm>
                  <a:custGeom>
                    <a:avLst/>
                    <a:gdLst>
                      <a:gd name="T0" fmla="*/ 6 w 6"/>
                      <a:gd name="T1" fmla="*/ 0 h 338"/>
                      <a:gd name="T2" fmla="*/ 0 w 6"/>
                      <a:gd name="T3" fmla="*/ 338 h 338"/>
                      <a:gd name="T4" fmla="*/ 0 60000 65536"/>
                      <a:gd name="T5" fmla="*/ 0 60000 65536"/>
                      <a:gd name="T6" fmla="*/ 0 w 6"/>
                      <a:gd name="T7" fmla="*/ 0 h 338"/>
                      <a:gd name="T8" fmla="*/ 6 w 6"/>
                      <a:gd name="T9" fmla="*/ 338 h 33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" h="338">
                        <a:moveTo>
                          <a:pt x="6" y="0"/>
                        </a:moveTo>
                        <a:lnTo>
                          <a:pt x="0" y="338"/>
                        </a:lnTo>
                      </a:path>
                    </a:pathLst>
                  </a:custGeom>
                  <a:noFill/>
                  <a:ln w="38100" cmpd="sng">
                    <a:solidFill>
                      <a:srgbClr val="008000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45453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295" y="1947"/>
                    <a:ext cx="432" cy="38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marL="342900" indent="-342900" eaLnBrk="0" fontAlgn="base" hangingPunct="0">
                      <a:spcBef>
                        <a:spcPct val="6000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defRPr/>
                    </a:pPr>
                    <a:r>
                      <a:rPr kumimoji="1" lang="nl-NL" sz="2400" b="1" dirty="0">
                        <a:solidFill>
                          <a:srgbClr val="FF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cs typeface="Arial" pitchFamily="34" charset="0"/>
                        <a:sym typeface="Symbol" pitchFamily="18" charset="2"/>
                      </a:rPr>
                      <a:t></a:t>
                    </a:r>
                    <a:endParaRPr kumimoji="1" lang="nl-NL" sz="2400" b="1" dirty="0">
                      <a:solidFill>
                        <a:srgbClr val="FF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49195" name="Group 14"/>
                <p:cNvGrpSpPr>
                  <a:grpSpLocks/>
                </p:cNvGrpSpPr>
                <p:nvPr/>
              </p:nvGrpSpPr>
              <p:grpSpPr bwMode="auto">
                <a:xfrm>
                  <a:off x="13" y="2731"/>
                  <a:ext cx="497" cy="411"/>
                  <a:chOff x="204" y="2887"/>
                  <a:chExt cx="497" cy="411"/>
                </a:xfrm>
              </p:grpSpPr>
              <p:sp>
                <p:nvSpPr>
                  <p:cNvPr id="49196" name="Freeform 15"/>
                  <p:cNvSpPr>
                    <a:spLocks/>
                  </p:cNvSpPr>
                  <p:nvPr/>
                </p:nvSpPr>
                <p:spPr bwMode="auto">
                  <a:xfrm flipH="1">
                    <a:off x="204" y="2965"/>
                    <a:ext cx="426" cy="3"/>
                  </a:xfrm>
                  <a:custGeom>
                    <a:avLst/>
                    <a:gdLst>
                      <a:gd name="T0" fmla="*/ 0 w 426"/>
                      <a:gd name="T1" fmla="*/ 0 h 3"/>
                      <a:gd name="T2" fmla="*/ 426 w 426"/>
                      <a:gd name="T3" fmla="*/ 3 h 3"/>
                      <a:gd name="T4" fmla="*/ 0 60000 65536"/>
                      <a:gd name="T5" fmla="*/ 0 60000 65536"/>
                      <a:gd name="T6" fmla="*/ 0 w 426"/>
                      <a:gd name="T7" fmla="*/ 0 h 3"/>
                      <a:gd name="T8" fmla="*/ 426 w 426"/>
                      <a:gd name="T9" fmla="*/ 3 h 3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26" h="3">
                        <a:moveTo>
                          <a:pt x="0" y="0"/>
                        </a:moveTo>
                        <a:lnTo>
                          <a:pt x="426" y="3"/>
                        </a:lnTo>
                      </a:path>
                    </a:pathLst>
                  </a:custGeom>
                  <a:noFill/>
                  <a:ln w="38100" cap="flat" cmpd="sng">
                    <a:solidFill>
                      <a:schemeClr val="accent2"/>
                    </a:solidFill>
                    <a:prstDash val="sysDot"/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9197" name="Freeform 16"/>
                  <p:cNvSpPr>
                    <a:spLocks/>
                  </p:cNvSpPr>
                  <p:nvPr/>
                </p:nvSpPr>
                <p:spPr bwMode="auto">
                  <a:xfrm>
                    <a:off x="612" y="2960"/>
                    <a:ext cx="6" cy="338"/>
                  </a:xfrm>
                  <a:custGeom>
                    <a:avLst/>
                    <a:gdLst>
                      <a:gd name="T0" fmla="*/ 6 w 6"/>
                      <a:gd name="T1" fmla="*/ 0 h 338"/>
                      <a:gd name="T2" fmla="*/ 0 w 6"/>
                      <a:gd name="T3" fmla="*/ 338 h 338"/>
                      <a:gd name="T4" fmla="*/ 0 60000 65536"/>
                      <a:gd name="T5" fmla="*/ 0 60000 65536"/>
                      <a:gd name="T6" fmla="*/ 0 w 6"/>
                      <a:gd name="T7" fmla="*/ 0 h 338"/>
                      <a:gd name="T8" fmla="*/ 6 w 6"/>
                      <a:gd name="T9" fmla="*/ 338 h 33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" h="338">
                        <a:moveTo>
                          <a:pt x="6" y="0"/>
                        </a:moveTo>
                        <a:lnTo>
                          <a:pt x="0" y="338"/>
                        </a:lnTo>
                      </a:path>
                    </a:pathLst>
                  </a:custGeom>
                  <a:noFill/>
                  <a:ln w="38100" cmpd="sng">
                    <a:solidFill>
                      <a:srgbClr val="008000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grpSp>
                <p:nvGrpSpPr>
                  <p:cNvPr id="49198" name="Group 1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42" y="2887"/>
                    <a:ext cx="159" cy="159"/>
                    <a:chOff x="1596" y="2353"/>
                    <a:chExt cx="315" cy="326"/>
                  </a:xfrm>
                </p:grpSpPr>
                <p:sp>
                  <p:nvSpPr>
                    <p:cNvPr id="49199" name="Oval 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596" y="2353"/>
                      <a:ext cx="315" cy="326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rgbClr val="FF33CC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algn="ctr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nl-NL" altLang="nl-NL" sz="1200">
                        <a:solidFill>
                          <a:srgbClr val="FF33CC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9200" name="Oval 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731" y="2493"/>
                      <a:ext cx="45" cy="46"/>
                    </a:xfrm>
                    <a:prstGeom prst="ellipse">
                      <a:avLst/>
                    </a:prstGeom>
                    <a:solidFill>
                      <a:srgbClr val="FF33CC"/>
                    </a:solidFill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nl-NL" altLang="nl-NL" sz="1800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49190" name="Group 20"/>
              <p:cNvGrpSpPr>
                <a:grpSpLocks noChangeAspect="1"/>
              </p:cNvGrpSpPr>
              <p:nvPr/>
            </p:nvGrpSpPr>
            <p:grpSpPr bwMode="auto">
              <a:xfrm rot="-5400000">
                <a:off x="405" y="2298"/>
                <a:ext cx="227" cy="227"/>
                <a:chOff x="158" y="3249"/>
                <a:chExt cx="340" cy="340"/>
              </a:xfrm>
            </p:grpSpPr>
            <p:sp>
              <p:nvSpPr>
                <p:cNvPr id="49191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158" y="3249"/>
                  <a:ext cx="340" cy="34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9192" name="Rectangle 22"/>
                <p:cNvSpPr>
                  <a:spLocks noChangeAspect="1" noChangeArrowheads="1"/>
                </p:cNvSpPr>
                <p:nvPr/>
              </p:nvSpPr>
              <p:spPr bwMode="auto">
                <a:xfrm>
                  <a:off x="289" y="3249"/>
                  <a:ext cx="85" cy="340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49187" name="Tekstvak 27"/>
            <p:cNvSpPr txBox="1">
              <a:spLocks noChangeArrowheads="1"/>
            </p:cNvSpPr>
            <p:nvPr/>
          </p:nvSpPr>
          <p:spPr bwMode="auto">
            <a:xfrm>
              <a:off x="7169404" y="4833505"/>
              <a:ext cx="5040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2000" b="1">
                  <a:solidFill>
                    <a:srgbClr val="3333FF"/>
                  </a:solidFill>
                  <a:cs typeface="Arial" pitchFamily="34" charset="0"/>
                </a:rPr>
                <a:t>F</a:t>
              </a:r>
              <a:r>
                <a:rPr lang="nl-NL" altLang="nl-NL" sz="2000" b="1" baseline="-25000">
                  <a:solidFill>
                    <a:srgbClr val="3333FF"/>
                  </a:solidFill>
                  <a:cs typeface="Arial" pitchFamily="34" charset="0"/>
                </a:rPr>
                <a:t>L</a:t>
              </a:r>
            </a:p>
          </p:txBody>
        </p:sp>
        <p:sp>
          <p:nvSpPr>
            <p:cNvPr id="49188" name="Tekstvak 96"/>
            <p:cNvSpPr txBox="1">
              <a:spLocks noChangeArrowheads="1"/>
            </p:cNvSpPr>
            <p:nvPr/>
          </p:nvSpPr>
          <p:spPr bwMode="auto">
            <a:xfrm>
              <a:off x="5645496" y="3569598"/>
              <a:ext cx="5040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2000" b="1">
                  <a:solidFill>
                    <a:srgbClr val="3333FF"/>
                  </a:solidFill>
                  <a:cs typeface="Arial" pitchFamily="34" charset="0"/>
                </a:rPr>
                <a:t>F</a:t>
              </a:r>
              <a:r>
                <a:rPr lang="nl-NL" altLang="nl-NL" sz="2000" b="1" baseline="-25000">
                  <a:solidFill>
                    <a:srgbClr val="3333FF"/>
                  </a:solidFill>
                  <a:cs typeface="Arial" pitchFamily="34" charset="0"/>
                </a:rPr>
                <a:t>L</a:t>
              </a:r>
            </a:p>
          </p:txBody>
        </p:sp>
      </p:grpSp>
      <p:grpSp>
        <p:nvGrpSpPr>
          <p:cNvPr id="30" name="Groep 29"/>
          <p:cNvGrpSpPr>
            <a:grpSpLocks/>
          </p:cNvGrpSpPr>
          <p:nvPr/>
        </p:nvGrpSpPr>
        <p:grpSpPr bwMode="auto">
          <a:xfrm>
            <a:off x="5260975" y="5346700"/>
            <a:ext cx="2947988" cy="962025"/>
            <a:chOff x="5260991" y="5345944"/>
            <a:chExt cx="2947413" cy="962781"/>
          </a:xfrm>
        </p:grpSpPr>
        <p:sp>
          <p:nvSpPr>
            <p:cNvPr id="49166" name="Freeform 43"/>
            <p:cNvSpPr>
              <a:spLocks/>
            </p:cNvSpPr>
            <p:nvPr/>
          </p:nvSpPr>
          <p:spPr bwMode="auto">
            <a:xfrm>
              <a:off x="5260991" y="5789389"/>
              <a:ext cx="2880000" cy="15875"/>
            </a:xfrm>
            <a:custGeom>
              <a:avLst/>
              <a:gdLst>
                <a:gd name="T0" fmla="*/ 0 w 1714"/>
                <a:gd name="T1" fmla="*/ 2147483647 h 10"/>
                <a:gd name="T2" fmla="*/ 2147483647 w 1714"/>
                <a:gd name="T3" fmla="*/ 0 h 10"/>
                <a:gd name="T4" fmla="*/ 0 60000 65536"/>
                <a:gd name="T5" fmla="*/ 0 60000 65536"/>
                <a:gd name="T6" fmla="*/ 0 w 1714"/>
                <a:gd name="T7" fmla="*/ 0 h 10"/>
                <a:gd name="T8" fmla="*/ 1714 w 1714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14" h="10">
                  <a:moveTo>
                    <a:pt x="0" y="10"/>
                  </a:moveTo>
                  <a:lnTo>
                    <a:pt x="1714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49167" name="Group 24"/>
            <p:cNvGrpSpPr>
              <a:grpSpLocks/>
            </p:cNvGrpSpPr>
            <p:nvPr/>
          </p:nvGrpSpPr>
          <p:grpSpPr bwMode="auto">
            <a:xfrm>
              <a:off x="5419725" y="5451475"/>
              <a:ext cx="2392363" cy="857250"/>
              <a:chOff x="1650" y="2738"/>
              <a:chExt cx="1507" cy="540"/>
            </a:xfrm>
          </p:grpSpPr>
          <p:grpSp>
            <p:nvGrpSpPr>
              <p:cNvPr id="49170" name="Group 25"/>
              <p:cNvGrpSpPr>
                <a:grpSpLocks/>
              </p:cNvGrpSpPr>
              <p:nvPr/>
            </p:nvGrpSpPr>
            <p:grpSpPr bwMode="auto">
              <a:xfrm>
                <a:off x="2064" y="2802"/>
                <a:ext cx="726" cy="227"/>
                <a:chOff x="2064" y="2850"/>
                <a:chExt cx="726" cy="227"/>
              </a:xfrm>
            </p:grpSpPr>
            <p:sp>
              <p:nvSpPr>
                <p:cNvPr id="49181" name="Freeform 26"/>
                <p:cNvSpPr>
                  <a:spLocks/>
                </p:cNvSpPr>
                <p:nvPr/>
              </p:nvSpPr>
              <p:spPr bwMode="auto">
                <a:xfrm rot="10500000">
                  <a:off x="2064" y="2963"/>
                  <a:ext cx="726" cy="6"/>
                </a:xfrm>
                <a:custGeom>
                  <a:avLst/>
                  <a:gdLst>
                    <a:gd name="T0" fmla="*/ 726 w 726"/>
                    <a:gd name="T1" fmla="*/ 6 h 6"/>
                    <a:gd name="T2" fmla="*/ 0 w 726"/>
                    <a:gd name="T3" fmla="*/ 0 h 6"/>
                    <a:gd name="T4" fmla="*/ 0 60000 65536"/>
                    <a:gd name="T5" fmla="*/ 0 60000 65536"/>
                    <a:gd name="T6" fmla="*/ 0 w 726"/>
                    <a:gd name="T7" fmla="*/ 0 h 6"/>
                    <a:gd name="T8" fmla="*/ 726 w 726"/>
                    <a:gd name="T9" fmla="*/ 6 h 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6" h="6">
                      <a:moveTo>
                        <a:pt x="726" y="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FF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grpSp>
              <p:nvGrpSpPr>
                <p:cNvPr id="49182" name="Group 27"/>
                <p:cNvGrpSpPr>
                  <a:grpSpLocks noChangeAspect="1"/>
                </p:cNvGrpSpPr>
                <p:nvPr/>
              </p:nvGrpSpPr>
              <p:grpSpPr bwMode="auto">
                <a:xfrm rot="-395531">
                  <a:off x="2308" y="2850"/>
                  <a:ext cx="227" cy="227"/>
                  <a:chOff x="158" y="3249"/>
                  <a:chExt cx="340" cy="340"/>
                </a:xfrm>
              </p:grpSpPr>
              <p:sp>
                <p:nvSpPr>
                  <p:cNvPr id="49183" name="Oval 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8" y="3249"/>
                    <a:ext cx="340" cy="34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9184" name="Rectangle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9" y="3249"/>
                    <a:ext cx="85" cy="340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49171" name="Group 30"/>
              <p:cNvGrpSpPr>
                <a:grpSpLocks/>
              </p:cNvGrpSpPr>
              <p:nvPr/>
            </p:nvGrpSpPr>
            <p:grpSpPr bwMode="auto">
              <a:xfrm>
                <a:off x="2650" y="2738"/>
                <a:ext cx="507" cy="489"/>
                <a:chOff x="3969" y="1266"/>
                <a:chExt cx="507" cy="489"/>
              </a:xfrm>
            </p:grpSpPr>
            <p:sp>
              <p:nvSpPr>
                <p:cNvPr id="49178" name="Freeform 31"/>
                <p:cNvSpPr>
                  <a:spLocks/>
                </p:cNvSpPr>
                <p:nvPr/>
              </p:nvSpPr>
              <p:spPr bwMode="auto">
                <a:xfrm>
                  <a:off x="4102" y="1422"/>
                  <a:ext cx="374" cy="1"/>
                </a:xfrm>
                <a:custGeom>
                  <a:avLst/>
                  <a:gdLst>
                    <a:gd name="T0" fmla="*/ 0 w 374"/>
                    <a:gd name="T1" fmla="*/ 0 h 1"/>
                    <a:gd name="T2" fmla="*/ 374 w 374"/>
                    <a:gd name="T3" fmla="*/ 0 h 1"/>
                    <a:gd name="T4" fmla="*/ 0 60000 65536"/>
                    <a:gd name="T5" fmla="*/ 0 60000 65536"/>
                    <a:gd name="T6" fmla="*/ 0 w 374"/>
                    <a:gd name="T7" fmla="*/ 0 h 1"/>
                    <a:gd name="T8" fmla="*/ 374 w 374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74" h="1">
                      <a:moveTo>
                        <a:pt x="0" y="0"/>
                      </a:moveTo>
                      <a:lnTo>
                        <a:pt x="374" y="0"/>
                      </a:lnTo>
                    </a:path>
                  </a:pathLst>
                </a:custGeom>
                <a:noFill/>
                <a:ln w="38100" cmpd="sng">
                  <a:solidFill>
                    <a:schemeClr val="accent2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9179" name="Freeform 32"/>
                <p:cNvSpPr>
                  <a:spLocks/>
                </p:cNvSpPr>
                <p:nvPr/>
              </p:nvSpPr>
              <p:spPr bwMode="auto">
                <a:xfrm>
                  <a:off x="4102" y="1417"/>
                  <a:ext cx="6" cy="338"/>
                </a:xfrm>
                <a:custGeom>
                  <a:avLst/>
                  <a:gdLst>
                    <a:gd name="T0" fmla="*/ 6 w 6"/>
                    <a:gd name="T1" fmla="*/ 0 h 338"/>
                    <a:gd name="T2" fmla="*/ 0 w 6"/>
                    <a:gd name="T3" fmla="*/ 338 h 338"/>
                    <a:gd name="T4" fmla="*/ 0 60000 65536"/>
                    <a:gd name="T5" fmla="*/ 0 60000 65536"/>
                    <a:gd name="T6" fmla="*/ 0 w 6"/>
                    <a:gd name="T7" fmla="*/ 0 h 338"/>
                    <a:gd name="T8" fmla="*/ 6 w 6"/>
                    <a:gd name="T9" fmla="*/ 338 h 33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6" h="338">
                      <a:moveTo>
                        <a:pt x="6" y="0"/>
                      </a:moveTo>
                      <a:lnTo>
                        <a:pt x="0" y="338"/>
                      </a:lnTo>
                    </a:path>
                  </a:pathLst>
                </a:custGeom>
                <a:noFill/>
                <a:ln w="38100" cmpd="sng">
                  <a:solidFill>
                    <a:srgbClr val="00800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45473" name="Rectangle 33"/>
                <p:cNvSpPr>
                  <a:spLocks noChangeArrowheads="1"/>
                </p:cNvSpPr>
                <p:nvPr/>
              </p:nvSpPr>
              <p:spPr bwMode="auto">
                <a:xfrm>
                  <a:off x="3969" y="1266"/>
                  <a:ext cx="432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342900" indent="-342900" eaLnBrk="0" fontAlgn="base" hangingPunct="0">
                    <a:spcBef>
                      <a:spcPct val="60000"/>
                    </a:spcBef>
                    <a:spcAft>
                      <a:spcPct val="0"/>
                    </a:spcAft>
                    <a:buClr>
                      <a:srgbClr val="FF0000"/>
                    </a:buClr>
                    <a:defRPr/>
                  </a:pPr>
                  <a:r>
                    <a:rPr kumimoji="1" lang="nl-NL" sz="2400" b="1" dirty="0">
                      <a:solidFill>
                        <a:srgbClr val="FF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Arial" pitchFamily="34" charset="0"/>
                      <a:sym typeface="Symbol" pitchFamily="18" charset="2"/>
                    </a:rPr>
                    <a:t></a:t>
                  </a:r>
                  <a:endParaRPr kumimoji="1" lang="nl-NL" sz="2400" b="1" dirty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endParaRPr>
                </a:p>
              </p:txBody>
            </p:sp>
          </p:grpSp>
          <p:grpSp>
            <p:nvGrpSpPr>
              <p:cNvPr id="49172" name="Group 34"/>
              <p:cNvGrpSpPr>
                <a:grpSpLocks/>
              </p:cNvGrpSpPr>
              <p:nvPr/>
            </p:nvGrpSpPr>
            <p:grpSpPr bwMode="auto">
              <a:xfrm>
                <a:off x="1650" y="2867"/>
                <a:ext cx="497" cy="411"/>
                <a:chOff x="3878" y="2206"/>
                <a:chExt cx="497" cy="411"/>
              </a:xfrm>
            </p:grpSpPr>
            <p:sp>
              <p:nvSpPr>
                <p:cNvPr id="49173" name="Freeform 35"/>
                <p:cNvSpPr>
                  <a:spLocks/>
                </p:cNvSpPr>
                <p:nvPr/>
              </p:nvSpPr>
              <p:spPr bwMode="auto">
                <a:xfrm flipH="1">
                  <a:off x="3878" y="2284"/>
                  <a:ext cx="426" cy="3"/>
                </a:xfrm>
                <a:custGeom>
                  <a:avLst/>
                  <a:gdLst>
                    <a:gd name="T0" fmla="*/ 0 w 426"/>
                    <a:gd name="T1" fmla="*/ 0 h 3"/>
                    <a:gd name="T2" fmla="*/ 426 w 426"/>
                    <a:gd name="T3" fmla="*/ 3 h 3"/>
                    <a:gd name="T4" fmla="*/ 0 60000 65536"/>
                    <a:gd name="T5" fmla="*/ 0 60000 65536"/>
                    <a:gd name="T6" fmla="*/ 0 w 426"/>
                    <a:gd name="T7" fmla="*/ 0 h 3"/>
                    <a:gd name="T8" fmla="*/ 426 w 426"/>
                    <a:gd name="T9" fmla="*/ 3 h 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26" h="3">
                      <a:moveTo>
                        <a:pt x="0" y="0"/>
                      </a:moveTo>
                      <a:lnTo>
                        <a:pt x="426" y="3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ysDot"/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9174" name="Freeform 36"/>
                <p:cNvSpPr>
                  <a:spLocks/>
                </p:cNvSpPr>
                <p:nvPr/>
              </p:nvSpPr>
              <p:spPr bwMode="auto">
                <a:xfrm>
                  <a:off x="4286" y="2279"/>
                  <a:ext cx="6" cy="338"/>
                </a:xfrm>
                <a:custGeom>
                  <a:avLst/>
                  <a:gdLst>
                    <a:gd name="T0" fmla="*/ 6 w 6"/>
                    <a:gd name="T1" fmla="*/ 0 h 338"/>
                    <a:gd name="T2" fmla="*/ 0 w 6"/>
                    <a:gd name="T3" fmla="*/ 338 h 338"/>
                    <a:gd name="T4" fmla="*/ 0 60000 65536"/>
                    <a:gd name="T5" fmla="*/ 0 60000 65536"/>
                    <a:gd name="T6" fmla="*/ 0 w 6"/>
                    <a:gd name="T7" fmla="*/ 0 h 338"/>
                    <a:gd name="T8" fmla="*/ 6 w 6"/>
                    <a:gd name="T9" fmla="*/ 338 h 33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6" h="338">
                      <a:moveTo>
                        <a:pt x="6" y="0"/>
                      </a:moveTo>
                      <a:lnTo>
                        <a:pt x="0" y="338"/>
                      </a:lnTo>
                    </a:path>
                  </a:pathLst>
                </a:custGeom>
                <a:noFill/>
                <a:ln w="38100" cmpd="sng">
                  <a:solidFill>
                    <a:srgbClr val="00800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grpSp>
              <p:nvGrpSpPr>
                <p:cNvPr id="49175" name="Group 37"/>
                <p:cNvGrpSpPr>
                  <a:grpSpLocks noChangeAspect="1"/>
                </p:cNvGrpSpPr>
                <p:nvPr/>
              </p:nvGrpSpPr>
              <p:grpSpPr bwMode="auto">
                <a:xfrm>
                  <a:off x="4216" y="2206"/>
                  <a:ext cx="159" cy="159"/>
                  <a:chOff x="1596" y="2353"/>
                  <a:chExt cx="315" cy="326"/>
                </a:xfrm>
              </p:grpSpPr>
              <p:sp>
                <p:nvSpPr>
                  <p:cNvPr id="49176" name="Oval 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96" y="2353"/>
                    <a:ext cx="315" cy="326"/>
                  </a:xfrm>
                  <a:prstGeom prst="ellipse">
                    <a:avLst/>
                  </a:prstGeom>
                  <a:noFill/>
                  <a:ln w="28575">
                    <a:solidFill>
                      <a:srgbClr val="FF33CC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200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9177" name="Oval 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31" y="2493"/>
                    <a:ext cx="45" cy="4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49168" name="Tekstvak 97"/>
            <p:cNvSpPr txBox="1">
              <a:spLocks noChangeArrowheads="1"/>
            </p:cNvSpPr>
            <p:nvPr/>
          </p:nvSpPr>
          <p:spPr bwMode="auto">
            <a:xfrm>
              <a:off x="5292890" y="5781229"/>
              <a:ext cx="5040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2000" b="1">
                  <a:solidFill>
                    <a:srgbClr val="3333FF"/>
                  </a:solidFill>
                  <a:cs typeface="Arial" pitchFamily="34" charset="0"/>
                </a:rPr>
                <a:t>F</a:t>
              </a:r>
              <a:r>
                <a:rPr lang="nl-NL" altLang="nl-NL" sz="2000" b="1" baseline="-25000">
                  <a:solidFill>
                    <a:srgbClr val="3333FF"/>
                  </a:solidFill>
                  <a:cs typeface="Arial" pitchFamily="34" charset="0"/>
                </a:rPr>
                <a:t>L</a:t>
              </a:r>
            </a:p>
          </p:txBody>
        </p:sp>
        <p:sp>
          <p:nvSpPr>
            <p:cNvPr id="49169" name="Tekstvak 98"/>
            <p:cNvSpPr txBox="1">
              <a:spLocks noChangeArrowheads="1"/>
            </p:cNvSpPr>
            <p:nvPr/>
          </p:nvSpPr>
          <p:spPr bwMode="auto">
            <a:xfrm>
              <a:off x="7704348" y="5345944"/>
              <a:ext cx="5040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2000" b="1">
                  <a:solidFill>
                    <a:srgbClr val="3333FF"/>
                  </a:solidFill>
                  <a:cs typeface="Arial" pitchFamily="34" charset="0"/>
                </a:rPr>
                <a:t>F</a:t>
              </a:r>
              <a:r>
                <a:rPr lang="nl-NL" altLang="nl-NL" sz="2000" b="1" baseline="-25000">
                  <a:solidFill>
                    <a:srgbClr val="3333FF"/>
                  </a:solidFill>
                  <a:cs typeface="Arial" pitchFamily="34" charset="0"/>
                </a:rPr>
                <a:t>L</a:t>
              </a:r>
            </a:p>
          </p:txBody>
        </p:sp>
      </p:grpSp>
      <p:sp>
        <p:nvSpPr>
          <p:cNvPr id="72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663899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4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5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5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454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4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45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3" grpId="0"/>
      <p:bldP spid="445445" grpId="0"/>
      <p:bldP spid="445463" grpId="0"/>
      <p:bldP spid="445484" grpId="0" animBg="1"/>
      <p:bldP spid="44548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59"/>
          <p:cNvGrpSpPr>
            <a:grpSpLocks/>
          </p:cNvGrpSpPr>
          <p:nvPr/>
        </p:nvGrpSpPr>
        <p:grpSpPr bwMode="auto">
          <a:xfrm>
            <a:off x="7677150" y="3414713"/>
            <a:ext cx="3175" cy="2057400"/>
            <a:chOff x="5047" y="2151"/>
            <a:chExt cx="2" cy="1296"/>
          </a:xfrm>
        </p:grpSpPr>
        <p:sp>
          <p:nvSpPr>
            <p:cNvPr id="50262" name="Line 190"/>
            <p:cNvSpPr>
              <a:spLocks noChangeShapeType="1"/>
            </p:cNvSpPr>
            <p:nvPr/>
          </p:nvSpPr>
          <p:spPr bwMode="auto">
            <a:xfrm>
              <a:off x="5047" y="2151"/>
              <a:ext cx="0" cy="12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50263" name="Group 217"/>
            <p:cNvGrpSpPr>
              <a:grpSpLocks/>
            </p:cNvGrpSpPr>
            <p:nvPr/>
          </p:nvGrpSpPr>
          <p:grpSpPr bwMode="auto">
            <a:xfrm>
              <a:off x="5047" y="2280"/>
              <a:ext cx="2" cy="921"/>
              <a:chOff x="5047" y="2280"/>
              <a:chExt cx="2" cy="921"/>
            </a:xfrm>
          </p:grpSpPr>
          <p:sp>
            <p:nvSpPr>
              <p:cNvPr id="50264" name="Freeform 215"/>
              <p:cNvSpPr>
                <a:spLocks/>
              </p:cNvSpPr>
              <p:nvPr/>
            </p:nvSpPr>
            <p:spPr bwMode="auto">
              <a:xfrm>
                <a:off x="5048" y="2280"/>
                <a:ext cx="1" cy="104"/>
              </a:xfrm>
              <a:custGeom>
                <a:avLst/>
                <a:gdLst>
                  <a:gd name="T0" fmla="*/ 0 w 1"/>
                  <a:gd name="T1" fmla="*/ 0 h 104"/>
                  <a:gd name="T2" fmla="*/ 0 w 1"/>
                  <a:gd name="T3" fmla="*/ 104 h 104"/>
                  <a:gd name="T4" fmla="*/ 0 60000 65536"/>
                  <a:gd name="T5" fmla="*/ 0 60000 65536"/>
                  <a:gd name="T6" fmla="*/ 0 w 1"/>
                  <a:gd name="T7" fmla="*/ 0 h 104"/>
                  <a:gd name="T8" fmla="*/ 1 w 1"/>
                  <a:gd name="T9" fmla="*/ 104 h 10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04">
                    <a:moveTo>
                      <a:pt x="0" y="0"/>
                    </a:moveTo>
                    <a:lnTo>
                      <a:pt x="0" y="104"/>
                    </a:lnTo>
                  </a:path>
                </a:pathLst>
              </a:custGeom>
              <a:noFill/>
              <a:ln w="571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50265" name="Freeform 216"/>
              <p:cNvSpPr>
                <a:spLocks/>
              </p:cNvSpPr>
              <p:nvPr/>
            </p:nvSpPr>
            <p:spPr bwMode="auto">
              <a:xfrm flipV="1">
                <a:off x="5047" y="3097"/>
                <a:ext cx="1" cy="104"/>
              </a:xfrm>
              <a:custGeom>
                <a:avLst/>
                <a:gdLst>
                  <a:gd name="T0" fmla="*/ 0 w 1"/>
                  <a:gd name="T1" fmla="*/ 0 h 104"/>
                  <a:gd name="T2" fmla="*/ 0 w 1"/>
                  <a:gd name="T3" fmla="*/ 104 h 104"/>
                  <a:gd name="T4" fmla="*/ 0 60000 65536"/>
                  <a:gd name="T5" fmla="*/ 0 60000 65536"/>
                  <a:gd name="T6" fmla="*/ 0 w 1"/>
                  <a:gd name="T7" fmla="*/ 0 h 104"/>
                  <a:gd name="T8" fmla="*/ 1 w 1"/>
                  <a:gd name="T9" fmla="*/ 104 h 10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04">
                    <a:moveTo>
                      <a:pt x="0" y="0"/>
                    </a:moveTo>
                    <a:lnTo>
                      <a:pt x="0" y="104"/>
                    </a:lnTo>
                  </a:path>
                </a:pathLst>
              </a:custGeom>
              <a:noFill/>
              <a:ln w="571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" name="Groep 2"/>
          <p:cNvGrpSpPr>
            <a:grpSpLocks/>
          </p:cNvGrpSpPr>
          <p:nvPr/>
        </p:nvGrpSpPr>
        <p:grpSpPr bwMode="auto">
          <a:xfrm>
            <a:off x="5567363" y="2276475"/>
            <a:ext cx="3911600" cy="4524375"/>
            <a:chOff x="5567382" y="2276475"/>
            <a:chExt cx="3911602" cy="4524375"/>
          </a:xfrm>
        </p:grpSpPr>
        <p:grpSp>
          <p:nvGrpSpPr>
            <p:cNvPr id="50236" name="Group 264"/>
            <p:cNvGrpSpPr>
              <a:grpSpLocks/>
            </p:cNvGrpSpPr>
            <p:nvPr/>
          </p:nvGrpSpPr>
          <p:grpSpPr bwMode="auto">
            <a:xfrm>
              <a:off x="5567382" y="2276475"/>
              <a:ext cx="3911602" cy="4524375"/>
              <a:chOff x="3507" y="1434"/>
              <a:chExt cx="2464" cy="2850"/>
            </a:xfrm>
          </p:grpSpPr>
          <p:grpSp>
            <p:nvGrpSpPr>
              <p:cNvPr id="50238" name="Group 263"/>
              <p:cNvGrpSpPr>
                <a:grpSpLocks/>
              </p:cNvGrpSpPr>
              <p:nvPr/>
            </p:nvGrpSpPr>
            <p:grpSpPr bwMode="auto">
              <a:xfrm>
                <a:off x="3576" y="1434"/>
                <a:ext cx="1726" cy="2688"/>
                <a:chOff x="3576" y="1434"/>
                <a:chExt cx="1726" cy="2688"/>
              </a:xfrm>
            </p:grpSpPr>
            <p:grpSp>
              <p:nvGrpSpPr>
                <p:cNvPr id="50243" name="Group 224"/>
                <p:cNvGrpSpPr>
                  <a:grpSpLocks/>
                </p:cNvGrpSpPr>
                <p:nvPr/>
              </p:nvGrpSpPr>
              <p:grpSpPr bwMode="auto">
                <a:xfrm>
                  <a:off x="4191" y="1900"/>
                  <a:ext cx="1111" cy="1739"/>
                  <a:chOff x="4191" y="1900"/>
                  <a:chExt cx="1111" cy="1739"/>
                </a:xfrm>
              </p:grpSpPr>
              <p:sp>
                <p:nvSpPr>
                  <p:cNvPr id="50253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4932" y="1900"/>
                    <a:ext cx="370" cy="1739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50254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4191" y="3301"/>
                    <a:ext cx="741" cy="338"/>
                  </a:xfrm>
                  <a:prstGeom prst="rect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86150" name="Text Box 1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06" y="3312"/>
                    <a:ext cx="26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/>
                    </a:pPr>
                    <a:r>
                      <a:rPr lang="nl-NL" sz="24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pitchFamily="34" charset="0"/>
                      </a:rPr>
                      <a:t>N</a:t>
                    </a:r>
                    <a:endParaRPr lang="nl-NL" sz="2400">
                      <a:solidFill>
                        <a:srgbClr val="000000"/>
                      </a:solidFill>
                      <a:latin typeface="Tahoma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990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4191" y="2495"/>
                    <a:ext cx="741" cy="57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innerShdw blurRad="63500" dist="50800" dir="318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  <a:defRPr/>
                    </a:pPr>
                    <a:endParaRPr lang="nl-NL" altLang="nl-NL" sz="18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0259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4191" y="1900"/>
                    <a:ext cx="741" cy="338"/>
                  </a:xfrm>
                  <a:prstGeom prst="rect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86149" name="Text Box 1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06" y="1920"/>
                    <a:ext cx="26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/>
                    </a:pPr>
                    <a:r>
                      <a:rPr lang="nl-NL" sz="24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pitchFamily="34" charset="0"/>
                      </a:rPr>
                      <a:t>N</a:t>
                    </a:r>
                    <a:endParaRPr lang="nl-NL" sz="2400">
                      <a:solidFill>
                        <a:srgbClr val="000000"/>
                      </a:solidFill>
                      <a:latin typeface="Tahoma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86148" name="Text Box 1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06" y="2592"/>
                    <a:ext cx="236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/>
                    </a:pPr>
                    <a:r>
                      <a:rPr lang="nl-NL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pitchFamily="34" charset="0"/>
                      </a:rPr>
                      <a:t>Z</a:t>
                    </a:r>
                    <a:endParaRPr lang="nl-NL" sz="2400" dirty="0">
                      <a:solidFill>
                        <a:srgbClr val="000000"/>
                      </a:solidFill>
                      <a:latin typeface="Tahoma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50244" name="Group 262"/>
                <p:cNvGrpSpPr>
                  <a:grpSpLocks/>
                </p:cNvGrpSpPr>
                <p:nvPr/>
              </p:nvGrpSpPr>
              <p:grpSpPr bwMode="auto">
                <a:xfrm>
                  <a:off x="3576" y="1434"/>
                  <a:ext cx="1125" cy="2688"/>
                  <a:chOff x="3576" y="1434"/>
                  <a:chExt cx="1125" cy="2688"/>
                </a:xfrm>
              </p:grpSpPr>
              <p:grpSp>
                <p:nvGrpSpPr>
                  <p:cNvPr id="50245" name="Group 256"/>
                  <p:cNvGrpSpPr>
                    <a:grpSpLocks/>
                  </p:cNvGrpSpPr>
                  <p:nvPr/>
                </p:nvGrpSpPr>
                <p:grpSpPr bwMode="auto">
                  <a:xfrm>
                    <a:off x="3576" y="1434"/>
                    <a:ext cx="1125" cy="2688"/>
                    <a:chOff x="3576" y="1434"/>
                    <a:chExt cx="1125" cy="2688"/>
                  </a:xfrm>
                </p:grpSpPr>
                <p:sp>
                  <p:nvSpPr>
                    <p:cNvPr id="50251" name="Rectangle 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77" y="2408"/>
                      <a:ext cx="624" cy="720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nl-NL" altLang="nl-NL" sz="1800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0252" name="AutoShape 32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2482" y="2528"/>
                      <a:ext cx="2688" cy="50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5738 w 21600"/>
                        <a:gd name="T13" fmla="*/ 5746 h 21600"/>
                        <a:gd name="T14" fmla="*/ 15863 w 21600"/>
                        <a:gd name="T15" fmla="*/ 1585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7879" y="21600"/>
                          </a:lnTo>
                          <a:lnTo>
                            <a:pt x="13721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50246" name="Group 257"/>
                  <p:cNvGrpSpPr>
                    <a:grpSpLocks/>
                  </p:cNvGrpSpPr>
                  <p:nvPr/>
                </p:nvGrpSpPr>
                <p:grpSpPr bwMode="auto">
                  <a:xfrm>
                    <a:off x="4107" y="2410"/>
                    <a:ext cx="441" cy="1174"/>
                    <a:chOff x="4107" y="2410"/>
                    <a:chExt cx="441" cy="1174"/>
                  </a:xfrm>
                </p:grpSpPr>
                <p:sp>
                  <p:nvSpPr>
                    <p:cNvPr id="50247" name="Freeform 176"/>
                    <p:cNvSpPr>
                      <a:spLocks/>
                    </p:cNvSpPr>
                    <p:nvPr/>
                  </p:nvSpPr>
                  <p:spPr bwMode="auto">
                    <a:xfrm rot="1200000">
                      <a:off x="4262" y="2418"/>
                      <a:ext cx="124" cy="720"/>
                    </a:xfrm>
                    <a:custGeom>
                      <a:avLst/>
                      <a:gdLst>
                        <a:gd name="T0" fmla="*/ 0 w 6"/>
                        <a:gd name="T1" fmla="*/ 0 h 720"/>
                        <a:gd name="T2" fmla="*/ 2563 w 6"/>
                        <a:gd name="T3" fmla="*/ 720 h 720"/>
                        <a:gd name="T4" fmla="*/ 0 60000 65536"/>
                        <a:gd name="T5" fmla="*/ 0 60000 65536"/>
                        <a:gd name="T6" fmla="*/ 0 w 6"/>
                        <a:gd name="T7" fmla="*/ 0 h 720"/>
                        <a:gd name="T8" fmla="*/ 6 w 6"/>
                        <a:gd name="T9" fmla="*/ 720 h 720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6" h="720">
                          <a:moveTo>
                            <a:pt x="0" y="0"/>
                          </a:moveTo>
                          <a:lnTo>
                            <a:pt x="6" y="720"/>
                          </a:lnTo>
                        </a:path>
                      </a:pathLst>
                    </a:custGeom>
                    <a:noFill/>
                    <a:ln w="38100" cap="flat" cmpd="sng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0248" name="Freeform 177"/>
                    <p:cNvSpPr>
                      <a:spLocks/>
                    </p:cNvSpPr>
                    <p:nvPr/>
                  </p:nvSpPr>
                  <p:spPr bwMode="auto">
                    <a:xfrm>
                      <a:off x="4268" y="2411"/>
                      <a:ext cx="168" cy="727"/>
                    </a:xfrm>
                    <a:custGeom>
                      <a:avLst/>
                      <a:gdLst>
                        <a:gd name="T0" fmla="*/ 0 w 1"/>
                        <a:gd name="T1" fmla="*/ 0 h 720"/>
                        <a:gd name="T2" fmla="*/ 0 w 1"/>
                        <a:gd name="T3" fmla="*/ 734 h 720"/>
                        <a:gd name="T4" fmla="*/ 0 60000 65536"/>
                        <a:gd name="T5" fmla="*/ 0 60000 65536"/>
                        <a:gd name="T6" fmla="*/ 0 w 1"/>
                        <a:gd name="T7" fmla="*/ 0 h 720"/>
                        <a:gd name="T8" fmla="*/ 1 w 1"/>
                        <a:gd name="T9" fmla="*/ 720 h 720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1" h="720">
                          <a:moveTo>
                            <a:pt x="0" y="0"/>
                          </a:moveTo>
                          <a:lnTo>
                            <a:pt x="0" y="720"/>
                          </a:lnTo>
                        </a:path>
                      </a:pathLst>
                    </a:custGeom>
                    <a:noFill/>
                    <a:ln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0249" name="Freeform 178"/>
                    <p:cNvSpPr>
                      <a:spLocks/>
                    </p:cNvSpPr>
                    <p:nvPr/>
                  </p:nvSpPr>
                  <p:spPr bwMode="auto">
                    <a:xfrm>
                      <a:off x="4404" y="2410"/>
                      <a:ext cx="144" cy="1174"/>
                    </a:xfrm>
                    <a:custGeom>
                      <a:avLst/>
                      <a:gdLst>
                        <a:gd name="T0" fmla="*/ 0 w 1"/>
                        <a:gd name="T1" fmla="*/ 0 h 1260"/>
                        <a:gd name="T2" fmla="*/ 0 w 1"/>
                        <a:gd name="T3" fmla="*/ 1094 h 1260"/>
                        <a:gd name="T4" fmla="*/ 0 60000 65536"/>
                        <a:gd name="T5" fmla="*/ 0 60000 65536"/>
                        <a:gd name="T6" fmla="*/ 0 w 1"/>
                        <a:gd name="T7" fmla="*/ 0 h 1260"/>
                        <a:gd name="T8" fmla="*/ 1 w 1"/>
                        <a:gd name="T9" fmla="*/ 1260 h 1260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1" h="1260">
                          <a:moveTo>
                            <a:pt x="0" y="0"/>
                          </a:moveTo>
                          <a:lnTo>
                            <a:pt x="0" y="1260"/>
                          </a:lnTo>
                        </a:path>
                      </a:pathLst>
                    </a:custGeom>
                    <a:noFill/>
                    <a:ln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0250" name="Freeform 184"/>
                    <p:cNvSpPr>
                      <a:spLocks/>
                    </p:cNvSpPr>
                    <p:nvPr/>
                  </p:nvSpPr>
                  <p:spPr bwMode="auto">
                    <a:xfrm rot="1440000">
                      <a:off x="4107" y="2439"/>
                      <a:ext cx="165" cy="731"/>
                    </a:xfrm>
                    <a:custGeom>
                      <a:avLst/>
                      <a:gdLst>
                        <a:gd name="T0" fmla="*/ 0 w 1"/>
                        <a:gd name="T1" fmla="*/ 0 h 462"/>
                        <a:gd name="T2" fmla="*/ 27225 w 1"/>
                        <a:gd name="T3" fmla="*/ 1157 h 462"/>
                        <a:gd name="T4" fmla="*/ 0 60000 65536"/>
                        <a:gd name="T5" fmla="*/ 0 60000 65536"/>
                        <a:gd name="T6" fmla="*/ 0 w 1"/>
                        <a:gd name="T7" fmla="*/ 0 h 462"/>
                        <a:gd name="T8" fmla="*/ 1 w 1"/>
                        <a:gd name="T9" fmla="*/ 462 h 462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1" h="462">
                          <a:moveTo>
                            <a:pt x="0" y="0"/>
                          </a:moveTo>
                          <a:lnTo>
                            <a:pt x="1" y="462"/>
                          </a:lnTo>
                        </a:path>
                      </a:pathLst>
                    </a:custGeom>
                    <a:noFill/>
                    <a:ln w="38100" cap="flat" cmpd="sng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50239" name="Text Box 46"/>
              <p:cNvSpPr txBox="1">
                <a:spLocks noChangeArrowheads="1"/>
              </p:cNvSpPr>
              <p:nvPr/>
            </p:nvSpPr>
            <p:spPr bwMode="auto">
              <a:xfrm>
                <a:off x="4195" y="3512"/>
                <a:ext cx="310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nl-NL" sz="3000">
                    <a:solidFill>
                      <a:srgbClr val="000000"/>
                    </a:solidFill>
                    <a:latin typeface="Tahoma" pitchFamily="34" charset="0"/>
                    <a:cs typeface="Arial" pitchFamily="34" charset="0"/>
                  </a:rPr>
                  <a:t> -</a:t>
                </a:r>
              </a:p>
            </p:txBody>
          </p:sp>
          <p:sp>
            <p:nvSpPr>
              <p:cNvPr id="386095" name="Text Box 47"/>
              <p:cNvSpPr txBox="1">
                <a:spLocks noChangeArrowheads="1"/>
              </p:cNvSpPr>
              <p:nvPr/>
            </p:nvSpPr>
            <p:spPr bwMode="auto">
              <a:xfrm>
                <a:off x="3970" y="3512"/>
                <a:ext cx="156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nl-NL" sz="3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itchFamily="34" charset="0"/>
                    <a:cs typeface="Arial" pitchFamily="34" charset="0"/>
                  </a:rPr>
                  <a:t>+</a:t>
                </a:r>
                <a:endParaRPr lang="nl-NL" sz="3000" dirty="0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86115" name="Text Box 67"/>
              <p:cNvSpPr txBox="1">
                <a:spLocks noChangeArrowheads="1"/>
              </p:cNvSpPr>
              <p:nvPr/>
            </p:nvSpPr>
            <p:spPr bwMode="auto">
              <a:xfrm>
                <a:off x="3742" y="2592"/>
                <a:ext cx="19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nl-NL" sz="2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itchFamily="34" charset="0"/>
                    <a:cs typeface="Arial" pitchFamily="34" charset="0"/>
                  </a:rPr>
                  <a:t>C</a:t>
                </a: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0242" name="Text Box 212"/>
              <p:cNvSpPr txBox="1">
                <a:spLocks noChangeArrowheads="1"/>
              </p:cNvSpPr>
              <p:nvPr/>
            </p:nvSpPr>
            <p:spPr bwMode="auto">
              <a:xfrm>
                <a:off x="3507" y="4032"/>
                <a:ext cx="246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nl-NL" sz="2000">
                    <a:solidFill>
                      <a:srgbClr val="000000"/>
                    </a:solidFill>
                    <a:cs typeface="Arial" pitchFamily="34" charset="0"/>
                  </a:rPr>
                  <a:t>Magneet, spoel en conus C</a:t>
                </a:r>
              </a:p>
            </p:txBody>
          </p:sp>
        </p:grpSp>
        <p:sp>
          <p:nvSpPr>
            <p:cNvPr id="50237" name="Freeform 178"/>
            <p:cNvSpPr>
              <a:spLocks/>
            </p:cNvSpPr>
            <p:nvPr/>
          </p:nvSpPr>
          <p:spPr bwMode="auto">
            <a:xfrm>
              <a:off x="6553902" y="4981575"/>
              <a:ext cx="219321" cy="700930"/>
            </a:xfrm>
            <a:custGeom>
              <a:avLst/>
              <a:gdLst>
                <a:gd name="T0" fmla="*/ 0 w 1"/>
                <a:gd name="T1" fmla="*/ 0 h 1260"/>
                <a:gd name="T2" fmla="*/ 0 w 1"/>
                <a:gd name="T3" fmla="*/ 389922909 h 1260"/>
                <a:gd name="T4" fmla="*/ 0 60000 65536"/>
                <a:gd name="T5" fmla="*/ 0 60000 65536"/>
                <a:gd name="T6" fmla="*/ 0 w 1"/>
                <a:gd name="T7" fmla="*/ 0 h 1260"/>
                <a:gd name="T8" fmla="*/ 1 w 1"/>
                <a:gd name="T9" fmla="*/ 1260 h 12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260">
                  <a:moveTo>
                    <a:pt x="0" y="0"/>
                  </a:moveTo>
                  <a:lnTo>
                    <a:pt x="0" y="1260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" name="Group 265"/>
          <p:cNvGrpSpPr>
            <a:grpSpLocks/>
          </p:cNvGrpSpPr>
          <p:nvPr/>
        </p:nvGrpSpPr>
        <p:grpSpPr bwMode="auto">
          <a:xfrm>
            <a:off x="34925" y="2911475"/>
            <a:ext cx="5387975" cy="3870325"/>
            <a:chOff x="22" y="1834"/>
            <a:chExt cx="3394" cy="2438"/>
          </a:xfrm>
        </p:grpSpPr>
        <p:grpSp>
          <p:nvGrpSpPr>
            <p:cNvPr id="50219" name="Group 238"/>
            <p:cNvGrpSpPr>
              <a:grpSpLocks/>
            </p:cNvGrpSpPr>
            <p:nvPr/>
          </p:nvGrpSpPr>
          <p:grpSpPr bwMode="auto">
            <a:xfrm>
              <a:off x="521" y="1834"/>
              <a:ext cx="1824" cy="2218"/>
              <a:chOff x="521" y="1834"/>
              <a:chExt cx="1824" cy="2218"/>
            </a:xfrm>
          </p:grpSpPr>
          <p:grpSp>
            <p:nvGrpSpPr>
              <p:cNvPr id="50221" name="Group 237"/>
              <p:cNvGrpSpPr>
                <a:grpSpLocks/>
              </p:cNvGrpSpPr>
              <p:nvPr/>
            </p:nvGrpSpPr>
            <p:grpSpPr bwMode="auto">
              <a:xfrm>
                <a:off x="521" y="1834"/>
                <a:ext cx="1824" cy="2218"/>
                <a:chOff x="528" y="1824"/>
                <a:chExt cx="1824" cy="2218"/>
              </a:xfrm>
            </p:grpSpPr>
            <p:sp>
              <p:nvSpPr>
                <p:cNvPr id="50223" name="Oval 65"/>
                <p:cNvSpPr>
                  <a:spLocks noChangeArrowheads="1"/>
                </p:cNvSpPr>
                <p:nvPr/>
              </p:nvSpPr>
              <p:spPr bwMode="auto">
                <a:xfrm>
                  <a:off x="1296" y="2400"/>
                  <a:ext cx="480" cy="48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0224" name="AutoShape 83"/>
                <p:cNvSpPr>
                  <a:spLocks noChangeArrowheads="1"/>
                </p:cNvSpPr>
                <p:nvPr/>
              </p:nvSpPr>
              <p:spPr bwMode="auto">
                <a:xfrm>
                  <a:off x="1056" y="2160"/>
                  <a:ext cx="960" cy="96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73 w 21600"/>
                    <a:gd name="T25" fmla="*/ 3173 h 21600"/>
                    <a:gd name="T26" fmla="*/ 18428 w 21600"/>
                    <a:gd name="T27" fmla="*/ 18428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0225" name="AutoShape 64"/>
                <p:cNvSpPr>
                  <a:spLocks noChangeArrowheads="1"/>
                </p:cNvSpPr>
                <p:nvPr/>
              </p:nvSpPr>
              <p:spPr bwMode="auto">
                <a:xfrm>
                  <a:off x="720" y="1824"/>
                  <a:ext cx="1632" cy="16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63 w 21600"/>
                    <a:gd name="T25" fmla="*/ 3163 h 21600"/>
                    <a:gd name="T26" fmla="*/ 18437 w 21600"/>
                    <a:gd name="T27" fmla="*/ 18437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4593" y="10800"/>
                      </a:moveTo>
                      <a:cubicBezTo>
                        <a:pt x="4593" y="14228"/>
                        <a:pt x="7372" y="17007"/>
                        <a:pt x="10800" y="17007"/>
                      </a:cubicBezTo>
                      <a:cubicBezTo>
                        <a:pt x="14228" y="17007"/>
                        <a:pt x="17007" y="14228"/>
                        <a:pt x="17007" y="10800"/>
                      </a:cubicBezTo>
                      <a:cubicBezTo>
                        <a:pt x="17007" y="7372"/>
                        <a:pt x="14228" y="4593"/>
                        <a:pt x="10800" y="4593"/>
                      </a:cubicBezTo>
                      <a:cubicBezTo>
                        <a:pt x="7372" y="4593"/>
                        <a:pt x="4593" y="7372"/>
                        <a:pt x="4593" y="10800"/>
                      </a:cubicBez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grpSp>
              <p:nvGrpSpPr>
                <p:cNvPr id="50226" name="Group 218"/>
                <p:cNvGrpSpPr>
                  <a:grpSpLocks/>
                </p:cNvGrpSpPr>
                <p:nvPr/>
              </p:nvGrpSpPr>
              <p:grpSpPr bwMode="auto">
                <a:xfrm>
                  <a:off x="528" y="2260"/>
                  <a:ext cx="1393" cy="1782"/>
                  <a:chOff x="528" y="2260"/>
                  <a:chExt cx="1393" cy="1782"/>
                </a:xfrm>
              </p:grpSpPr>
              <p:sp>
                <p:nvSpPr>
                  <p:cNvPr id="50231" name="Arc 84"/>
                  <p:cNvSpPr>
                    <a:spLocks/>
                  </p:cNvSpPr>
                  <p:nvPr/>
                </p:nvSpPr>
                <p:spPr bwMode="auto">
                  <a:xfrm rot="-7930681">
                    <a:off x="1154" y="2262"/>
                    <a:ext cx="769" cy="765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43200"/>
                      <a:gd name="T11" fmla="*/ 43200 w 43200"/>
                      <a:gd name="T12" fmla="*/ 43200 h 432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43200" fill="none" extrusionOk="0">
                        <a:moveTo>
                          <a:pt x="21599" y="0"/>
                        </a:move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11581"/>
                          <a:pt x="6889" y="2877"/>
                          <a:pt x="16640" y="577"/>
                        </a:cubicBezTo>
                      </a:path>
                      <a:path w="43200" h="43200" stroke="0" extrusionOk="0">
                        <a:moveTo>
                          <a:pt x="21599" y="0"/>
                        </a:move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11581"/>
                          <a:pt x="6889" y="2877"/>
                          <a:pt x="16640" y="577"/>
                        </a:cubicBezTo>
                        <a:lnTo>
                          <a:pt x="21600" y="21600"/>
                        </a:lnTo>
                        <a:lnTo>
                          <a:pt x="21599" y="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50232" name="Freeform 86"/>
                  <p:cNvSpPr>
                    <a:spLocks/>
                  </p:cNvSpPr>
                  <p:nvPr/>
                </p:nvSpPr>
                <p:spPr bwMode="auto">
                  <a:xfrm>
                    <a:off x="720" y="2898"/>
                    <a:ext cx="534" cy="894"/>
                  </a:xfrm>
                  <a:custGeom>
                    <a:avLst/>
                    <a:gdLst>
                      <a:gd name="T0" fmla="*/ 534 w 534"/>
                      <a:gd name="T1" fmla="*/ 0 h 894"/>
                      <a:gd name="T2" fmla="*/ 96 w 534"/>
                      <a:gd name="T3" fmla="*/ 462 h 894"/>
                      <a:gd name="T4" fmla="*/ 0 w 534"/>
                      <a:gd name="T5" fmla="*/ 894 h 894"/>
                      <a:gd name="T6" fmla="*/ 0 60000 65536"/>
                      <a:gd name="T7" fmla="*/ 0 60000 65536"/>
                      <a:gd name="T8" fmla="*/ 0 60000 65536"/>
                      <a:gd name="T9" fmla="*/ 0 w 534"/>
                      <a:gd name="T10" fmla="*/ 0 h 894"/>
                      <a:gd name="T11" fmla="*/ 534 w 534"/>
                      <a:gd name="T12" fmla="*/ 894 h 89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34" h="894">
                        <a:moveTo>
                          <a:pt x="534" y="0"/>
                        </a:moveTo>
                        <a:cubicBezTo>
                          <a:pt x="460" y="77"/>
                          <a:pt x="185" y="313"/>
                          <a:pt x="96" y="462"/>
                        </a:cubicBezTo>
                        <a:cubicBezTo>
                          <a:pt x="7" y="611"/>
                          <a:pt x="4" y="750"/>
                          <a:pt x="0" y="894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50233" name="Freeform 88"/>
                  <p:cNvSpPr>
                    <a:spLocks/>
                  </p:cNvSpPr>
                  <p:nvPr/>
                </p:nvSpPr>
                <p:spPr bwMode="auto">
                  <a:xfrm>
                    <a:off x="816" y="2970"/>
                    <a:ext cx="516" cy="870"/>
                  </a:xfrm>
                  <a:custGeom>
                    <a:avLst/>
                    <a:gdLst>
                      <a:gd name="T0" fmla="*/ 516 w 516"/>
                      <a:gd name="T1" fmla="*/ 0 h 870"/>
                      <a:gd name="T2" fmla="*/ 96 w 516"/>
                      <a:gd name="T3" fmla="*/ 438 h 870"/>
                      <a:gd name="T4" fmla="*/ 0 w 516"/>
                      <a:gd name="T5" fmla="*/ 870 h 870"/>
                      <a:gd name="T6" fmla="*/ 0 60000 65536"/>
                      <a:gd name="T7" fmla="*/ 0 60000 65536"/>
                      <a:gd name="T8" fmla="*/ 0 60000 65536"/>
                      <a:gd name="T9" fmla="*/ 0 w 516"/>
                      <a:gd name="T10" fmla="*/ 0 h 870"/>
                      <a:gd name="T11" fmla="*/ 516 w 516"/>
                      <a:gd name="T12" fmla="*/ 870 h 87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16" h="870">
                        <a:moveTo>
                          <a:pt x="516" y="0"/>
                        </a:moveTo>
                        <a:cubicBezTo>
                          <a:pt x="447" y="73"/>
                          <a:pt x="182" y="293"/>
                          <a:pt x="96" y="438"/>
                        </a:cubicBezTo>
                        <a:cubicBezTo>
                          <a:pt x="10" y="583"/>
                          <a:pt x="4" y="726"/>
                          <a:pt x="0" y="87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86184" name="Text Box 1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8" y="3696"/>
                    <a:ext cx="182" cy="3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/>
                    </a:pPr>
                    <a:r>
                      <a:rPr lang="nl-NL" sz="30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pitchFamily="34" charset="0"/>
                      </a:rPr>
                      <a:t>+</a:t>
                    </a:r>
                    <a:endParaRPr lang="nl-NL" sz="3000">
                      <a:solidFill>
                        <a:srgbClr val="000000"/>
                      </a:solidFill>
                      <a:latin typeface="Tahoma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0235" name="Text Box 1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0" y="3696"/>
                    <a:ext cx="362" cy="3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nl-NL" altLang="nl-NL" sz="3000">
                        <a:solidFill>
                          <a:srgbClr val="000000"/>
                        </a:solidFill>
                        <a:latin typeface="Tahoma" pitchFamily="34" charset="0"/>
                        <a:cs typeface="Arial" pitchFamily="34" charset="0"/>
                      </a:rPr>
                      <a:t> -</a:t>
                    </a:r>
                  </a:p>
                </p:txBody>
              </p:sp>
            </p:grpSp>
            <p:sp>
              <p:nvSpPr>
                <p:cNvPr id="386114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1440" y="1872"/>
                  <a:ext cx="19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nl-NL" sz="2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Tahoma" pitchFamily="34" charset="0"/>
                      <a:cs typeface="Arial" pitchFamily="34" charset="0"/>
                    </a:rPr>
                    <a:t>N</a:t>
                  </a:r>
                  <a:endParaRPr lang="nl-NL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6116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16" y="2496"/>
                  <a:ext cx="19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nl-NL" sz="2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Tahoma" pitchFamily="34" charset="0"/>
                      <a:cs typeface="Arial" pitchFamily="34" charset="0"/>
                    </a:rPr>
                    <a:t>N</a:t>
                  </a:r>
                  <a:endParaRPr lang="nl-NL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6198" name="Text Box 150"/>
                <p:cNvSpPr txBox="1">
                  <a:spLocks noChangeArrowheads="1"/>
                </p:cNvSpPr>
                <p:nvPr/>
              </p:nvSpPr>
              <p:spPr bwMode="auto">
                <a:xfrm>
                  <a:off x="2064" y="2544"/>
                  <a:ext cx="19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nl-NL" sz="2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Tahoma" pitchFamily="34" charset="0"/>
                      <a:cs typeface="Arial" pitchFamily="34" charset="0"/>
                    </a:rPr>
                    <a:t>N</a:t>
                  </a:r>
                  <a:endParaRPr lang="nl-NL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6119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1392" y="3168"/>
                  <a:ext cx="19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nl-NL" sz="2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Tahoma" pitchFamily="34" charset="0"/>
                      <a:cs typeface="Arial" pitchFamily="34" charset="0"/>
                    </a:rPr>
                    <a:t>N</a:t>
                  </a:r>
                  <a:endParaRPr lang="nl-NL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86118" name="Text Box 70"/>
              <p:cNvSpPr txBox="1">
                <a:spLocks noChangeArrowheads="1"/>
              </p:cNvSpPr>
              <p:nvPr/>
            </p:nvSpPr>
            <p:spPr bwMode="auto">
              <a:xfrm>
                <a:off x="1400" y="2512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nl-NL" sz="2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itchFamily="34" charset="0"/>
                    <a:cs typeface="Arial" pitchFamily="34" charset="0"/>
                  </a:rPr>
                  <a:t>Z</a:t>
                </a:r>
              </a:p>
            </p:txBody>
          </p:sp>
        </p:grpSp>
        <p:sp>
          <p:nvSpPr>
            <p:cNvPr id="386302" name="Text Box 254"/>
            <p:cNvSpPr txBox="1">
              <a:spLocks noChangeArrowheads="1"/>
            </p:cNvSpPr>
            <p:nvPr/>
          </p:nvSpPr>
          <p:spPr bwMode="auto">
            <a:xfrm>
              <a:off x="22" y="4020"/>
              <a:ext cx="339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2000" dirty="0">
                  <a:solidFill>
                    <a:srgbClr val="000000"/>
                  </a:solidFill>
                  <a:cs typeface="Arial" pitchFamily="34" charset="0"/>
                </a:rPr>
                <a:t>Vooraanzicht met magneet en spoel</a:t>
              </a:r>
            </a:p>
          </p:txBody>
        </p:sp>
      </p:grpSp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2.23/24</a:t>
            </a:r>
            <a:r>
              <a:rPr lang="nl-NL" sz="36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 De luidspreker.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5613"/>
            <a:ext cx="9144000" cy="792162"/>
          </a:xfrm>
        </p:spPr>
        <p:txBody>
          <a:bodyPr/>
          <a:lstStyle/>
          <a:p>
            <a:pPr marL="0" indent="0" eaLnBrk="1" hangingPunct="1">
              <a:buFontTx/>
              <a:buNone/>
              <a:tabLst>
                <a:tab pos="361950" algn="l"/>
              </a:tabLst>
            </a:pPr>
            <a:r>
              <a:rPr lang="nl-NL" altLang="nl-NL" sz="2400" smtClean="0"/>
              <a:t>1.	Een luidspreker bestaat uit een stroomspoel en een 	ringvormige magneet.</a:t>
            </a:r>
          </a:p>
        </p:txBody>
      </p:sp>
      <p:sp>
        <p:nvSpPr>
          <p:cNvPr id="50183" name="Line 85"/>
          <p:cNvSpPr>
            <a:spLocks noChangeShapeType="1"/>
          </p:cNvSpPr>
          <p:nvPr/>
        </p:nvSpPr>
        <p:spPr bwMode="auto">
          <a:xfrm>
            <a:off x="1981200" y="4572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8" name="Group 221"/>
          <p:cNvGrpSpPr>
            <a:grpSpLocks/>
          </p:cNvGrpSpPr>
          <p:nvPr/>
        </p:nvGrpSpPr>
        <p:grpSpPr bwMode="auto">
          <a:xfrm>
            <a:off x="1676400" y="3429000"/>
            <a:ext cx="1524000" cy="1524000"/>
            <a:chOff x="1056" y="2160"/>
            <a:chExt cx="960" cy="960"/>
          </a:xfrm>
        </p:grpSpPr>
        <p:sp>
          <p:nvSpPr>
            <p:cNvPr id="50215" name="Freeform 81"/>
            <p:cNvSpPr>
              <a:spLocks/>
            </p:cNvSpPr>
            <p:nvPr/>
          </p:nvSpPr>
          <p:spPr bwMode="auto">
            <a:xfrm>
              <a:off x="1056" y="2628"/>
              <a:ext cx="240" cy="12"/>
            </a:xfrm>
            <a:custGeom>
              <a:avLst/>
              <a:gdLst>
                <a:gd name="T0" fmla="*/ 0 w 240"/>
                <a:gd name="T1" fmla="*/ 12 h 12"/>
                <a:gd name="T2" fmla="*/ 240 w 240"/>
                <a:gd name="T3" fmla="*/ 0 h 12"/>
                <a:gd name="T4" fmla="*/ 0 60000 65536"/>
                <a:gd name="T5" fmla="*/ 0 60000 65536"/>
                <a:gd name="T6" fmla="*/ 0 w 240"/>
                <a:gd name="T7" fmla="*/ 0 h 12"/>
                <a:gd name="T8" fmla="*/ 240 w 240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0" h="12">
                  <a:moveTo>
                    <a:pt x="0" y="12"/>
                  </a:moveTo>
                  <a:lnTo>
                    <a:pt x="240" y="0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0216" name="Line 80"/>
            <p:cNvSpPr>
              <a:spLocks noChangeShapeType="1"/>
            </p:cNvSpPr>
            <p:nvPr/>
          </p:nvSpPr>
          <p:spPr bwMode="auto">
            <a:xfrm flipH="1">
              <a:off x="1776" y="2640"/>
              <a:ext cx="24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0217" name="Line 79"/>
            <p:cNvSpPr>
              <a:spLocks noChangeShapeType="1"/>
            </p:cNvSpPr>
            <p:nvPr/>
          </p:nvSpPr>
          <p:spPr bwMode="auto">
            <a:xfrm flipV="1">
              <a:off x="1536" y="2880"/>
              <a:ext cx="0" cy="24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0218" name="Line 76"/>
            <p:cNvSpPr>
              <a:spLocks noChangeShapeType="1"/>
            </p:cNvSpPr>
            <p:nvPr/>
          </p:nvSpPr>
          <p:spPr bwMode="auto">
            <a:xfrm>
              <a:off x="1536" y="2160"/>
              <a:ext cx="0" cy="24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50185" name="Text Box 131"/>
          <p:cNvSpPr txBox="1">
            <a:spLocks noChangeArrowheads="1"/>
          </p:cNvSpPr>
          <p:nvPr/>
        </p:nvSpPr>
        <p:spPr bwMode="auto">
          <a:xfrm>
            <a:off x="0" y="1905000"/>
            <a:ext cx="3571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nl-NL" altLang="nl-NL" sz="30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86180" name="Text Box 132"/>
          <p:cNvSpPr txBox="1">
            <a:spLocks noChangeArrowheads="1"/>
          </p:cNvSpPr>
          <p:nvPr/>
        </p:nvSpPr>
        <p:spPr bwMode="auto">
          <a:xfrm>
            <a:off x="3175" y="1127125"/>
            <a:ext cx="914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3619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3619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3619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2.	In de spleet tussen noord- en zuidpool bevindt zich 	een 	stroomspoel waar een lorentzkracht op werkt.</a:t>
            </a:r>
          </a:p>
        </p:txBody>
      </p:sp>
      <p:grpSp>
        <p:nvGrpSpPr>
          <p:cNvPr id="9" name="Group 266"/>
          <p:cNvGrpSpPr>
            <a:grpSpLocks/>
          </p:cNvGrpSpPr>
          <p:nvPr/>
        </p:nvGrpSpPr>
        <p:grpSpPr bwMode="auto">
          <a:xfrm>
            <a:off x="1981200" y="2692400"/>
            <a:ext cx="960438" cy="1117600"/>
            <a:chOff x="1248" y="1696"/>
            <a:chExt cx="605" cy="704"/>
          </a:xfrm>
        </p:grpSpPr>
        <p:sp>
          <p:nvSpPr>
            <p:cNvPr id="50213" name="Freeform 112"/>
            <p:cNvSpPr>
              <a:spLocks/>
            </p:cNvSpPr>
            <p:nvPr/>
          </p:nvSpPr>
          <p:spPr bwMode="auto">
            <a:xfrm>
              <a:off x="1248" y="1696"/>
              <a:ext cx="592" cy="704"/>
            </a:xfrm>
            <a:custGeom>
              <a:avLst/>
              <a:gdLst>
                <a:gd name="T0" fmla="*/ 0 w 592"/>
                <a:gd name="T1" fmla="*/ 704 h 704"/>
                <a:gd name="T2" fmla="*/ 592 w 592"/>
                <a:gd name="T3" fmla="*/ 0 h 704"/>
                <a:gd name="T4" fmla="*/ 0 60000 65536"/>
                <a:gd name="T5" fmla="*/ 0 60000 65536"/>
                <a:gd name="T6" fmla="*/ 0 w 592"/>
                <a:gd name="T7" fmla="*/ 0 h 704"/>
                <a:gd name="T8" fmla="*/ 592 w 592"/>
                <a:gd name="T9" fmla="*/ 704 h 70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2" h="704">
                  <a:moveTo>
                    <a:pt x="0" y="704"/>
                  </a:moveTo>
                  <a:lnTo>
                    <a:pt x="592" y="0"/>
                  </a:lnTo>
                </a:path>
              </a:pathLst>
            </a:cu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6259" name="Text Box 211"/>
            <p:cNvSpPr txBox="1">
              <a:spLocks noChangeArrowheads="1"/>
            </p:cNvSpPr>
            <p:nvPr/>
          </p:nvSpPr>
          <p:spPr bwMode="auto">
            <a:xfrm>
              <a:off x="1565" y="1877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pitchFamily="34" charset="0"/>
                </a:rPr>
                <a:t> </a:t>
              </a:r>
              <a:r>
                <a:rPr lang="nl-NL" sz="2400">
                  <a:solidFill>
                    <a:srgbClr val="FF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pitchFamily="34" charset="0"/>
                </a:rPr>
                <a:t>I</a:t>
              </a:r>
              <a:r>
                <a: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16" name="Group 242"/>
          <p:cNvGrpSpPr>
            <a:grpSpLocks/>
          </p:cNvGrpSpPr>
          <p:nvPr/>
        </p:nvGrpSpPr>
        <p:grpSpPr bwMode="auto">
          <a:xfrm>
            <a:off x="1981200" y="3810000"/>
            <a:ext cx="1150938" cy="987425"/>
            <a:chOff x="1248" y="2400"/>
            <a:chExt cx="725" cy="622"/>
          </a:xfrm>
        </p:grpSpPr>
        <p:sp>
          <p:nvSpPr>
            <p:cNvPr id="50211" name="Line 113"/>
            <p:cNvSpPr>
              <a:spLocks noChangeShapeType="1"/>
            </p:cNvSpPr>
            <p:nvPr/>
          </p:nvSpPr>
          <p:spPr bwMode="auto">
            <a:xfrm>
              <a:off x="1248" y="2400"/>
              <a:ext cx="528" cy="43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6288" name="Rectangle 240"/>
            <p:cNvSpPr>
              <a:spLocks noChangeArrowheads="1"/>
            </p:cNvSpPr>
            <p:nvPr/>
          </p:nvSpPr>
          <p:spPr bwMode="auto">
            <a:xfrm>
              <a:off x="1744" y="2734"/>
              <a:ext cx="2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pitchFamily="34" charset="0"/>
                </a:rPr>
                <a:t>B</a:t>
              </a:r>
              <a:endParaRPr lang="nl-NL" sz="24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endParaRPr>
            </a:p>
          </p:txBody>
        </p:sp>
      </p:grpSp>
      <p:sp>
        <p:nvSpPr>
          <p:cNvPr id="386291" name="AutoShape 243"/>
          <p:cNvSpPr>
            <a:spLocks noChangeArrowheads="1"/>
          </p:cNvSpPr>
          <p:nvPr/>
        </p:nvSpPr>
        <p:spPr bwMode="auto">
          <a:xfrm>
            <a:off x="3563938" y="-2906713"/>
            <a:ext cx="1511300" cy="1512888"/>
          </a:xfrm>
          <a:prstGeom prst="wedgeRoundRectCallout">
            <a:avLst>
              <a:gd name="adj1" fmla="val 158616"/>
              <a:gd name="adj2" fmla="val 19218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>
                <a:solidFill>
                  <a:srgbClr val="000000"/>
                </a:solidFill>
                <a:cs typeface="Arial" pitchFamily="34" charset="0"/>
              </a:rPr>
              <a:t>Bepaal F</a:t>
            </a:r>
            <a:r>
              <a:rPr lang="nl-NL" sz="2400" baseline="-25000">
                <a:solidFill>
                  <a:srgbClr val="000000"/>
                </a:solidFill>
                <a:cs typeface="Arial" pitchFamily="34" charset="0"/>
              </a:rPr>
              <a:t>L</a:t>
            </a:r>
            <a:r>
              <a:rPr lang="nl-NL" sz="2400">
                <a:solidFill>
                  <a:srgbClr val="000000"/>
                </a:solidFill>
                <a:cs typeface="Arial" pitchFamily="34" charset="0"/>
              </a:rPr>
              <a:t> in dit punt!</a:t>
            </a:r>
          </a:p>
        </p:txBody>
      </p:sp>
      <p:grpSp>
        <p:nvGrpSpPr>
          <p:cNvPr id="17" name="Group 248"/>
          <p:cNvGrpSpPr>
            <a:grpSpLocks/>
          </p:cNvGrpSpPr>
          <p:nvPr/>
        </p:nvGrpSpPr>
        <p:grpSpPr bwMode="auto">
          <a:xfrm>
            <a:off x="6577013" y="3908425"/>
            <a:ext cx="515937" cy="720725"/>
            <a:chOff x="4143" y="2462"/>
            <a:chExt cx="325" cy="454"/>
          </a:xfrm>
        </p:grpSpPr>
        <p:sp>
          <p:nvSpPr>
            <p:cNvPr id="386175" name="Rectangle 127"/>
            <p:cNvSpPr>
              <a:spLocks noChangeArrowheads="1"/>
            </p:cNvSpPr>
            <p:nvPr/>
          </p:nvSpPr>
          <p:spPr bwMode="auto">
            <a:xfrm>
              <a:off x="4143" y="2628"/>
              <a:ext cx="2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kumimoji="1" lang="nl-NL" sz="24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  <a:sym typeface="Symbol" pitchFamily="18" charset="2"/>
                </a:rPr>
                <a:t></a:t>
              </a:r>
              <a:endParaRPr kumimoji="1" lang="nl-NL" sz="19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386295" name="Rectangle 247"/>
            <p:cNvSpPr>
              <a:spLocks noChangeArrowheads="1"/>
            </p:cNvSpPr>
            <p:nvPr/>
          </p:nvSpPr>
          <p:spPr bwMode="auto">
            <a:xfrm>
              <a:off x="4239" y="2462"/>
              <a:ext cx="2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pitchFamily="34" charset="0"/>
                </a:rPr>
                <a:t>B</a:t>
              </a:r>
              <a:endParaRPr lang="nl-NL" sz="24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endParaRPr>
            </a:p>
          </p:txBody>
        </p:sp>
      </p:grpSp>
      <p:sp>
        <p:nvSpPr>
          <p:cNvPr id="386283" name="AutoShape 235"/>
          <p:cNvSpPr>
            <a:spLocks noChangeArrowheads="1"/>
          </p:cNvSpPr>
          <p:nvPr/>
        </p:nvSpPr>
        <p:spPr bwMode="auto">
          <a:xfrm>
            <a:off x="395288" y="-3195638"/>
            <a:ext cx="1511300" cy="1512888"/>
          </a:xfrm>
          <a:prstGeom prst="wedgeRoundRectCallout">
            <a:avLst>
              <a:gd name="adj1" fmla="val 53153"/>
              <a:gd name="adj2" fmla="val 17476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>
                <a:solidFill>
                  <a:srgbClr val="000000"/>
                </a:solidFill>
                <a:cs typeface="Arial" pitchFamily="34" charset="0"/>
              </a:rPr>
              <a:t>Bepaal F</a:t>
            </a:r>
            <a:r>
              <a:rPr lang="nl-NL" sz="2400" baseline="-25000">
                <a:solidFill>
                  <a:srgbClr val="000000"/>
                </a:solidFill>
                <a:cs typeface="Arial" pitchFamily="34" charset="0"/>
              </a:rPr>
              <a:t>L</a:t>
            </a:r>
            <a:r>
              <a:rPr lang="nl-NL" sz="2400">
                <a:solidFill>
                  <a:srgbClr val="000000"/>
                </a:solidFill>
                <a:cs typeface="Arial" pitchFamily="34" charset="0"/>
              </a:rPr>
              <a:t> in dit punt!</a:t>
            </a:r>
          </a:p>
        </p:txBody>
      </p:sp>
      <p:grpSp>
        <p:nvGrpSpPr>
          <p:cNvPr id="18" name="Group 219"/>
          <p:cNvGrpSpPr>
            <a:grpSpLocks/>
          </p:cNvGrpSpPr>
          <p:nvPr/>
        </p:nvGrpSpPr>
        <p:grpSpPr bwMode="auto">
          <a:xfrm>
            <a:off x="685800" y="5334000"/>
            <a:ext cx="558800" cy="457200"/>
            <a:chOff x="432" y="3360"/>
            <a:chExt cx="352" cy="288"/>
          </a:xfrm>
        </p:grpSpPr>
        <p:sp>
          <p:nvSpPr>
            <p:cNvPr id="50207" name="Freeform 90"/>
            <p:cNvSpPr>
              <a:spLocks/>
            </p:cNvSpPr>
            <p:nvPr/>
          </p:nvSpPr>
          <p:spPr bwMode="auto">
            <a:xfrm>
              <a:off x="720" y="3408"/>
              <a:ext cx="64" cy="176"/>
            </a:xfrm>
            <a:custGeom>
              <a:avLst/>
              <a:gdLst>
                <a:gd name="T0" fmla="*/ 0 w 64"/>
                <a:gd name="T1" fmla="*/ 176 h 176"/>
                <a:gd name="T2" fmla="*/ 64 w 64"/>
                <a:gd name="T3" fmla="*/ 0 h 176"/>
                <a:gd name="T4" fmla="*/ 0 60000 65536"/>
                <a:gd name="T5" fmla="*/ 0 60000 65536"/>
                <a:gd name="T6" fmla="*/ 0 w 64"/>
                <a:gd name="T7" fmla="*/ 0 h 176"/>
                <a:gd name="T8" fmla="*/ 64 w 64"/>
                <a:gd name="T9" fmla="*/ 176 h 1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4" h="176">
                  <a:moveTo>
                    <a:pt x="0" y="176"/>
                  </a:moveTo>
                  <a:lnTo>
                    <a:pt x="64" y="0"/>
                  </a:lnTo>
                </a:path>
              </a:pathLst>
            </a:custGeom>
            <a:noFill/>
            <a:ln w="38100" cap="flat" cmpd="sng">
              <a:solidFill>
                <a:srgbClr val="FF00FF"/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6187" name="Text Box 139"/>
            <p:cNvSpPr txBox="1">
              <a:spLocks noChangeArrowheads="1"/>
            </p:cNvSpPr>
            <p:nvPr/>
          </p:nvSpPr>
          <p:spPr bwMode="auto">
            <a:xfrm>
              <a:off x="432" y="3360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pitchFamily="34" charset="0"/>
                </a:rPr>
                <a:t> </a:t>
              </a:r>
              <a:r>
                <a:rPr lang="nl-NL" sz="2400">
                  <a:solidFill>
                    <a:srgbClr val="FF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pitchFamily="34" charset="0"/>
                </a:rPr>
                <a:t>I</a:t>
              </a:r>
              <a:r>
                <a: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19" name="Group 250"/>
          <p:cNvGrpSpPr>
            <a:grpSpLocks/>
          </p:cNvGrpSpPr>
          <p:nvPr/>
        </p:nvGrpSpPr>
        <p:grpSpPr bwMode="auto">
          <a:xfrm>
            <a:off x="6527800" y="5211763"/>
            <a:ext cx="457200" cy="457200"/>
            <a:chOff x="4105" y="3294"/>
            <a:chExt cx="288" cy="288"/>
          </a:xfrm>
        </p:grpSpPr>
        <p:sp>
          <p:nvSpPr>
            <p:cNvPr id="386297" name="Text Box 249"/>
            <p:cNvSpPr txBox="1">
              <a:spLocks noChangeArrowheads="1"/>
            </p:cNvSpPr>
            <p:nvPr/>
          </p:nvSpPr>
          <p:spPr bwMode="auto">
            <a:xfrm>
              <a:off x="4105" y="329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pitchFamily="34" charset="0"/>
                </a:rPr>
                <a:t> </a:t>
              </a:r>
              <a:r>
                <a:rPr lang="nl-NL" sz="2400" dirty="0">
                  <a:solidFill>
                    <a:srgbClr val="FF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pitchFamily="34" charset="0"/>
                </a:rPr>
                <a:t>I</a:t>
              </a:r>
              <a:r>
                <a:rPr lang="nl-NL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50206" name="Freeform 183"/>
            <p:cNvSpPr>
              <a:spLocks/>
            </p:cNvSpPr>
            <p:nvPr/>
          </p:nvSpPr>
          <p:spPr bwMode="auto">
            <a:xfrm flipV="1">
              <a:off x="4116" y="3294"/>
              <a:ext cx="116" cy="233"/>
            </a:xfrm>
            <a:custGeom>
              <a:avLst/>
              <a:gdLst>
                <a:gd name="T0" fmla="*/ 0 w 1"/>
                <a:gd name="T1" fmla="*/ 0 h 240"/>
                <a:gd name="T2" fmla="*/ 0 w 1"/>
                <a:gd name="T3" fmla="*/ 226 h 240"/>
                <a:gd name="T4" fmla="*/ 0 60000 65536"/>
                <a:gd name="T5" fmla="*/ 0 60000 65536"/>
                <a:gd name="T6" fmla="*/ 0 w 1"/>
                <a:gd name="T7" fmla="*/ 0 h 240"/>
                <a:gd name="T8" fmla="*/ 1 w 1"/>
                <a:gd name="T9" fmla="*/ 240 h 2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40">
                  <a:moveTo>
                    <a:pt x="0" y="0"/>
                  </a:moveTo>
                  <a:lnTo>
                    <a:pt x="0" y="240"/>
                  </a:lnTo>
                </a:path>
              </a:pathLst>
            </a:cu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53"/>
          <p:cNvGrpSpPr>
            <a:grpSpLocks/>
          </p:cNvGrpSpPr>
          <p:nvPr/>
        </p:nvGrpSpPr>
        <p:grpSpPr bwMode="auto">
          <a:xfrm>
            <a:off x="6792913" y="4195763"/>
            <a:ext cx="1092200" cy="457200"/>
            <a:chOff x="4279" y="2643"/>
            <a:chExt cx="688" cy="288"/>
          </a:xfrm>
        </p:grpSpPr>
        <p:sp>
          <p:nvSpPr>
            <p:cNvPr id="50203" name="Freeform 56"/>
            <p:cNvSpPr>
              <a:spLocks/>
            </p:cNvSpPr>
            <p:nvPr/>
          </p:nvSpPr>
          <p:spPr bwMode="auto">
            <a:xfrm flipH="1">
              <a:off x="4279" y="2784"/>
              <a:ext cx="365" cy="1"/>
            </a:xfrm>
            <a:custGeom>
              <a:avLst/>
              <a:gdLst>
                <a:gd name="T0" fmla="*/ 197 w 426"/>
                <a:gd name="T1" fmla="*/ 0 h 1"/>
                <a:gd name="T2" fmla="*/ 0 w 426"/>
                <a:gd name="T3" fmla="*/ 0 h 1"/>
                <a:gd name="T4" fmla="*/ 0 60000 65536"/>
                <a:gd name="T5" fmla="*/ 0 60000 65536"/>
                <a:gd name="T6" fmla="*/ 0 w 426"/>
                <a:gd name="T7" fmla="*/ 0 h 1"/>
                <a:gd name="T8" fmla="*/ 426 w 42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26" h="1">
                  <a:moveTo>
                    <a:pt x="426" y="0"/>
                  </a:move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0066FF"/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6300" name="Text Box 252"/>
            <p:cNvSpPr txBox="1">
              <a:spLocks noChangeArrowheads="1"/>
            </p:cNvSpPr>
            <p:nvPr/>
          </p:nvSpPr>
          <p:spPr bwMode="auto">
            <a:xfrm>
              <a:off x="4513" y="2643"/>
              <a:ext cx="4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2400">
                  <a:solidFill>
                    <a:srgbClr val="00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pitchFamily="34" charset="0"/>
                </a:rPr>
                <a:t> F</a:t>
              </a:r>
              <a:r>
                <a:rPr lang="nl-NL" sz="2400" baseline="-25000">
                  <a:solidFill>
                    <a:srgbClr val="00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pitchFamily="34" charset="0"/>
                </a:rPr>
                <a:t>L</a:t>
              </a:r>
              <a:r>
                <a:rPr lang="nl-NL" sz="2400" baseline="-250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22" name="Group 236"/>
          <p:cNvGrpSpPr>
            <a:grpSpLocks/>
          </p:cNvGrpSpPr>
          <p:nvPr/>
        </p:nvGrpSpPr>
        <p:grpSpPr bwMode="auto">
          <a:xfrm>
            <a:off x="1371600" y="3429000"/>
            <a:ext cx="814388" cy="600075"/>
            <a:chOff x="864" y="2160"/>
            <a:chExt cx="513" cy="378"/>
          </a:xfrm>
        </p:grpSpPr>
        <p:sp>
          <p:nvSpPr>
            <p:cNvPr id="386196" name="Rectangle 148"/>
            <p:cNvSpPr>
              <a:spLocks noChangeArrowheads="1"/>
            </p:cNvSpPr>
            <p:nvPr/>
          </p:nvSpPr>
          <p:spPr bwMode="auto">
            <a:xfrm>
              <a:off x="864" y="2160"/>
              <a:ext cx="2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2400">
                  <a:solidFill>
                    <a:srgbClr val="00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pitchFamily="34" charset="0"/>
                </a:rPr>
                <a:t>F</a:t>
              </a:r>
              <a:r>
                <a:rPr lang="nl-NL" sz="2400" baseline="-25000">
                  <a:solidFill>
                    <a:srgbClr val="00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pitchFamily="34" charset="0"/>
                </a:rPr>
                <a:t>L</a:t>
              </a:r>
            </a:p>
          </p:txBody>
        </p:sp>
        <p:sp>
          <p:nvSpPr>
            <p:cNvPr id="386210" name="Rectangle 162"/>
            <p:cNvSpPr>
              <a:spLocks noChangeArrowheads="1"/>
            </p:cNvSpPr>
            <p:nvPr/>
          </p:nvSpPr>
          <p:spPr bwMode="auto">
            <a:xfrm>
              <a:off x="1113" y="2250"/>
              <a:ext cx="2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kumimoji="1" lang="nl-NL" sz="2400" b="1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  <a:sym typeface="Symbol" pitchFamily="18" charset="2"/>
                </a:rPr>
                <a:t></a:t>
              </a:r>
            </a:p>
          </p:txBody>
        </p:sp>
      </p:grpSp>
      <p:sp>
        <p:nvSpPr>
          <p:cNvPr id="386194" name="Text Box 146"/>
          <p:cNvSpPr txBox="1">
            <a:spLocks noChangeArrowheads="1"/>
          </p:cNvSpPr>
          <p:nvPr/>
        </p:nvSpPr>
        <p:spPr bwMode="auto">
          <a:xfrm>
            <a:off x="3175" y="189547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3619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3619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3619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3.	Bij </a:t>
            </a:r>
            <a:r>
              <a:rPr lang="nl-NL" altLang="nl-NL" sz="2400" i="1">
                <a:solidFill>
                  <a:srgbClr val="000000"/>
                </a:solidFill>
                <a:cs typeface="Arial" pitchFamily="34" charset="0"/>
              </a:rPr>
              <a:t>wissel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stroom wisselt F</a:t>
            </a:r>
            <a:r>
              <a:rPr lang="nl-NL" altLang="nl-NL" sz="2400" baseline="-25000">
                <a:solidFill>
                  <a:srgbClr val="000000"/>
                </a:solidFill>
                <a:cs typeface="Arial" pitchFamily="34" charset="0"/>
              </a:rPr>
              <a:t>L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 steeds van richting.</a:t>
            </a:r>
          </a:p>
        </p:txBody>
      </p:sp>
      <p:grpSp>
        <p:nvGrpSpPr>
          <p:cNvPr id="4" name="Groep 3"/>
          <p:cNvGrpSpPr>
            <a:grpSpLocks/>
          </p:cNvGrpSpPr>
          <p:nvPr/>
        </p:nvGrpSpPr>
        <p:grpSpPr bwMode="auto">
          <a:xfrm>
            <a:off x="6588125" y="4432300"/>
            <a:ext cx="525463" cy="763588"/>
            <a:chOff x="4614975" y="5225669"/>
            <a:chExt cx="524802" cy="763622"/>
          </a:xfrm>
        </p:grpSpPr>
        <p:sp>
          <p:nvSpPr>
            <p:cNvPr id="90" name="Text Box 249"/>
            <p:cNvSpPr txBox="1">
              <a:spLocks noChangeArrowheads="1"/>
            </p:cNvSpPr>
            <p:nvPr/>
          </p:nvSpPr>
          <p:spPr bwMode="auto">
            <a:xfrm>
              <a:off x="4683152" y="5225669"/>
              <a:ext cx="456625" cy="457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pitchFamily="34" charset="0"/>
                </a:rPr>
                <a:t> </a:t>
              </a:r>
              <a:r>
                <a:rPr lang="nl-NL" sz="2400" dirty="0">
                  <a:solidFill>
                    <a:srgbClr val="FF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pitchFamily="34" charset="0"/>
                </a:rPr>
                <a:t>I</a:t>
              </a:r>
              <a:r>
                <a:rPr lang="nl-NL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50200" name="Freeform 183"/>
            <p:cNvSpPr>
              <a:spLocks/>
            </p:cNvSpPr>
            <p:nvPr/>
          </p:nvSpPr>
          <p:spPr bwMode="auto">
            <a:xfrm rot="10800000" flipV="1">
              <a:off x="4614975" y="5225669"/>
              <a:ext cx="193535" cy="763622"/>
            </a:xfrm>
            <a:custGeom>
              <a:avLst/>
              <a:gdLst>
                <a:gd name="T0" fmla="*/ 0 w 1"/>
                <a:gd name="T1" fmla="*/ 0 h 240"/>
                <a:gd name="T2" fmla="*/ 0 w 1"/>
                <a:gd name="T3" fmla="*/ 2147483647 h 240"/>
                <a:gd name="T4" fmla="*/ 0 60000 65536"/>
                <a:gd name="T5" fmla="*/ 0 60000 65536"/>
                <a:gd name="T6" fmla="*/ 0 w 1"/>
                <a:gd name="T7" fmla="*/ 0 h 240"/>
                <a:gd name="T8" fmla="*/ 1 w 1"/>
                <a:gd name="T9" fmla="*/ 240 h 2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40">
                  <a:moveTo>
                    <a:pt x="0" y="0"/>
                  </a:moveTo>
                  <a:lnTo>
                    <a:pt x="0" y="240"/>
                  </a:lnTo>
                </a:path>
              </a:pathLst>
            </a:cu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87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895681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6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6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86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"/>
                                        <p:tgtEl>
                                          <p:spTgt spid="38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0" grpId="0"/>
      <p:bldP spid="386051" grpId="0" build="p"/>
      <p:bldP spid="386180" grpId="0"/>
      <p:bldP spid="386291" grpId="0" animBg="1"/>
      <p:bldP spid="386283" grpId="0" animBg="1"/>
      <p:bldP spid="38619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630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2.24/24 </a:t>
            </a:r>
            <a:r>
              <a:rPr lang="nl-NL" altLang="nl-N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Simulatie luidspreker</a:t>
            </a:r>
            <a:endParaRPr lang="nl-NL" altLang="nl-NL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934232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/>
          <p:cNvGrpSpPr>
            <a:grpSpLocks/>
          </p:cNvGrpSpPr>
          <p:nvPr/>
        </p:nvGrpSpPr>
        <p:grpSpPr bwMode="auto">
          <a:xfrm>
            <a:off x="2195513" y="1414463"/>
            <a:ext cx="5181600" cy="5183187"/>
            <a:chOff x="2195736" y="1359509"/>
            <a:chExt cx="5182153" cy="5182711"/>
          </a:xfrm>
        </p:grpSpPr>
        <p:grpSp>
          <p:nvGrpSpPr>
            <p:cNvPr id="6163" name="Groep 3"/>
            <p:cNvGrpSpPr>
              <a:grpSpLocks/>
            </p:cNvGrpSpPr>
            <p:nvPr/>
          </p:nvGrpSpPr>
          <p:grpSpPr bwMode="auto">
            <a:xfrm>
              <a:off x="2830752" y="1359509"/>
              <a:ext cx="3901488" cy="4917466"/>
              <a:chOff x="2830752" y="1359509"/>
              <a:chExt cx="3901488" cy="4917466"/>
            </a:xfrm>
          </p:grpSpPr>
          <p:pic>
            <p:nvPicPr>
              <p:cNvPr id="6170" name="Afbeelding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037" t="2843" r="24980"/>
              <a:stretch>
                <a:fillRect/>
              </a:stretch>
            </p:blipFill>
            <p:spPr bwMode="auto">
              <a:xfrm>
                <a:off x="2830752" y="1359509"/>
                <a:ext cx="3901488" cy="4917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71" name="Ovaal 2"/>
              <p:cNvSpPr>
                <a:spLocks noChangeAspect="1"/>
              </p:cNvSpPr>
              <p:nvPr/>
            </p:nvSpPr>
            <p:spPr bwMode="auto">
              <a:xfrm>
                <a:off x="4713593" y="2103380"/>
                <a:ext cx="108012" cy="108000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6164" name="Tekstvak 4"/>
            <p:cNvSpPr txBox="1">
              <a:spLocks noChangeArrowheads="1"/>
            </p:cNvSpPr>
            <p:nvPr/>
          </p:nvSpPr>
          <p:spPr bwMode="auto">
            <a:xfrm>
              <a:off x="2659683" y="6206212"/>
              <a:ext cx="7200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1400" b="1">
                  <a:solidFill>
                    <a:srgbClr val="3333FF"/>
                  </a:solidFill>
                  <a:cs typeface="Arial" pitchFamily="34" charset="0"/>
                </a:rPr>
                <a:t>10°W</a:t>
              </a:r>
            </a:p>
          </p:txBody>
        </p:sp>
        <p:sp>
          <p:nvSpPr>
            <p:cNvPr id="6165" name="Tekstvak 20"/>
            <p:cNvSpPr txBox="1">
              <a:spLocks noChangeArrowheads="1"/>
            </p:cNvSpPr>
            <p:nvPr/>
          </p:nvSpPr>
          <p:spPr bwMode="auto">
            <a:xfrm>
              <a:off x="2195736" y="4626242"/>
              <a:ext cx="7200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1400" b="1">
                  <a:solidFill>
                    <a:srgbClr val="3333FF"/>
                  </a:solidFill>
                  <a:cs typeface="Arial" pitchFamily="34" charset="0"/>
                </a:rPr>
                <a:t>20°W</a:t>
              </a:r>
            </a:p>
          </p:txBody>
        </p:sp>
        <p:sp>
          <p:nvSpPr>
            <p:cNvPr id="6166" name="Tekstvak 23"/>
            <p:cNvSpPr txBox="1">
              <a:spLocks noChangeArrowheads="1"/>
            </p:cNvSpPr>
            <p:nvPr/>
          </p:nvSpPr>
          <p:spPr bwMode="auto">
            <a:xfrm>
              <a:off x="4807898" y="6234443"/>
              <a:ext cx="4841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1400" b="1">
                  <a:solidFill>
                    <a:srgbClr val="339933"/>
                  </a:solidFill>
                  <a:cs typeface="Arial" pitchFamily="34" charset="0"/>
                </a:rPr>
                <a:t>0°</a:t>
              </a:r>
            </a:p>
          </p:txBody>
        </p:sp>
        <p:sp>
          <p:nvSpPr>
            <p:cNvPr id="6167" name="Tekstvak 24"/>
            <p:cNvSpPr txBox="1">
              <a:spLocks noChangeArrowheads="1"/>
            </p:cNvSpPr>
            <p:nvPr/>
          </p:nvSpPr>
          <p:spPr bwMode="auto">
            <a:xfrm>
              <a:off x="6641389" y="5101761"/>
              <a:ext cx="7200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1400" b="1">
                  <a:solidFill>
                    <a:srgbClr val="FF0000"/>
                  </a:solidFill>
                  <a:cs typeface="Arial" pitchFamily="34" charset="0"/>
                </a:rPr>
                <a:t>10°O</a:t>
              </a:r>
            </a:p>
          </p:txBody>
        </p:sp>
        <p:sp>
          <p:nvSpPr>
            <p:cNvPr id="6168" name="Tekstvak 25"/>
            <p:cNvSpPr txBox="1">
              <a:spLocks noChangeArrowheads="1"/>
            </p:cNvSpPr>
            <p:nvPr/>
          </p:nvSpPr>
          <p:spPr bwMode="auto">
            <a:xfrm>
              <a:off x="6657809" y="3779008"/>
              <a:ext cx="7200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1400" b="1">
                  <a:solidFill>
                    <a:srgbClr val="FF0000"/>
                  </a:solidFill>
                  <a:cs typeface="Arial" pitchFamily="34" charset="0"/>
                </a:rPr>
                <a:t>20°O</a:t>
              </a:r>
            </a:p>
          </p:txBody>
        </p:sp>
        <p:sp>
          <p:nvSpPr>
            <p:cNvPr id="6169" name="Tekstvak 26"/>
            <p:cNvSpPr txBox="1">
              <a:spLocks noChangeArrowheads="1"/>
            </p:cNvSpPr>
            <p:nvPr/>
          </p:nvSpPr>
          <p:spPr bwMode="auto">
            <a:xfrm>
              <a:off x="2195736" y="3625279"/>
              <a:ext cx="7200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1400" b="1">
                  <a:solidFill>
                    <a:srgbClr val="3333FF"/>
                  </a:solidFill>
                  <a:cs typeface="Arial" pitchFamily="34" charset="0"/>
                </a:rPr>
                <a:t>30°W</a:t>
              </a:r>
            </a:p>
          </p:txBody>
        </p:sp>
      </p:grpSp>
      <p:sp>
        <p:nvSpPr>
          <p:cNvPr id="29082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2700"/>
            <a:ext cx="9144000" cy="620713"/>
          </a:xfrm>
          <a:effectLst>
            <a:outerShdw blurRad="38100" dist="38100" dir="240000" algn="ctr" rotWithShape="0">
              <a:srgbClr val="000000">
                <a:alpha val="42000"/>
              </a:srgb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1.4/20</a:t>
            </a:r>
            <a:r>
              <a:rPr lang="nl-NL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nl-NL" sz="28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Het kompas, de magnetische declinatie</a:t>
            </a:r>
            <a:r>
              <a:rPr lang="nl-NL" sz="2800" baseline="300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*</a:t>
            </a:r>
            <a:endParaRPr lang="nl-NL" sz="2800" dirty="0" smtClean="0">
              <a:solidFill>
                <a:srgbClr val="FF0000"/>
              </a:solidFill>
              <a:effectLst>
                <a:outerShdw blurRad="50800" dist="38100" dir="18900000" algn="bl" rotWithShape="0">
                  <a:prstClr val="black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90837" name="Rectangle 21"/>
          <p:cNvSpPr>
            <a:spLocks noChangeArrowheads="1"/>
          </p:cNvSpPr>
          <p:nvPr/>
        </p:nvSpPr>
        <p:spPr bwMode="auto">
          <a:xfrm>
            <a:off x="39688" y="549275"/>
            <a:ext cx="9556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kumimoji="1" lang="nl-NL" altLang="nl-NL" sz="2400">
                <a:solidFill>
                  <a:srgbClr val="000000"/>
                </a:solidFill>
                <a:cs typeface="Arial" pitchFamily="34" charset="0"/>
              </a:rPr>
              <a:t>Het verschil (declinatie) tussen de richting van het noorden op de kaart en de kompasaanwijzing verschilt per plaats op aarde:</a:t>
            </a:r>
            <a:endParaRPr lang="nl-NL" altLang="nl-NL" sz="2400" b="1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90854" name="Rectangle 38"/>
          <p:cNvSpPr>
            <a:spLocks noChangeArrowheads="1"/>
          </p:cNvSpPr>
          <p:nvPr/>
        </p:nvSpPr>
        <p:spPr bwMode="auto">
          <a:xfrm>
            <a:off x="0" y="64135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sz="2400" dirty="0">
                <a:solidFill>
                  <a:srgbClr val="000000"/>
                </a:solidFill>
                <a:cs typeface="Arial" pitchFamily="34" charset="0"/>
              </a:rPr>
              <a:t>In Oslo is de </a:t>
            </a:r>
            <a:r>
              <a:rPr kumimoji="1" lang="en-US" sz="2400" dirty="0" err="1">
                <a:solidFill>
                  <a:srgbClr val="000000"/>
                </a:solidFill>
                <a:cs typeface="Arial" pitchFamily="34" charset="0"/>
              </a:rPr>
              <a:t>afwijking</a:t>
            </a:r>
            <a:r>
              <a:rPr kumimoji="1" lang="en-US" sz="2400" dirty="0">
                <a:solidFill>
                  <a:srgbClr val="000000"/>
                </a:solidFill>
                <a:cs typeface="Arial" pitchFamily="34" charset="0"/>
              </a:rPr>
              <a:t> 5° </a:t>
            </a:r>
            <a:r>
              <a:rPr kumimoji="1" lang="en-US" sz="2400" dirty="0" err="1">
                <a:solidFill>
                  <a:srgbClr val="000000"/>
                </a:solidFill>
                <a:cs typeface="Arial" pitchFamily="34" charset="0"/>
              </a:rPr>
              <a:t>oost</a:t>
            </a:r>
            <a:r>
              <a:rPr kumimoji="1" lang="en-US" sz="2400" dirty="0">
                <a:solidFill>
                  <a:srgbClr val="000000"/>
                </a:solidFill>
                <a:cs typeface="Arial" pitchFamily="34" charset="0"/>
              </a:rPr>
              <a:t>, op west </a:t>
            </a:r>
            <a:r>
              <a:rPr kumimoji="1" lang="en-US" sz="2400" dirty="0" err="1">
                <a:solidFill>
                  <a:srgbClr val="000000"/>
                </a:solidFill>
                <a:cs typeface="Arial" pitchFamily="34" charset="0"/>
              </a:rPr>
              <a:t>IJsland</a:t>
            </a:r>
            <a:r>
              <a:rPr kumimoji="1" lang="en-US" sz="2400" dirty="0">
                <a:solidFill>
                  <a:srgbClr val="000000"/>
                </a:solidFill>
                <a:cs typeface="Arial" pitchFamily="34" charset="0"/>
              </a:rPr>
              <a:t> 14° west.</a:t>
            </a:r>
            <a:endParaRPr kumimoji="1" lang="nl-NL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Ovaal 15"/>
          <p:cNvSpPr>
            <a:spLocks noChangeAspect="1"/>
          </p:cNvSpPr>
          <p:nvPr/>
        </p:nvSpPr>
        <p:spPr bwMode="auto">
          <a:xfrm>
            <a:off x="5226050" y="5492750"/>
            <a:ext cx="144463" cy="14446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" name="Ovaal 22"/>
          <p:cNvSpPr>
            <a:spLocks noChangeAspect="1"/>
          </p:cNvSpPr>
          <p:nvPr/>
        </p:nvSpPr>
        <p:spPr bwMode="auto">
          <a:xfrm>
            <a:off x="3759200" y="4660900"/>
            <a:ext cx="142875" cy="14446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5" name="Toelichting met afgeronde rechthoek 34"/>
          <p:cNvSpPr>
            <a:spLocks noChangeArrowheads="1"/>
          </p:cNvSpPr>
          <p:nvPr/>
        </p:nvSpPr>
        <p:spPr bwMode="auto">
          <a:xfrm>
            <a:off x="125413" y="4833938"/>
            <a:ext cx="2155825" cy="971550"/>
          </a:xfrm>
          <a:prstGeom prst="wedgeRoundRectCallout">
            <a:avLst>
              <a:gd name="adj1" fmla="val 163690"/>
              <a:gd name="adj2" fmla="val -317009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Geografische noordepool</a:t>
            </a:r>
          </a:p>
        </p:txBody>
      </p:sp>
      <p:sp>
        <p:nvSpPr>
          <p:cNvPr id="37" name="Toelichting met afgeronde rechthoek 36"/>
          <p:cNvSpPr>
            <a:spLocks noChangeArrowheads="1"/>
          </p:cNvSpPr>
          <p:nvPr/>
        </p:nvSpPr>
        <p:spPr bwMode="auto">
          <a:xfrm>
            <a:off x="141288" y="1589088"/>
            <a:ext cx="2517775" cy="1335087"/>
          </a:xfrm>
          <a:prstGeom prst="wedgeRoundRectCallout">
            <a:avLst>
              <a:gd name="adj1" fmla="val 126588"/>
              <a:gd name="adj2" fmla="val -29931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Magnetische noordpool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(2015, Canada)</a:t>
            </a:r>
          </a:p>
        </p:txBody>
      </p:sp>
      <p:grpSp>
        <p:nvGrpSpPr>
          <p:cNvPr id="11" name="Groep 10"/>
          <p:cNvGrpSpPr>
            <a:grpSpLocks/>
          </p:cNvGrpSpPr>
          <p:nvPr/>
        </p:nvGrpSpPr>
        <p:grpSpPr bwMode="auto">
          <a:xfrm>
            <a:off x="3709988" y="1916113"/>
            <a:ext cx="1003300" cy="3155950"/>
            <a:chOff x="3709782" y="1916832"/>
            <a:chExt cx="1003812" cy="3155802"/>
          </a:xfrm>
        </p:grpSpPr>
        <p:grpSp>
          <p:nvGrpSpPr>
            <p:cNvPr id="6157" name="Groep 9"/>
            <p:cNvGrpSpPr>
              <a:grpSpLocks/>
            </p:cNvGrpSpPr>
            <p:nvPr/>
          </p:nvGrpSpPr>
          <p:grpSpPr bwMode="auto">
            <a:xfrm>
              <a:off x="3795252" y="1916832"/>
              <a:ext cx="918342" cy="2835921"/>
              <a:chOff x="3795252" y="1916832"/>
              <a:chExt cx="918342" cy="2835921"/>
            </a:xfrm>
          </p:grpSpPr>
          <p:grpSp>
            <p:nvGrpSpPr>
              <p:cNvPr id="6159" name="Groep 8"/>
              <p:cNvGrpSpPr>
                <a:grpSpLocks/>
              </p:cNvGrpSpPr>
              <p:nvPr/>
            </p:nvGrpSpPr>
            <p:grpSpPr bwMode="auto">
              <a:xfrm>
                <a:off x="3846396" y="1916832"/>
                <a:ext cx="867198" cy="2835921"/>
                <a:chOff x="3846395" y="1786270"/>
                <a:chExt cx="916991" cy="2966483"/>
              </a:xfrm>
            </p:grpSpPr>
            <p:sp>
              <p:nvSpPr>
                <p:cNvPr id="6161" name="Vrije vorm 6"/>
                <p:cNvSpPr>
                  <a:spLocks/>
                </p:cNvSpPr>
                <p:nvPr/>
              </p:nvSpPr>
              <p:spPr bwMode="auto">
                <a:xfrm>
                  <a:off x="3846395" y="1786270"/>
                  <a:ext cx="778768" cy="2966483"/>
                </a:xfrm>
                <a:custGeom>
                  <a:avLst/>
                  <a:gdLst>
                    <a:gd name="T0" fmla="*/ 778768 w 778768"/>
                    <a:gd name="T1" fmla="*/ 0 h 2966483"/>
                    <a:gd name="T2" fmla="*/ 2591 w 778768"/>
                    <a:gd name="T3" fmla="*/ 2966483 h 296648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78768" h="2966483">
                      <a:moveTo>
                        <a:pt x="778768" y="0"/>
                      </a:moveTo>
                      <a:cubicBezTo>
                        <a:pt x="371186" y="1357423"/>
                        <a:pt x="-36395" y="2714846"/>
                        <a:pt x="2591" y="2966483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162" name="Vrije vorm 7"/>
                <p:cNvSpPr>
                  <a:spLocks/>
                </p:cNvSpPr>
                <p:nvPr/>
              </p:nvSpPr>
              <p:spPr bwMode="auto">
                <a:xfrm>
                  <a:off x="3859619" y="2158409"/>
                  <a:ext cx="903767" cy="2573079"/>
                </a:xfrm>
                <a:custGeom>
                  <a:avLst/>
                  <a:gdLst>
                    <a:gd name="T0" fmla="*/ 0 w 903767"/>
                    <a:gd name="T1" fmla="*/ 2573079 h 2573079"/>
                    <a:gd name="T2" fmla="*/ 903767 w 903767"/>
                    <a:gd name="T3" fmla="*/ 0 h 257307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903767" h="2573079">
                      <a:moveTo>
                        <a:pt x="0" y="2573079"/>
                      </a:moveTo>
                      <a:lnTo>
                        <a:pt x="903767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6160" name="Gelijkbenige driehoek 30"/>
              <p:cNvSpPr>
                <a:spLocks noChangeArrowheads="1"/>
              </p:cNvSpPr>
              <p:nvPr/>
            </p:nvSpPr>
            <p:spPr bwMode="auto">
              <a:xfrm rot="840000">
                <a:off x="3795252" y="4372822"/>
                <a:ext cx="108000" cy="3600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6158" name="Gelijkbenige driehoek 31"/>
            <p:cNvSpPr>
              <a:spLocks noChangeArrowheads="1"/>
            </p:cNvSpPr>
            <p:nvPr/>
          </p:nvSpPr>
          <p:spPr bwMode="auto">
            <a:xfrm rot="-9960000">
              <a:off x="3709782" y="4712634"/>
              <a:ext cx="108000" cy="36000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29" name="Tekstvak 28"/>
          <p:cNvSpPr txBox="1">
            <a:spLocks noChangeArrowheads="1"/>
          </p:cNvSpPr>
          <p:nvPr/>
        </p:nvSpPr>
        <p:spPr bwMode="auto">
          <a:xfrm>
            <a:off x="3783013" y="4019550"/>
            <a:ext cx="576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400" b="1">
                <a:solidFill>
                  <a:srgbClr val="3333FF"/>
                </a:solidFill>
                <a:cs typeface="Arial" pitchFamily="34" charset="0"/>
              </a:rPr>
              <a:t>14°</a:t>
            </a:r>
          </a:p>
        </p:txBody>
      </p:sp>
      <p:sp>
        <p:nvSpPr>
          <p:cNvPr id="28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688730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0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0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20" grpId="0" autoUpdateAnimBg="0"/>
      <p:bldP spid="290837" grpId="0" autoUpdateAnimBg="0"/>
      <p:bldP spid="290854" grpId="0" autoUpdateAnimBg="0"/>
      <p:bldP spid="16" grpId="0" animBg="1"/>
      <p:bldP spid="23" grpId="0" animBg="1"/>
      <p:bldP spid="35" grpId="0" animBg="1"/>
      <p:bldP spid="37" grpId="0" animBg="1"/>
      <p:bldP spid="2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712" name="Text Box 80"/>
          <p:cNvSpPr txBox="1">
            <a:spLocks noChangeArrowheads="1"/>
          </p:cNvSpPr>
          <p:nvPr/>
        </p:nvSpPr>
        <p:spPr bwMode="auto">
          <a:xfrm>
            <a:off x="-11113" y="617538"/>
            <a:ext cx="9144001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36195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1.	Door F</a:t>
            </a:r>
            <a:r>
              <a:rPr lang="nl-NL" sz="2400" baseline="-25000" dirty="0">
                <a:solidFill>
                  <a:srgbClr val="000000"/>
                </a:solidFill>
                <a:cs typeface="Arial" pitchFamily="34" charset="0"/>
              </a:rPr>
              <a:t>L</a:t>
            </a: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 wordt de strip boven - en onder + geladen.</a:t>
            </a:r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2314575" y="4648200"/>
            <a:ext cx="4724400" cy="2016125"/>
            <a:chOff x="1458" y="2568"/>
            <a:chExt cx="2976" cy="1270"/>
          </a:xfrm>
        </p:grpSpPr>
        <p:grpSp>
          <p:nvGrpSpPr>
            <p:cNvPr id="52261" name="Group 66"/>
            <p:cNvGrpSpPr>
              <a:grpSpLocks/>
            </p:cNvGrpSpPr>
            <p:nvPr/>
          </p:nvGrpSpPr>
          <p:grpSpPr bwMode="auto">
            <a:xfrm>
              <a:off x="1458" y="2568"/>
              <a:ext cx="2976" cy="1270"/>
              <a:chOff x="1458" y="2568"/>
              <a:chExt cx="2976" cy="1270"/>
            </a:xfrm>
          </p:grpSpPr>
          <p:sp>
            <p:nvSpPr>
              <p:cNvPr id="52263" name="Line 45"/>
              <p:cNvSpPr>
                <a:spLocks noChangeShapeType="1"/>
              </p:cNvSpPr>
              <p:nvPr/>
            </p:nvSpPr>
            <p:spPr bwMode="auto">
              <a:xfrm>
                <a:off x="2699" y="3657"/>
                <a:ext cx="0" cy="9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grpSp>
            <p:nvGrpSpPr>
              <p:cNvPr id="52264" name="Group 65"/>
              <p:cNvGrpSpPr>
                <a:grpSpLocks/>
              </p:cNvGrpSpPr>
              <p:nvPr/>
            </p:nvGrpSpPr>
            <p:grpSpPr bwMode="auto">
              <a:xfrm>
                <a:off x="1458" y="2568"/>
                <a:ext cx="2976" cy="1270"/>
                <a:chOff x="1458" y="2568"/>
                <a:chExt cx="2976" cy="1270"/>
              </a:xfrm>
            </p:grpSpPr>
            <p:sp>
              <p:nvSpPr>
                <p:cNvPr id="52265" name="Freeform 46"/>
                <p:cNvSpPr>
                  <a:spLocks/>
                </p:cNvSpPr>
                <p:nvPr/>
              </p:nvSpPr>
              <p:spPr bwMode="auto">
                <a:xfrm>
                  <a:off x="1458" y="2808"/>
                  <a:ext cx="1194" cy="897"/>
                </a:xfrm>
                <a:custGeom>
                  <a:avLst/>
                  <a:gdLst>
                    <a:gd name="T0" fmla="*/ 237 w 1194"/>
                    <a:gd name="T1" fmla="*/ 0 h 897"/>
                    <a:gd name="T2" fmla="*/ 3 w 1194"/>
                    <a:gd name="T3" fmla="*/ 0 h 897"/>
                    <a:gd name="T4" fmla="*/ 0 w 1194"/>
                    <a:gd name="T5" fmla="*/ 897 h 897"/>
                    <a:gd name="T6" fmla="*/ 1194 w 1194"/>
                    <a:gd name="T7" fmla="*/ 897 h 89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94"/>
                    <a:gd name="T13" fmla="*/ 0 h 897"/>
                    <a:gd name="T14" fmla="*/ 1194 w 1194"/>
                    <a:gd name="T15" fmla="*/ 897 h 89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94" h="897">
                      <a:moveTo>
                        <a:pt x="237" y="0"/>
                      </a:moveTo>
                      <a:lnTo>
                        <a:pt x="3" y="0"/>
                      </a:lnTo>
                      <a:lnTo>
                        <a:pt x="0" y="897"/>
                      </a:lnTo>
                      <a:lnTo>
                        <a:pt x="1194" y="897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grpSp>
              <p:nvGrpSpPr>
                <p:cNvPr id="52266" name="Group 64"/>
                <p:cNvGrpSpPr>
                  <a:grpSpLocks/>
                </p:cNvGrpSpPr>
                <p:nvPr/>
              </p:nvGrpSpPr>
              <p:grpSpPr bwMode="auto">
                <a:xfrm>
                  <a:off x="1701" y="2568"/>
                  <a:ext cx="2733" cy="1270"/>
                  <a:chOff x="1701" y="2568"/>
                  <a:chExt cx="2733" cy="1270"/>
                </a:xfrm>
              </p:grpSpPr>
              <p:sp>
                <p:nvSpPr>
                  <p:cNvPr id="52267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1701" y="2568"/>
                    <a:ext cx="2404" cy="49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52268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2653" y="3566"/>
                    <a:ext cx="0" cy="2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52269" name="Freeform 47"/>
                  <p:cNvSpPr>
                    <a:spLocks/>
                  </p:cNvSpPr>
                  <p:nvPr/>
                </p:nvSpPr>
                <p:spPr bwMode="auto">
                  <a:xfrm>
                    <a:off x="2699" y="2802"/>
                    <a:ext cx="1735" cy="900"/>
                  </a:xfrm>
                  <a:custGeom>
                    <a:avLst/>
                    <a:gdLst>
                      <a:gd name="T0" fmla="*/ 1402 w 1735"/>
                      <a:gd name="T1" fmla="*/ 0 h 900"/>
                      <a:gd name="T2" fmla="*/ 1735 w 1735"/>
                      <a:gd name="T3" fmla="*/ 0 h 900"/>
                      <a:gd name="T4" fmla="*/ 1735 w 1735"/>
                      <a:gd name="T5" fmla="*/ 900 h 900"/>
                      <a:gd name="T6" fmla="*/ 0 w 1735"/>
                      <a:gd name="T7" fmla="*/ 900 h 9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35"/>
                      <a:gd name="T13" fmla="*/ 0 h 900"/>
                      <a:gd name="T14" fmla="*/ 1735 w 1735"/>
                      <a:gd name="T15" fmla="*/ 900 h 9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35" h="900">
                        <a:moveTo>
                          <a:pt x="1402" y="0"/>
                        </a:moveTo>
                        <a:lnTo>
                          <a:pt x="1735" y="0"/>
                        </a:lnTo>
                        <a:lnTo>
                          <a:pt x="1735" y="900"/>
                        </a:lnTo>
                        <a:lnTo>
                          <a:pt x="0" y="900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52262" name="Text Box 48"/>
            <p:cNvSpPr txBox="1">
              <a:spLocks noChangeArrowheads="1"/>
            </p:cNvSpPr>
            <p:nvPr/>
          </p:nvSpPr>
          <p:spPr bwMode="auto">
            <a:xfrm>
              <a:off x="3107" y="2640"/>
              <a:ext cx="63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2800" b="1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⊗</a:t>
              </a:r>
              <a:r>
                <a:rPr lang="nl-NL" altLang="nl-NL" sz="2800" b="1">
                  <a:solidFill>
                    <a:srgbClr val="333399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nl-NL" altLang="nl-NL" sz="2800" b="1">
                  <a:solidFill>
                    <a:srgbClr val="FF0000"/>
                  </a:solidFill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</p:grpSp>
      <p:grpSp>
        <p:nvGrpSpPr>
          <p:cNvPr id="6" name="Group 71"/>
          <p:cNvGrpSpPr>
            <a:grpSpLocks/>
          </p:cNvGrpSpPr>
          <p:nvPr/>
        </p:nvGrpSpPr>
        <p:grpSpPr bwMode="auto">
          <a:xfrm>
            <a:off x="2700338" y="4457700"/>
            <a:ext cx="3816350" cy="1112838"/>
            <a:chOff x="1701" y="2472"/>
            <a:chExt cx="2404" cy="701"/>
          </a:xfrm>
        </p:grpSpPr>
        <p:sp>
          <p:nvSpPr>
            <p:cNvPr id="52259" name="Text Box 56"/>
            <p:cNvSpPr txBox="1">
              <a:spLocks noChangeArrowheads="1"/>
            </p:cNvSpPr>
            <p:nvPr/>
          </p:nvSpPr>
          <p:spPr bwMode="auto">
            <a:xfrm>
              <a:off x="1701" y="2472"/>
              <a:ext cx="240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2800" b="1">
                  <a:solidFill>
                    <a:srgbClr val="3333FF"/>
                  </a:solidFill>
                  <a:ea typeface="Arial Unicode MS" pitchFamily="34" charset="-128"/>
                  <a:cs typeface="Arial Unicode MS" pitchFamily="34" charset="-128"/>
                </a:rPr>
                <a:t>- - - - - - - - - - - - - - - - -</a:t>
              </a:r>
            </a:p>
          </p:txBody>
        </p:sp>
        <p:sp>
          <p:nvSpPr>
            <p:cNvPr id="52260" name="Text Box 57"/>
            <p:cNvSpPr txBox="1">
              <a:spLocks noChangeArrowheads="1"/>
            </p:cNvSpPr>
            <p:nvPr/>
          </p:nvSpPr>
          <p:spPr bwMode="auto">
            <a:xfrm>
              <a:off x="1701" y="2846"/>
              <a:ext cx="240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2800" b="1">
                  <a:solidFill>
                    <a:srgbClr val="3333FF"/>
                  </a:solidFill>
                  <a:ea typeface="Arial Unicode MS" pitchFamily="34" charset="-128"/>
                  <a:cs typeface="Arial Unicode MS" pitchFamily="34" charset="-128"/>
                </a:rPr>
                <a:t>+ + + + + + + + + + + +</a:t>
              </a:r>
              <a:endParaRPr lang="nl-NL" altLang="nl-NL" sz="1800" b="1">
                <a:solidFill>
                  <a:srgbClr val="3333FF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453646" name="Rectangle 1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630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3.1/1</a:t>
            </a:r>
            <a:r>
              <a:rPr lang="nl-N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Hall-sensor.</a:t>
            </a:r>
            <a:endParaRPr lang="nl-NL" sz="32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4271963" y="4826000"/>
            <a:ext cx="765175" cy="519113"/>
            <a:chOff x="2691" y="2680"/>
            <a:chExt cx="482" cy="327"/>
          </a:xfrm>
        </p:grpSpPr>
        <p:sp>
          <p:nvSpPr>
            <p:cNvPr id="52257" name="Freeform 49"/>
            <p:cNvSpPr>
              <a:spLocks/>
            </p:cNvSpPr>
            <p:nvPr/>
          </p:nvSpPr>
          <p:spPr bwMode="auto">
            <a:xfrm>
              <a:off x="2691" y="2799"/>
              <a:ext cx="280" cy="2"/>
            </a:xfrm>
            <a:custGeom>
              <a:avLst/>
              <a:gdLst>
                <a:gd name="T0" fmla="*/ 280 w 280"/>
                <a:gd name="T1" fmla="*/ 2 h 2"/>
                <a:gd name="T2" fmla="*/ 0 w 280"/>
                <a:gd name="T3" fmla="*/ 0 h 2"/>
                <a:gd name="T4" fmla="*/ 0 60000 65536"/>
                <a:gd name="T5" fmla="*/ 0 60000 65536"/>
                <a:gd name="T6" fmla="*/ 0 w 280"/>
                <a:gd name="T7" fmla="*/ 0 h 2"/>
                <a:gd name="T8" fmla="*/ 280 w 28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0" h="2">
                  <a:moveTo>
                    <a:pt x="280" y="2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FF33CC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2258" name="Text Box 51"/>
            <p:cNvSpPr txBox="1">
              <a:spLocks noChangeArrowheads="1"/>
            </p:cNvSpPr>
            <p:nvPr/>
          </p:nvSpPr>
          <p:spPr bwMode="auto">
            <a:xfrm>
              <a:off x="2946" y="2680"/>
              <a:ext cx="22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2800" b="1">
                  <a:solidFill>
                    <a:srgbClr val="FF33CC"/>
                  </a:solidFill>
                  <a:ea typeface="Arial Unicode MS" pitchFamily="34" charset="-128"/>
                  <a:cs typeface="Arial Unicode MS" pitchFamily="34" charset="-128"/>
                </a:rPr>
                <a:t>I</a:t>
              </a:r>
            </a:p>
          </p:txBody>
        </p:sp>
      </p:grpSp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3563938" y="4792663"/>
            <a:ext cx="698500" cy="519112"/>
            <a:chOff x="2245" y="2659"/>
            <a:chExt cx="440" cy="327"/>
          </a:xfrm>
        </p:grpSpPr>
        <p:sp>
          <p:nvSpPr>
            <p:cNvPr id="52255" name="Freeform 50"/>
            <p:cNvSpPr>
              <a:spLocks/>
            </p:cNvSpPr>
            <p:nvPr/>
          </p:nvSpPr>
          <p:spPr bwMode="auto">
            <a:xfrm flipH="1">
              <a:off x="2405" y="2799"/>
              <a:ext cx="280" cy="2"/>
            </a:xfrm>
            <a:custGeom>
              <a:avLst/>
              <a:gdLst>
                <a:gd name="T0" fmla="*/ 280 w 280"/>
                <a:gd name="T1" fmla="*/ 2 h 2"/>
                <a:gd name="T2" fmla="*/ 0 w 280"/>
                <a:gd name="T3" fmla="*/ 0 h 2"/>
                <a:gd name="T4" fmla="*/ 0 60000 65536"/>
                <a:gd name="T5" fmla="*/ 0 60000 65536"/>
                <a:gd name="T6" fmla="*/ 0 w 280"/>
                <a:gd name="T7" fmla="*/ 0 h 2"/>
                <a:gd name="T8" fmla="*/ 280 w 28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0" h="2">
                  <a:moveTo>
                    <a:pt x="280" y="2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3333FF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2256" name="Text Box 53"/>
            <p:cNvSpPr txBox="1">
              <a:spLocks noChangeArrowheads="1"/>
            </p:cNvSpPr>
            <p:nvPr/>
          </p:nvSpPr>
          <p:spPr bwMode="auto">
            <a:xfrm>
              <a:off x="2245" y="2659"/>
              <a:ext cx="22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2800" b="1">
                  <a:solidFill>
                    <a:srgbClr val="3333FF"/>
                  </a:solidFill>
                  <a:ea typeface="Arial Unicode MS" pitchFamily="34" charset="-128"/>
                  <a:cs typeface="Arial Unicode MS" pitchFamily="34" charset="-128"/>
                </a:rPr>
                <a:t>e</a:t>
              </a:r>
            </a:p>
          </p:txBody>
        </p:sp>
      </p:grpSp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4067175" y="4287838"/>
            <a:ext cx="792163" cy="720725"/>
            <a:chOff x="2562" y="2341"/>
            <a:chExt cx="499" cy="454"/>
          </a:xfrm>
        </p:grpSpPr>
        <p:sp>
          <p:nvSpPr>
            <p:cNvPr id="52253" name="Line 54"/>
            <p:cNvSpPr>
              <a:spLocks noChangeShapeType="1"/>
            </p:cNvSpPr>
            <p:nvPr/>
          </p:nvSpPr>
          <p:spPr bwMode="auto">
            <a:xfrm flipV="1">
              <a:off x="2699" y="2614"/>
              <a:ext cx="0" cy="18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2254" name="Text Box 55"/>
            <p:cNvSpPr txBox="1">
              <a:spLocks noChangeArrowheads="1"/>
            </p:cNvSpPr>
            <p:nvPr/>
          </p:nvSpPr>
          <p:spPr bwMode="auto">
            <a:xfrm>
              <a:off x="2562" y="2341"/>
              <a:ext cx="49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2800" b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F</a:t>
              </a:r>
              <a:r>
                <a:rPr lang="nl-NL" altLang="nl-NL" sz="2800" b="1" baseline="-25000">
                  <a:solidFill>
                    <a:srgbClr val="009999"/>
                  </a:solidFill>
                  <a:ea typeface="Arial Unicode MS" pitchFamily="34" charset="-128"/>
                  <a:cs typeface="Arial Unicode MS" pitchFamily="34" charset="-128"/>
                </a:rPr>
                <a:t>L</a:t>
              </a:r>
            </a:p>
          </p:txBody>
        </p:sp>
      </p:grpSp>
      <p:grpSp>
        <p:nvGrpSpPr>
          <p:cNvPr id="10" name="Group 70"/>
          <p:cNvGrpSpPr>
            <a:grpSpLocks/>
          </p:cNvGrpSpPr>
          <p:nvPr/>
        </p:nvGrpSpPr>
        <p:grpSpPr bwMode="auto">
          <a:xfrm>
            <a:off x="4140200" y="5041900"/>
            <a:ext cx="792163" cy="812800"/>
            <a:chOff x="2608" y="2816"/>
            <a:chExt cx="499" cy="512"/>
          </a:xfrm>
        </p:grpSpPr>
        <p:sp>
          <p:nvSpPr>
            <p:cNvPr id="52251" name="Line 58"/>
            <p:cNvSpPr>
              <a:spLocks noChangeShapeType="1"/>
            </p:cNvSpPr>
            <p:nvPr/>
          </p:nvSpPr>
          <p:spPr bwMode="auto">
            <a:xfrm>
              <a:off x="2699" y="2816"/>
              <a:ext cx="0" cy="181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2252" name="Text Box 59"/>
            <p:cNvSpPr txBox="1">
              <a:spLocks noChangeArrowheads="1"/>
            </p:cNvSpPr>
            <p:nvPr/>
          </p:nvSpPr>
          <p:spPr bwMode="auto">
            <a:xfrm>
              <a:off x="2608" y="3001"/>
              <a:ext cx="49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2800" b="1">
                  <a:solidFill>
                    <a:srgbClr val="009900"/>
                  </a:solidFill>
                  <a:ea typeface="Arial Unicode MS" pitchFamily="34" charset="-128"/>
                  <a:cs typeface="Arial Unicode MS" pitchFamily="34" charset="-128"/>
                </a:rPr>
                <a:t>F</a:t>
              </a:r>
              <a:r>
                <a:rPr lang="nl-NL" altLang="nl-NL" sz="2800" b="1" baseline="-25000">
                  <a:solidFill>
                    <a:srgbClr val="009900"/>
                  </a:solidFill>
                  <a:ea typeface="Arial Unicode MS" pitchFamily="34" charset="-128"/>
                  <a:cs typeface="Arial Unicode MS" pitchFamily="34" charset="-128"/>
                </a:rPr>
                <a:t>e</a:t>
              </a:r>
            </a:p>
          </p:txBody>
        </p:sp>
      </p:grpSp>
      <p:sp>
        <p:nvSpPr>
          <p:cNvPr id="453695" name="Text Box 63"/>
          <p:cNvSpPr txBox="1">
            <a:spLocks noChangeArrowheads="1"/>
          </p:cNvSpPr>
          <p:nvPr/>
        </p:nvSpPr>
        <p:spPr bwMode="auto">
          <a:xfrm>
            <a:off x="0" y="1912938"/>
            <a:ext cx="9182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3619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3619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3619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3.	Er ontstaat evenwicht tussen F</a:t>
            </a:r>
            <a:r>
              <a:rPr lang="nl-NL" altLang="nl-NL" sz="2400" baseline="-25000">
                <a:solidFill>
                  <a:srgbClr val="000000"/>
                </a:solidFill>
                <a:cs typeface="Arial" pitchFamily="34" charset="0"/>
              </a:rPr>
              <a:t>L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 en F</a:t>
            </a:r>
            <a:r>
              <a:rPr lang="nl-NL" altLang="nl-NL" sz="2400" baseline="-25000">
                <a:solidFill>
                  <a:srgbClr val="000000"/>
                </a:solidFill>
                <a:cs typeface="Arial" pitchFamily="34" charset="0"/>
              </a:rPr>
              <a:t>e</a:t>
            </a:r>
            <a:endParaRPr lang="nl-NL" altLang="nl-NL" sz="2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453705" name="Text Box 73"/>
          <p:cNvSpPr txBox="1">
            <a:spLocks noChangeArrowheads="1"/>
          </p:cNvSpPr>
          <p:nvPr/>
        </p:nvSpPr>
        <p:spPr bwMode="auto">
          <a:xfrm>
            <a:off x="3175" y="24511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36195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4.	Er ontstaat een spanningsverschil tussen boven- en onderkant.</a:t>
            </a:r>
          </a:p>
        </p:txBody>
      </p:sp>
      <p:sp>
        <p:nvSpPr>
          <p:cNvPr id="453706" name="AutoShape 74"/>
          <p:cNvSpPr>
            <a:spLocks noChangeArrowheads="1"/>
          </p:cNvSpPr>
          <p:nvPr/>
        </p:nvSpPr>
        <p:spPr bwMode="auto">
          <a:xfrm>
            <a:off x="6948488" y="1916113"/>
            <a:ext cx="1943100" cy="1584325"/>
          </a:xfrm>
          <a:prstGeom prst="wedgeRoundRectCallout">
            <a:avLst>
              <a:gd name="adj1" fmla="val -185782"/>
              <a:gd name="adj2" fmla="val 1415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80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Hoe loopt de stroom?</a:t>
            </a:r>
          </a:p>
        </p:txBody>
      </p:sp>
      <p:sp>
        <p:nvSpPr>
          <p:cNvPr id="453707" name="AutoShape 75"/>
          <p:cNvSpPr>
            <a:spLocks noChangeArrowheads="1"/>
          </p:cNvSpPr>
          <p:nvPr/>
        </p:nvSpPr>
        <p:spPr bwMode="auto">
          <a:xfrm>
            <a:off x="6659563" y="2205038"/>
            <a:ext cx="1943100" cy="1152525"/>
          </a:xfrm>
          <a:prstGeom prst="wedgeRoundRectCallout">
            <a:avLst>
              <a:gd name="adj1" fmla="val -172222"/>
              <a:gd name="adj2" fmla="val 18608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nl-NL" altLang="nl-NL" sz="2400" dirty="0">
                <a:solidFill>
                  <a:srgbClr val="000000"/>
                </a:solidFill>
                <a:latin typeface="Arial"/>
                <a:cs typeface="Arial" pitchFamily="34" charset="0"/>
              </a:rPr>
              <a:t>Hoe is F</a:t>
            </a:r>
            <a:r>
              <a:rPr lang="nl-NL" altLang="nl-NL" sz="2400" baseline="-25000" dirty="0">
                <a:solidFill>
                  <a:srgbClr val="000000"/>
                </a:solidFill>
                <a:latin typeface="Arial"/>
                <a:cs typeface="Arial" pitchFamily="34" charset="0"/>
              </a:rPr>
              <a:t>L</a:t>
            </a:r>
            <a:r>
              <a:rPr lang="nl-NL" altLang="nl-NL" sz="2400" dirty="0">
                <a:solidFill>
                  <a:srgbClr val="000000"/>
                </a:solidFill>
                <a:latin typeface="Arial"/>
                <a:cs typeface="Arial" pitchFamily="34" charset="0"/>
              </a:rPr>
              <a:t> gericht?</a:t>
            </a:r>
          </a:p>
        </p:txBody>
      </p:sp>
      <p:sp>
        <p:nvSpPr>
          <p:cNvPr id="453708" name="AutoShape 76"/>
          <p:cNvSpPr>
            <a:spLocks noChangeArrowheads="1"/>
          </p:cNvSpPr>
          <p:nvPr/>
        </p:nvSpPr>
        <p:spPr bwMode="auto">
          <a:xfrm>
            <a:off x="6227763" y="1268413"/>
            <a:ext cx="2663825" cy="1079500"/>
          </a:xfrm>
          <a:prstGeom prst="wedgeRoundRectCallout">
            <a:avLst>
              <a:gd name="adj1" fmla="val -122468"/>
              <a:gd name="adj2" fmla="val 29352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nl-NL" altLang="nl-NL" sz="2400">
                <a:solidFill>
                  <a:srgbClr val="000000"/>
                </a:solidFill>
                <a:latin typeface="Arial"/>
                <a:cs typeface="Arial" pitchFamily="34" charset="0"/>
              </a:rPr>
              <a:t>Hoe lopen de elektronen?</a:t>
            </a:r>
          </a:p>
        </p:txBody>
      </p:sp>
      <p:sp>
        <p:nvSpPr>
          <p:cNvPr id="453710" name="Text Box 78"/>
          <p:cNvSpPr txBox="1">
            <a:spLocks noChangeArrowheads="1"/>
          </p:cNvSpPr>
          <p:nvPr/>
        </p:nvSpPr>
        <p:spPr bwMode="auto">
          <a:xfrm>
            <a:off x="-25400" y="304958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36195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5.	Dat spanningsverschil is evenredig met B.</a:t>
            </a:r>
          </a:p>
        </p:txBody>
      </p:sp>
      <p:sp>
        <p:nvSpPr>
          <p:cNvPr id="453713" name="Text Box 81"/>
          <p:cNvSpPr txBox="1">
            <a:spLocks noChangeArrowheads="1"/>
          </p:cNvSpPr>
          <p:nvPr/>
        </p:nvSpPr>
        <p:spPr bwMode="auto">
          <a:xfrm>
            <a:off x="-3175" y="1042988"/>
            <a:ext cx="9144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36195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2.	Elektronen ondervinden daardoor een elektrische kracht F</a:t>
            </a:r>
            <a:r>
              <a:rPr lang="nl-NL" sz="2400" baseline="-25000" dirty="0">
                <a:solidFill>
                  <a:srgbClr val="000000"/>
                </a:solidFill>
                <a:cs typeface="Arial" pitchFamily="34" charset="0"/>
              </a:rPr>
              <a:t>e</a:t>
            </a: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 	omlaag</a:t>
            </a:r>
          </a:p>
        </p:txBody>
      </p:sp>
      <p:grpSp>
        <p:nvGrpSpPr>
          <p:cNvPr id="11" name="Group 87"/>
          <p:cNvGrpSpPr>
            <a:grpSpLocks/>
          </p:cNvGrpSpPr>
          <p:nvPr/>
        </p:nvGrpSpPr>
        <p:grpSpPr bwMode="auto">
          <a:xfrm>
            <a:off x="6311900" y="4375150"/>
            <a:ext cx="1905000" cy="1333500"/>
            <a:chOff x="3976" y="2756"/>
            <a:chExt cx="1200" cy="840"/>
          </a:xfrm>
        </p:grpSpPr>
        <p:grpSp>
          <p:nvGrpSpPr>
            <p:cNvPr id="52246" name="Group 84"/>
            <p:cNvGrpSpPr>
              <a:grpSpLocks/>
            </p:cNvGrpSpPr>
            <p:nvPr/>
          </p:nvGrpSpPr>
          <p:grpSpPr bwMode="auto">
            <a:xfrm>
              <a:off x="4859" y="3020"/>
              <a:ext cx="317" cy="365"/>
              <a:chOff x="4740" y="2651"/>
              <a:chExt cx="317" cy="365"/>
            </a:xfrm>
          </p:grpSpPr>
          <p:sp>
            <p:nvSpPr>
              <p:cNvPr id="52249" name="Oval 82"/>
              <p:cNvSpPr>
                <a:spLocks noChangeAspect="1" noChangeArrowheads="1"/>
              </p:cNvSpPr>
              <p:nvPr/>
            </p:nvSpPr>
            <p:spPr bwMode="auto">
              <a:xfrm>
                <a:off x="4740" y="2659"/>
                <a:ext cx="317" cy="317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52250" name="Text Box 83"/>
              <p:cNvSpPr txBox="1">
                <a:spLocks noChangeArrowheads="1"/>
              </p:cNvSpPr>
              <p:nvPr/>
            </p:nvSpPr>
            <p:spPr bwMode="auto">
              <a:xfrm>
                <a:off x="4756" y="2651"/>
                <a:ext cx="27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nl-NL" b="1">
                    <a:solidFill>
                      <a:srgbClr val="000000"/>
                    </a:solidFill>
                    <a:cs typeface="Arial" pitchFamily="34" charset="0"/>
                  </a:rPr>
                  <a:t>V</a:t>
                </a:r>
              </a:p>
            </p:txBody>
          </p:sp>
        </p:grpSp>
        <p:sp>
          <p:nvSpPr>
            <p:cNvPr id="52247" name="Freeform 85"/>
            <p:cNvSpPr>
              <a:spLocks/>
            </p:cNvSpPr>
            <p:nvPr/>
          </p:nvSpPr>
          <p:spPr bwMode="auto">
            <a:xfrm>
              <a:off x="3976" y="2756"/>
              <a:ext cx="1044" cy="272"/>
            </a:xfrm>
            <a:custGeom>
              <a:avLst/>
              <a:gdLst>
                <a:gd name="T0" fmla="*/ 4 w 1044"/>
                <a:gd name="T1" fmla="*/ 164 h 272"/>
                <a:gd name="T2" fmla="*/ 0 w 1044"/>
                <a:gd name="T3" fmla="*/ 0 h 272"/>
                <a:gd name="T4" fmla="*/ 1044 w 1044"/>
                <a:gd name="T5" fmla="*/ 4 h 272"/>
                <a:gd name="T6" fmla="*/ 1044 w 1044"/>
                <a:gd name="T7" fmla="*/ 272 h 2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4"/>
                <a:gd name="T13" fmla="*/ 0 h 272"/>
                <a:gd name="T14" fmla="*/ 1044 w 1044"/>
                <a:gd name="T15" fmla="*/ 272 h 2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4" h="272">
                  <a:moveTo>
                    <a:pt x="4" y="164"/>
                  </a:moveTo>
                  <a:lnTo>
                    <a:pt x="0" y="0"/>
                  </a:lnTo>
                  <a:lnTo>
                    <a:pt x="1044" y="4"/>
                  </a:lnTo>
                  <a:lnTo>
                    <a:pt x="1044" y="27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2248" name="Freeform 86"/>
            <p:cNvSpPr>
              <a:spLocks/>
            </p:cNvSpPr>
            <p:nvPr/>
          </p:nvSpPr>
          <p:spPr bwMode="auto">
            <a:xfrm>
              <a:off x="3976" y="3340"/>
              <a:ext cx="1044" cy="256"/>
            </a:xfrm>
            <a:custGeom>
              <a:avLst/>
              <a:gdLst>
                <a:gd name="T0" fmla="*/ 4 w 1044"/>
                <a:gd name="T1" fmla="*/ 92 h 256"/>
                <a:gd name="T2" fmla="*/ 0 w 1044"/>
                <a:gd name="T3" fmla="*/ 256 h 256"/>
                <a:gd name="T4" fmla="*/ 1044 w 1044"/>
                <a:gd name="T5" fmla="*/ 252 h 256"/>
                <a:gd name="T6" fmla="*/ 1044 w 1044"/>
                <a:gd name="T7" fmla="*/ 0 h 2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4"/>
                <a:gd name="T13" fmla="*/ 0 h 256"/>
                <a:gd name="T14" fmla="*/ 1044 w 1044"/>
                <a:gd name="T15" fmla="*/ 256 h 2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4" h="256">
                  <a:moveTo>
                    <a:pt x="4" y="92"/>
                  </a:moveTo>
                  <a:lnTo>
                    <a:pt x="0" y="256"/>
                  </a:lnTo>
                  <a:lnTo>
                    <a:pt x="1044" y="252"/>
                  </a:lnTo>
                  <a:lnTo>
                    <a:pt x="1044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453720" name="Text Box 88"/>
          <p:cNvSpPr txBox="1">
            <a:spLocks noChangeArrowheads="1"/>
          </p:cNvSpPr>
          <p:nvPr/>
        </p:nvSpPr>
        <p:spPr bwMode="auto">
          <a:xfrm>
            <a:off x="-17463" y="3586163"/>
            <a:ext cx="9144001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36195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6.	Met een Hall-sensor meet je bijv. U en I en bereken je B.</a:t>
            </a:r>
          </a:p>
        </p:txBody>
      </p:sp>
      <p:sp>
        <p:nvSpPr>
          <p:cNvPr id="45" name="AutoShape 89"/>
          <p:cNvSpPr>
            <a:spLocks noChangeArrowheads="1"/>
          </p:cNvSpPr>
          <p:nvPr/>
        </p:nvSpPr>
        <p:spPr bwMode="auto">
          <a:xfrm>
            <a:off x="449263" y="633413"/>
            <a:ext cx="1962150" cy="909637"/>
          </a:xfrm>
          <a:prstGeom prst="wedgeRoundRectCallout">
            <a:avLst>
              <a:gd name="adj1" fmla="val 98753"/>
              <a:gd name="adj2" fmla="val 43958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Halfgeleider materiaal</a:t>
            </a:r>
          </a:p>
        </p:txBody>
      </p:sp>
      <p:sp>
        <p:nvSpPr>
          <p:cNvPr id="46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47" name="AutoShape 8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092700" y="101600"/>
            <a:ext cx="3892551" cy="2714625"/>
          </a:xfrm>
          <a:prstGeom prst="wedgeRoundRectCallout">
            <a:avLst>
              <a:gd name="adj1" fmla="val -25446"/>
              <a:gd name="adj2" fmla="val 65209"/>
              <a:gd name="adj3" fmla="val 16667"/>
            </a:avLst>
          </a:prstGeom>
          <a:blipFill rotWithShape="1">
            <a:blip r:embed="rId3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>
                <a:noFill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36225276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3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37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537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537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3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53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53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53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53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712" grpId="0" autoUpdateAnimBg="0"/>
      <p:bldP spid="453646" grpId="0"/>
      <p:bldP spid="453695" grpId="0" autoUpdateAnimBg="0"/>
      <p:bldP spid="453705" grpId="0" autoUpdateAnimBg="0"/>
      <p:bldP spid="453706" grpId="0" animBg="1"/>
      <p:bldP spid="453707" grpId="0" animBg="1"/>
      <p:bldP spid="453708" grpId="0" animBg="1"/>
      <p:bldP spid="453710" grpId="0" autoUpdateAnimBg="0"/>
      <p:bldP spid="453713" grpId="0" autoUpdateAnimBg="0"/>
      <p:bldP spid="453720" grpId="0" autoUpdateAnimBg="0"/>
      <p:bldP spid="4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ep 24"/>
          <p:cNvGrpSpPr>
            <a:grpSpLocks/>
          </p:cNvGrpSpPr>
          <p:nvPr/>
        </p:nvGrpSpPr>
        <p:grpSpPr bwMode="auto">
          <a:xfrm>
            <a:off x="611188" y="4227513"/>
            <a:ext cx="7416800" cy="1223962"/>
            <a:chOff x="611188" y="4010951"/>
            <a:chExt cx="7416800" cy="1224830"/>
          </a:xfrm>
        </p:grpSpPr>
        <p:sp>
          <p:nvSpPr>
            <p:cNvPr id="52249" name="Stroomdiagram: Magnetische schijf 4"/>
            <p:cNvSpPr>
              <a:spLocks noChangeArrowheads="1"/>
            </p:cNvSpPr>
            <p:nvPr/>
          </p:nvSpPr>
          <p:spPr bwMode="auto">
            <a:xfrm>
              <a:off x="611188" y="4010952"/>
              <a:ext cx="7416800" cy="1223038"/>
            </a:xfrm>
            <a:prstGeom prst="flowChartMagneticDisk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innerShdw blurRad="279400" dist="368300">
                <a:prstClr val="black">
                  <a:alpha val="29000"/>
                </a:prstClr>
              </a:innerShdw>
            </a:effectLst>
            <a:scene3d>
              <a:camera prst="orthographicFront"/>
              <a:lightRig rig="soft" dir="t">
                <a:rot lat="0" lon="0" rev="4200000"/>
              </a:lightRig>
            </a:scene3d>
            <a:sp3d prstMaterial="metal"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nl-NL" altLang="nl-NL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53285" name="Vrije vorm 20"/>
            <p:cNvSpPr>
              <a:spLocks/>
            </p:cNvSpPr>
            <p:nvPr/>
          </p:nvSpPr>
          <p:spPr bwMode="auto">
            <a:xfrm>
              <a:off x="4128077" y="4010951"/>
              <a:ext cx="463138" cy="1224830"/>
            </a:xfrm>
            <a:custGeom>
              <a:avLst/>
              <a:gdLst>
                <a:gd name="T0" fmla="*/ 0 w 463138"/>
                <a:gd name="T1" fmla="*/ 1226503 h 1223159"/>
                <a:gd name="T2" fmla="*/ 0 w 463138"/>
                <a:gd name="T3" fmla="*/ 404865 h 1223159"/>
                <a:gd name="T4" fmla="*/ 296883 w 463138"/>
                <a:gd name="T5" fmla="*/ 0 h 1223159"/>
                <a:gd name="T6" fmla="*/ 463138 w 463138"/>
                <a:gd name="T7" fmla="*/ 0 h 1223159"/>
                <a:gd name="T8" fmla="*/ 166255 w 463138"/>
                <a:gd name="T9" fmla="*/ 404865 h 1223159"/>
                <a:gd name="T10" fmla="*/ 166255 w 463138"/>
                <a:gd name="T11" fmla="*/ 1226503 h 1223159"/>
                <a:gd name="T12" fmla="*/ 0 w 463138"/>
                <a:gd name="T13" fmla="*/ 1226503 h 1223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3138" h="1223159">
                  <a:moveTo>
                    <a:pt x="0" y="1223159"/>
                  </a:moveTo>
                  <a:lnTo>
                    <a:pt x="0" y="403761"/>
                  </a:lnTo>
                  <a:lnTo>
                    <a:pt x="296883" y="0"/>
                  </a:lnTo>
                  <a:lnTo>
                    <a:pt x="463138" y="0"/>
                  </a:lnTo>
                  <a:lnTo>
                    <a:pt x="166255" y="403761"/>
                  </a:lnTo>
                  <a:lnTo>
                    <a:pt x="166255" y="1223159"/>
                  </a:lnTo>
                  <a:lnTo>
                    <a:pt x="0" y="1223159"/>
                  </a:lnTo>
                  <a:close/>
                </a:path>
              </a:pathLst>
            </a:custGeom>
            <a:solidFill>
              <a:schemeClr val="tx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2225" y="0"/>
            <a:ext cx="9166225" cy="765175"/>
          </a:xfrm>
        </p:spPr>
        <p:txBody>
          <a:bodyPr/>
          <a:lstStyle/>
          <a:p>
            <a:pPr algn="l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4.1/6  </a:t>
            </a:r>
            <a:r>
              <a:rPr lang="nl-NL" sz="36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Het cyclotron.</a:t>
            </a:r>
            <a:endParaRPr lang="nl-NL" sz="3600" dirty="0">
              <a:solidFill>
                <a:srgbClr val="FF0000"/>
              </a:solidFill>
              <a:effectLst>
                <a:outerShdw blurRad="50800" dist="38100" dir="18900000" algn="bl" rotWithShape="0">
                  <a:prstClr val="black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508000"/>
          </a:xfrm>
        </p:spPr>
        <p:txBody>
          <a:bodyPr/>
          <a:lstStyle/>
          <a:p>
            <a:pPr marL="0" indent="0" defTabSz="712788">
              <a:buFontTx/>
              <a:buNone/>
            </a:pPr>
            <a:r>
              <a:rPr lang="nl-NL" altLang="nl-NL" sz="2800" smtClean="0"/>
              <a:t>	Voor het versnellen van geladen deeltjes</a:t>
            </a:r>
          </a:p>
        </p:txBody>
      </p:sp>
      <p:sp>
        <p:nvSpPr>
          <p:cNvPr id="29" name="Tijdelijke aanduiding voor inhoud 2"/>
          <p:cNvSpPr txBox="1">
            <a:spLocks/>
          </p:cNvSpPr>
          <p:nvPr/>
        </p:nvSpPr>
        <p:spPr bwMode="auto">
          <a:xfrm>
            <a:off x="336550" y="1200150"/>
            <a:ext cx="880745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450850">
              <a:buFontTx/>
              <a:buNone/>
              <a:defRPr/>
            </a:pPr>
            <a:r>
              <a:rPr lang="nl-NL" sz="28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1.	Een holle cilinder (Ø 50 - 150 cm) is                                                          	gesplitst in twee D-vormige ruimten D</a:t>
            </a:r>
            <a:r>
              <a:rPr lang="nl-NL" sz="2800" kern="0" baseline="-25000" dirty="0" smtClean="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  <a:r>
              <a:rPr lang="nl-NL" sz="28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 en D</a:t>
            </a:r>
            <a:r>
              <a:rPr lang="nl-NL" sz="2800" kern="0" baseline="-25000" dirty="0" smtClean="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endParaRPr lang="nl-NL" sz="2800" kern="0" baseline="-25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0" name="Tijdelijke aanduiding voor inhoud 2"/>
          <p:cNvSpPr txBox="1">
            <a:spLocks/>
          </p:cNvSpPr>
          <p:nvPr/>
        </p:nvSpPr>
        <p:spPr bwMode="auto">
          <a:xfrm>
            <a:off x="323850" y="2085975"/>
            <a:ext cx="87137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tabLst>
                <a:tab pos="450850" algn="l"/>
              </a:tabLst>
              <a:defRPr/>
            </a:pPr>
            <a:r>
              <a:rPr lang="nl-NL" sz="28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2.	Een versnelspanning (10 MHz) tussen beide D’s</a:t>
            </a:r>
            <a:endParaRPr lang="nl-NL" sz="2800" kern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1" name="Tijdelijke aanduiding voor inhoud 2"/>
          <p:cNvSpPr txBox="1">
            <a:spLocks/>
          </p:cNvSpPr>
          <p:nvPr/>
        </p:nvSpPr>
        <p:spPr bwMode="auto">
          <a:xfrm>
            <a:off x="312738" y="2555875"/>
            <a:ext cx="87249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450850">
              <a:buFontTx/>
              <a:buNone/>
              <a:defRPr/>
            </a:pPr>
            <a:r>
              <a:rPr lang="nl-NL" sz="28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3.	Twee magneetpolen onder en boven de D´s</a:t>
            </a:r>
            <a:endParaRPr lang="nl-NL" sz="2800" kern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1908175" y="4764088"/>
            <a:ext cx="5903913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 dirty="0">
                <a:solidFill>
                  <a:srgbClr val="006600"/>
                </a:solidFill>
                <a:cs typeface="Arial" pitchFamily="34" charset="0"/>
              </a:rPr>
              <a:t>D</a:t>
            </a:r>
            <a:r>
              <a:rPr lang="nl-NL" sz="2400" baseline="-25000" dirty="0">
                <a:solidFill>
                  <a:srgbClr val="006600"/>
                </a:solidFill>
                <a:cs typeface="Arial" pitchFamily="34" charset="0"/>
              </a:rPr>
              <a:t>1</a:t>
            </a:r>
            <a:r>
              <a:rPr lang="nl-NL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                                    </a:t>
            </a:r>
            <a:r>
              <a:rPr lang="nl-NL" sz="2400" dirty="0">
                <a:solidFill>
                  <a:srgbClr val="006600"/>
                </a:solidFill>
                <a:cs typeface="Arial" pitchFamily="34" charset="0"/>
              </a:rPr>
              <a:t>D</a:t>
            </a:r>
            <a:r>
              <a:rPr lang="nl-NL" sz="2400" baseline="-25000" dirty="0">
                <a:solidFill>
                  <a:srgbClr val="006600"/>
                </a:solidFill>
                <a:cs typeface="Arial" pitchFamily="34" charset="0"/>
              </a:rPr>
              <a:t>2</a:t>
            </a:r>
            <a:r>
              <a:rPr lang="nl-NL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                                    </a:t>
            </a:r>
            <a:endParaRPr lang="nl-NL" sz="2400" baseline="-250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52227" name="Groep 52226"/>
          <p:cNvGrpSpPr>
            <a:grpSpLocks/>
          </p:cNvGrpSpPr>
          <p:nvPr/>
        </p:nvGrpSpPr>
        <p:grpSpPr bwMode="auto">
          <a:xfrm>
            <a:off x="611188" y="3513138"/>
            <a:ext cx="7442200" cy="2832100"/>
            <a:chOff x="611188" y="3501008"/>
            <a:chExt cx="7441680" cy="2832820"/>
          </a:xfrm>
        </p:grpSpPr>
        <p:sp>
          <p:nvSpPr>
            <p:cNvPr id="57" name="Cilinder 56"/>
            <p:cNvSpPr/>
            <p:nvPr/>
          </p:nvSpPr>
          <p:spPr bwMode="auto">
            <a:xfrm>
              <a:off x="636068" y="5847210"/>
              <a:ext cx="7416800" cy="486618"/>
            </a:xfrm>
            <a:prstGeom prst="can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254000" dist="317500">
                <a:prstClr val="black">
                  <a:alpha val="34000"/>
                </a:prstClr>
              </a:inn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nl-NL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2224" name="Cilinder 52223"/>
            <p:cNvSpPr/>
            <p:nvPr/>
          </p:nvSpPr>
          <p:spPr bwMode="auto">
            <a:xfrm>
              <a:off x="611188" y="3501008"/>
              <a:ext cx="7416800" cy="486618"/>
            </a:xfrm>
            <a:prstGeom prst="ca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254000" dist="317500">
                <a:prstClr val="black">
                  <a:alpha val="34000"/>
                </a:prstClr>
              </a:inn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nl-NL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52234" name="Groep 65"/>
          <p:cNvGrpSpPr>
            <a:grpSpLocks/>
          </p:cNvGrpSpPr>
          <p:nvPr/>
        </p:nvGrpSpPr>
        <p:grpSpPr bwMode="auto">
          <a:xfrm>
            <a:off x="962025" y="3890963"/>
            <a:ext cx="6734175" cy="2063750"/>
            <a:chOff x="1163874" y="3272160"/>
            <a:chExt cx="6734689" cy="2062574"/>
          </a:xfrm>
        </p:grpSpPr>
        <p:cxnSp>
          <p:nvCxnSpPr>
            <p:cNvPr id="53266" name="Rechte verbindingslijn met pijl 52"/>
            <p:cNvCxnSpPr>
              <a:cxnSpLocks noChangeShapeType="1"/>
            </p:cNvCxnSpPr>
            <p:nvPr/>
          </p:nvCxnSpPr>
          <p:spPr bwMode="auto">
            <a:xfrm>
              <a:off x="1907704" y="3272160"/>
              <a:ext cx="0" cy="2028924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67" name="Rechte verbindingslijn met pijl 56"/>
            <p:cNvCxnSpPr>
              <a:cxnSpLocks noChangeShapeType="1"/>
            </p:cNvCxnSpPr>
            <p:nvPr/>
          </p:nvCxnSpPr>
          <p:spPr bwMode="auto">
            <a:xfrm>
              <a:off x="2663409" y="3284984"/>
              <a:ext cx="0" cy="2028924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68" name="Rechte verbindingslijn met pijl 57"/>
            <p:cNvCxnSpPr>
              <a:cxnSpLocks noChangeShapeType="1"/>
            </p:cNvCxnSpPr>
            <p:nvPr/>
          </p:nvCxnSpPr>
          <p:spPr bwMode="auto">
            <a:xfrm>
              <a:off x="3407997" y="3284984"/>
              <a:ext cx="0" cy="2028924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69" name="Rechte verbindingslijn met pijl 58"/>
            <p:cNvCxnSpPr>
              <a:cxnSpLocks noChangeShapeType="1"/>
            </p:cNvCxnSpPr>
            <p:nvPr/>
          </p:nvCxnSpPr>
          <p:spPr bwMode="auto">
            <a:xfrm>
              <a:off x="4151827" y="3284984"/>
              <a:ext cx="0" cy="2028924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70" name="Rechte verbindingslijn met pijl 59"/>
            <p:cNvCxnSpPr>
              <a:cxnSpLocks noChangeShapeType="1"/>
            </p:cNvCxnSpPr>
            <p:nvPr/>
          </p:nvCxnSpPr>
          <p:spPr bwMode="auto">
            <a:xfrm>
              <a:off x="4896415" y="3272284"/>
              <a:ext cx="0" cy="2028924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71" name="Rechte verbindingslijn met pijl 60"/>
            <p:cNvCxnSpPr>
              <a:cxnSpLocks noChangeShapeType="1"/>
            </p:cNvCxnSpPr>
            <p:nvPr/>
          </p:nvCxnSpPr>
          <p:spPr bwMode="auto">
            <a:xfrm>
              <a:off x="5652120" y="3272284"/>
              <a:ext cx="0" cy="2028924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72" name="Rechte verbindingslijn met pijl 61"/>
            <p:cNvCxnSpPr>
              <a:cxnSpLocks noChangeShapeType="1"/>
            </p:cNvCxnSpPr>
            <p:nvPr/>
          </p:nvCxnSpPr>
          <p:spPr bwMode="auto">
            <a:xfrm>
              <a:off x="6432333" y="3284984"/>
              <a:ext cx="0" cy="2028924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73" name="Rechte verbindingslijn met pijl 62"/>
            <p:cNvCxnSpPr>
              <a:cxnSpLocks noChangeShapeType="1"/>
            </p:cNvCxnSpPr>
            <p:nvPr/>
          </p:nvCxnSpPr>
          <p:spPr bwMode="auto">
            <a:xfrm>
              <a:off x="7164288" y="3284984"/>
              <a:ext cx="0" cy="2028924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74" name="Rechte verbindingslijn met pijl 63"/>
            <p:cNvCxnSpPr>
              <a:cxnSpLocks noChangeShapeType="1"/>
            </p:cNvCxnSpPr>
            <p:nvPr/>
          </p:nvCxnSpPr>
          <p:spPr bwMode="auto">
            <a:xfrm>
              <a:off x="7898563" y="3285742"/>
              <a:ext cx="0" cy="2028924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75" name="Rechte verbindingslijn met pijl 64"/>
            <p:cNvCxnSpPr>
              <a:cxnSpLocks noChangeShapeType="1"/>
            </p:cNvCxnSpPr>
            <p:nvPr/>
          </p:nvCxnSpPr>
          <p:spPr bwMode="auto">
            <a:xfrm>
              <a:off x="1163874" y="3305810"/>
              <a:ext cx="0" cy="2028924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0" name="Tijdelijke aanduiding voor inhoud 2"/>
          <p:cNvSpPr txBox="1">
            <a:spLocks/>
          </p:cNvSpPr>
          <p:nvPr/>
        </p:nvSpPr>
        <p:spPr bwMode="auto">
          <a:xfrm>
            <a:off x="276225" y="2997200"/>
            <a:ext cx="87122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450850">
              <a:buFontTx/>
              <a:buNone/>
              <a:defRPr/>
            </a:pPr>
            <a:r>
              <a:rPr lang="nl-NL" sz="28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4.	Magnetische veldlijnen, loodrecht op de D’s</a:t>
            </a:r>
            <a:endParaRPr lang="nl-NL" sz="2800" kern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52231" name="Groep 52230"/>
          <p:cNvGrpSpPr>
            <a:grpSpLocks/>
          </p:cNvGrpSpPr>
          <p:nvPr/>
        </p:nvGrpSpPr>
        <p:grpSpPr bwMode="auto">
          <a:xfrm>
            <a:off x="3530600" y="5446713"/>
            <a:ext cx="1619250" cy="1235075"/>
            <a:chOff x="3530600" y="5447125"/>
            <a:chExt cx="1618607" cy="1234110"/>
          </a:xfrm>
        </p:grpSpPr>
        <p:sp>
          <p:nvSpPr>
            <p:cNvPr id="53262" name="Ovaal 33"/>
            <p:cNvSpPr>
              <a:spLocks noChangeAspect="1"/>
            </p:cNvSpPr>
            <p:nvPr/>
          </p:nvSpPr>
          <p:spPr bwMode="auto">
            <a:xfrm>
              <a:off x="3996451" y="5934588"/>
              <a:ext cx="646452" cy="646979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3263" name="Tekstvak 34"/>
            <p:cNvSpPr txBox="1">
              <a:spLocks noChangeArrowheads="1"/>
            </p:cNvSpPr>
            <p:nvPr/>
          </p:nvSpPr>
          <p:spPr bwMode="auto">
            <a:xfrm>
              <a:off x="4055746" y="5849839"/>
              <a:ext cx="503944" cy="83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4800">
                  <a:solidFill>
                    <a:srgbClr val="000000"/>
                  </a:solidFill>
                  <a:cs typeface="Arial" pitchFamily="34" charset="0"/>
                </a:rPr>
                <a:t>~</a:t>
              </a:r>
            </a:p>
          </p:txBody>
        </p:sp>
        <p:cxnSp>
          <p:nvCxnSpPr>
            <p:cNvPr id="53264" name="Gebogen verbindingslijn 45"/>
            <p:cNvCxnSpPr>
              <a:cxnSpLocks noChangeShapeType="1"/>
            </p:cNvCxnSpPr>
            <p:nvPr/>
          </p:nvCxnSpPr>
          <p:spPr bwMode="auto">
            <a:xfrm rot="16200000" flipH="1">
              <a:off x="3355441" y="5622284"/>
              <a:ext cx="818266" cy="467948"/>
            </a:xfrm>
            <a:prstGeom prst="bentConnector2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65" name="Gebogen verbindingslijn 48"/>
            <p:cNvCxnSpPr>
              <a:cxnSpLocks noChangeShapeType="1"/>
            </p:cNvCxnSpPr>
            <p:nvPr/>
          </p:nvCxnSpPr>
          <p:spPr bwMode="auto">
            <a:xfrm rot="5400000">
              <a:off x="4492021" y="5610130"/>
              <a:ext cx="815363" cy="499008"/>
            </a:xfrm>
            <a:prstGeom prst="bentConnector3">
              <a:avLst>
                <a:gd name="adj1" fmla="val 101139"/>
              </a:avLst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3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068201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9" grpId="0"/>
      <p:bldP spid="30" grpId="0"/>
      <p:bldP spid="31" grpId="0"/>
      <p:bldP spid="32" grpId="0"/>
      <p:bldP spid="6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 noChangeAspect="1"/>
          </p:cNvSpPr>
          <p:nvPr>
            <p:ph idx="1"/>
          </p:nvPr>
        </p:nvSpPr>
        <p:spPr>
          <a:xfrm rot="10800000">
            <a:off x="684213" y="1041400"/>
            <a:ext cx="5122862" cy="4606925"/>
          </a:xfrm>
          <a:prstGeom prst="pie">
            <a:avLst>
              <a:gd name="adj1" fmla="val 5429000"/>
              <a:gd name="adj2" fmla="val 16200000"/>
            </a:avLst>
          </a:prstGeom>
          <a:solidFill>
            <a:schemeClr val="bg2">
              <a:lumMod val="20000"/>
              <a:lumOff val="80000"/>
            </a:schemeClr>
          </a:solidFill>
          <a:ln w="28575" cap="flat" algn="ctr">
            <a:solidFill>
              <a:schemeClr val="tx1"/>
            </a:solidFill>
            <a:round/>
            <a:headEnd type="none" w="med" len="med"/>
            <a:tailEnd type="none" w="med" len="med"/>
          </a:ln>
          <a:extLst/>
        </p:spPr>
        <p:txBody>
          <a:bodyPr rot="0" spcFirstLastPara="0" vertOverflow="overflow" horzOverflow="overflow" spcCol="0" rtlCol="0" fromWordArt="0" forceAA="0">
            <a:noAutofit/>
          </a:bodyPr>
          <a:lstStyle/>
          <a:p>
            <a:pPr marL="0" indent="0">
              <a:buFontTx/>
              <a:buNone/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6438"/>
          </a:xfrm>
        </p:spPr>
        <p:txBody>
          <a:bodyPr/>
          <a:lstStyle/>
          <a:p>
            <a:pPr algn="l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4.2/6 </a:t>
            </a:r>
            <a:r>
              <a:rPr lang="nl-NL" sz="36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Bovenaanzicht cyclotron.</a:t>
            </a:r>
            <a:endParaRPr lang="nl-NL" sz="3600" dirty="0">
              <a:effectLst>
                <a:outerShdw blurRad="50800" dist="38100" dir="18900000" algn="bl" rotWithShape="0">
                  <a:prstClr val="black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" name="Cirkel 4"/>
          <p:cNvSpPr>
            <a:spLocks noChangeAspect="1"/>
          </p:cNvSpPr>
          <p:nvPr/>
        </p:nvSpPr>
        <p:spPr bwMode="auto">
          <a:xfrm>
            <a:off x="755650" y="1028700"/>
            <a:ext cx="4608513" cy="4608513"/>
          </a:xfrm>
          <a:prstGeom prst="pie">
            <a:avLst>
              <a:gd name="adj1" fmla="val 5429000"/>
              <a:gd name="adj2" fmla="val 16200000"/>
            </a:avLst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53253" name="Groep 14"/>
          <p:cNvGrpSpPr>
            <a:grpSpLocks/>
          </p:cNvGrpSpPr>
          <p:nvPr/>
        </p:nvGrpSpPr>
        <p:grpSpPr bwMode="auto">
          <a:xfrm>
            <a:off x="1692275" y="2924175"/>
            <a:ext cx="3240088" cy="709613"/>
            <a:chOff x="1547664" y="3224851"/>
            <a:chExt cx="3240360" cy="708205"/>
          </a:xfrm>
        </p:grpSpPr>
        <p:sp>
          <p:nvSpPr>
            <p:cNvPr id="54321" name="Tekstvak 5"/>
            <p:cNvSpPr txBox="1">
              <a:spLocks noChangeArrowheads="1"/>
            </p:cNvSpPr>
            <p:nvPr/>
          </p:nvSpPr>
          <p:spPr bwMode="auto">
            <a:xfrm>
              <a:off x="1547664" y="3225170"/>
              <a:ext cx="64807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4000" b="1">
                  <a:solidFill>
                    <a:srgbClr val="FF0000"/>
                  </a:solidFill>
                  <a:cs typeface="Arial" pitchFamily="34" charset="0"/>
                  <a:sym typeface="Symbol" pitchFamily="18" charset="2"/>
                </a:rPr>
                <a:t></a:t>
              </a:r>
              <a:endParaRPr lang="nl-NL" altLang="nl-NL" sz="4000" b="1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54322" name="Tekstvak 13"/>
            <p:cNvSpPr txBox="1">
              <a:spLocks noChangeArrowheads="1"/>
            </p:cNvSpPr>
            <p:nvPr/>
          </p:nvSpPr>
          <p:spPr bwMode="auto">
            <a:xfrm>
              <a:off x="4139952" y="3224851"/>
              <a:ext cx="64807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4000" b="1">
                  <a:solidFill>
                    <a:srgbClr val="FF0000"/>
                  </a:solidFill>
                  <a:cs typeface="Arial" pitchFamily="34" charset="0"/>
                  <a:sym typeface="Symbol" pitchFamily="18" charset="2"/>
                </a:rPr>
                <a:t></a:t>
              </a:r>
              <a:endParaRPr lang="nl-NL" altLang="nl-NL" sz="4000" b="1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grpSp>
        <p:nvGrpSpPr>
          <p:cNvPr id="53254" name="Groep 15"/>
          <p:cNvGrpSpPr>
            <a:grpSpLocks/>
          </p:cNvGrpSpPr>
          <p:nvPr/>
        </p:nvGrpSpPr>
        <p:grpSpPr bwMode="auto">
          <a:xfrm>
            <a:off x="2363788" y="5521325"/>
            <a:ext cx="1612900" cy="1241425"/>
            <a:chOff x="3529981" y="4853276"/>
            <a:chExt cx="1611671" cy="1240829"/>
          </a:xfrm>
        </p:grpSpPr>
        <p:sp>
          <p:nvSpPr>
            <p:cNvPr id="54317" name="Ovaal 16"/>
            <p:cNvSpPr>
              <a:spLocks noChangeAspect="1"/>
            </p:cNvSpPr>
            <p:nvPr/>
          </p:nvSpPr>
          <p:spPr bwMode="auto">
            <a:xfrm>
              <a:off x="3995936" y="5347816"/>
              <a:ext cx="646596" cy="646668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4318" name="Tekstvak 17"/>
            <p:cNvSpPr txBox="1">
              <a:spLocks noChangeArrowheads="1"/>
            </p:cNvSpPr>
            <p:nvPr/>
          </p:nvSpPr>
          <p:spPr bwMode="auto">
            <a:xfrm>
              <a:off x="4055244" y="5263108"/>
              <a:ext cx="50405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4800">
                  <a:solidFill>
                    <a:srgbClr val="000000"/>
                  </a:solidFill>
                  <a:cs typeface="Arial" pitchFamily="34" charset="0"/>
                </a:rPr>
                <a:t>~</a:t>
              </a:r>
            </a:p>
          </p:txBody>
        </p:sp>
        <p:cxnSp>
          <p:nvCxnSpPr>
            <p:cNvPr id="54319" name="Gebogen verbindingslijn 18"/>
            <p:cNvCxnSpPr>
              <a:cxnSpLocks noChangeShapeType="1"/>
            </p:cNvCxnSpPr>
            <p:nvPr/>
          </p:nvCxnSpPr>
          <p:spPr bwMode="auto">
            <a:xfrm rot="16200000" flipH="1">
              <a:off x="3355070" y="5028187"/>
              <a:ext cx="817873" cy="468052"/>
            </a:xfrm>
            <a:prstGeom prst="bentConnector2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20" name="Gebogen verbindingslijn 19"/>
            <p:cNvCxnSpPr>
              <a:cxnSpLocks noChangeShapeType="1"/>
            </p:cNvCxnSpPr>
            <p:nvPr/>
          </p:nvCxnSpPr>
          <p:spPr bwMode="auto">
            <a:xfrm rot="5400000">
              <a:off x="4501508" y="5018306"/>
              <a:ext cx="781168" cy="499120"/>
            </a:xfrm>
            <a:prstGeom prst="bentConnector2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" name="Toelichting met afgeronde rechthoek 20"/>
          <p:cNvSpPr>
            <a:spLocks noChangeArrowheads="1"/>
          </p:cNvSpPr>
          <p:nvPr/>
        </p:nvSpPr>
        <p:spPr bwMode="auto">
          <a:xfrm>
            <a:off x="46038" y="668338"/>
            <a:ext cx="3322637" cy="720725"/>
          </a:xfrm>
          <a:prstGeom prst="wedgeRoundRectCallout">
            <a:avLst>
              <a:gd name="adj1" fmla="val 43361"/>
              <a:gd name="adj2" fmla="val 242861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800">
                <a:solidFill>
                  <a:srgbClr val="000000"/>
                </a:solidFill>
                <a:cs typeface="Arial" pitchFamily="34" charset="0"/>
              </a:rPr>
              <a:t>Injectie van geladen deeltjes,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800">
                <a:solidFill>
                  <a:srgbClr val="000000"/>
                </a:solidFill>
                <a:cs typeface="Arial" pitchFamily="34" charset="0"/>
              </a:rPr>
              <a:t>bijvoorbeeld elektronen.</a:t>
            </a:r>
          </a:p>
        </p:txBody>
      </p:sp>
      <p:sp>
        <p:nvSpPr>
          <p:cNvPr id="53256" name="Rechthoek 21"/>
          <p:cNvSpPr>
            <a:spLocks noChangeAspect="1"/>
          </p:cNvSpPr>
          <p:nvPr/>
        </p:nvSpPr>
        <p:spPr bwMode="auto">
          <a:xfrm>
            <a:off x="3095625" y="2730500"/>
            <a:ext cx="107950" cy="1079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4281" name="Tekstvak 25"/>
          <p:cNvSpPr txBox="1">
            <a:spLocks noChangeArrowheads="1"/>
          </p:cNvSpPr>
          <p:nvPr/>
        </p:nvSpPr>
        <p:spPr bwMode="auto">
          <a:xfrm>
            <a:off x="2411413" y="5876925"/>
            <a:ext cx="16367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>
                <a:solidFill>
                  <a:srgbClr val="000000"/>
                </a:solidFill>
                <a:cs typeface="Arial" pitchFamily="34" charset="0"/>
              </a:rPr>
              <a:t>-        </a:t>
            </a:r>
            <a:r>
              <a:rPr lang="nl-NL" altLang="nl-NL">
                <a:solidFill>
                  <a:srgbClr val="FF0000"/>
                </a:solidFill>
                <a:cs typeface="Arial" pitchFamily="34" charset="0"/>
              </a:rPr>
              <a:t>+</a:t>
            </a:r>
            <a:r>
              <a:rPr lang="nl-NL" altLang="nl-NL">
                <a:solidFill>
                  <a:srgbClr val="000000"/>
                </a:solidFill>
                <a:cs typeface="Arial" pitchFamily="34" charset="0"/>
              </a:rPr>
              <a:t> </a:t>
            </a:r>
          </a:p>
        </p:txBody>
      </p:sp>
      <p:grpSp>
        <p:nvGrpSpPr>
          <p:cNvPr id="9" name="Groep 8"/>
          <p:cNvGrpSpPr>
            <a:grpSpLocks/>
          </p:cNvGrpSpPr>
          <p:nvPr/>
        </p:nvGrpSpPr>
        <p:grpSpPr bwMode="auto">
          <a:xfrm>
            <a:off x="3176588" y="2535238"/>
            <a:ext cx="1206500" cy="461962"/>
            <a:chOff x="4167188" y="1935435"/>
            <a:chExt cx="981075" cy="461963"/>
          </a:xfrm>
        </p:grpSpPr>
        <p:cxnSp>
          <p:nvCxnSpPr>
            <p:cNvPr id="54315" name="Rechte verbindingslijn met pijl 28"/>
            <p:cNvCxnSpPr>
              <a:cxnSpLocks noChangeShapeType="1"/>
            </p:cNvCxnSpPr>
            <p:nvPr/>
          </p:nvCxnSpPr>
          <p:spPr bwMode="auto">
            <a:xfrm>
              <a:off x="4167188" y="2190167"/>
              <a:ext cx="620836" cy="0"/>
            </a:xfrm>
            <a:prstGeom prst="straightConnector1">
              <a:avLst/>
            </a:prstGeom>
            <a:noFill/>
            <a:ln w="31750" algn="ctr">
              <a:solidFill>
                <a:srgbClr val="3333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316" name="Tekstvak 36"/>
            <p:cNvSpPr txBox="1">
              <a:spLocks noChangeArrowheads="1"/>
            </p:cNvSpPr>
            <p:nvPr/>
          </p:nvSpPr>
          <p:spPr bwMode="auto">
            <a:xfrm>
              <a:off x="4716463" y="1935435"/>
              <a:ext cx="431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2400" b="1">
                  <a:solidFill>
                    <a:srgbClr val="3333FF"/>
                  </a:solidFill>
                  <a:cs typeface="Arial" pitchFamily="34" charset="0"/>
                </a:rPr>
                <a:t>v</a:t>
              </a:r>
            </a:p>
          </p:txBody>
        </p:sp>
      </p:grpSp>
      <p:grpSp>
        <p:nvGrpSpPr>
          <p:cNvPr id="11" name="Groep 10"/>
          <p:cNvGrpSpPr>
            <a:grpSpLocks/>
          </p:cNvGrpSpPr>
          <p:nvPr/>
        </p:nvGrpSpPr>
        <p:grpSpPr bwMode="auto">
          <a:xfrm>
            <a:off x="1944688" y="2571750"/>
            <a:ext cx="1163637" cy="461963"/>
            <a:chOff x="2132884" y="2586428"/>
            <a:chExt cx="1162766" cy="461963"/>
          </a:xfrm>
        </p:grpSpPr>
        <p:cxnSp>
          <p:nvCxnSpPr>
            <p:cNvPr id="54313" name="Rechte verbindingslijn met pijl 30"/>
            <p:cNvCxnSpPr>
              <a:cxnSpLocks noChangeShapeType="1"/>
            </p:cNvCxnSpPr>
            <p:nvPr/>
          </p:nvCxnSpPr>
          <p:spPr bwMode="auto">
            <a:xfrm flipH="1">
              <a:off x="2340293" y="2801938"/>
              <a:ext cx="955357" cy="3175"/>
            </a:xfrm>
            <a:prstGeom prst="straightConnector1">
              <a:avLst/>
            </a:prstGeom>
            <a:noFill/>
            <a:ln w="31750" algn="ctr">
              <a:solidFill>
                <a:srgbClr val="FF33C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314" name="Tekstvak 37"/>
            <p:cNvSpPr txBox="1">
              <a:spLocks noChangeArrowheads="1"/>
            </p:cNvSpPr>
            <p:nvPr/>
          </p:nvSpPr>
          <p:spPr bwMode="auto">
            <a:xfrm>
              <a:off x="2132884" y="2586428"/>
              <a:ext cx="431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2400" b="1">
                  <a:solidFill>
                    <a:srgbClr val="FF33CC"/>
                  </a:solidFill>
                  <a:cs typeface="Arial" pitchFamily="34" charset="0"/>
                </a:rPr>
                <a:t>I</a:t>
              </a:r>
            </a:p>
          </p:txBody>
        </p:sp>
      </p:grpSp>
      <p:grpSp>
        <p:nvGrpSpPr>
          <p:cNvPr id="20" name="Groep 19"/>
          <p:cNvGrpSpPr>
            <a:grpSpLocks/>
          </p:cNvGrpSpPr>
          <p:nvPr/>
        </p:nvGrpSpPr>
        <p:grpSpPr bwMode="auto">
          <a:xfrm>
            <a:off x="3155950" y="2805113"/>
            <a:ext cx="590550" cy="1204912"/>
            <a:chOff x="3155950" y="2805113"/>
            <a:chExt cx="590550" cy="1204912"/>
          </a:xfrm>
        </p:grpSpPr>
        <p:cxnSp>
          <p:nvCxnSpPr>
            <p:cNvPr id="54311" name="Rechte verbindingslijn met pijl 32"/>
            <p:cNvCxnSpPr>
              <a:cxnSpLocks noChangeShapeType="1"/>
            </p:cNvCxnSpPr>
            <p:nvPr/>
          </p:nvCxnSpPr>
          <p:spPr bwMode="auto">
            <a:xfrm>
              <a:off x="3317875" y="2805113"/>
              <a:ext cx="0" cy="835025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312" name="Tekstvak 38"/>
            <p:cNvSpPr txBox="1">
              <a:spLocks noChangeArrowheads="1"/>
            </p:cNvSpPr>
            <p:nvPr/>
          </p:nvSpPr>
          <p:spPr bwMode="auto">
            <a:xfrm>
              <a:off x="3155950" y="3548063"/>
              <a:ext cx="5905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2400" b="1">
                  <a:solidFill>
                    <a:srgbClr val="000000"/>
                  </a:solidFill>
                  <a:cs typeface="Arial" pitchFamily="34" charset="0"/>
                </a:rPr>
                <a:t>F</a:t>
              </a:r>
              <a:r>
                <a:rPr lang="nl-NL" altLang="nl-NL" sz="2400" b="1" baseline="-25000">
                  <a:solidFill>
                    <a:srgbClr val="000000"/>
                  </a:solidFill>
                  <a:cs typeface="Arial" pitchFamily="34" charset="0"/>
                </a:rPr>
                <a:t>L</a:t>
              </a:r>
            </a:p>
          </p:txBody>
        </p:sp>
      </p:grpSp>
      <p:grpSp>
        <p:nvGrpSpPr>
          <p:cNvPr id="12" name="Groep 11"/>
          <p:cNvGrpSpPr>
            <a:grpSpLocks/>
          </p:cNvGrpSpPr>
          <p:nvPr/>
        </p:nvGrpSpPr>
        <p:grpSpPr bwMode="auto">
          <a:xfrm>
            <a:off x="2949575" y="2244725"/>
            <a:ext cx="471488" cy="762000"/>
            <a:chOff x="2840127" y="2307091"/>
            <a:chExt cx="471106" cy="761869"/>
          </a:xfrm>
        </p:grpSpPr>
        <p:sp>
          <p:nvSpPr>
            <p:cNvPr id="54309" name="Tekstvak 34"/>
            <p:cNvSpPr txBox="1">
              <a:spLocks noChangeArrowheads="1"/>
            </p:cNvSpPr>
            <p:nvPr/>
          </p:nvSpPr>
          <p:spPr bwMode="auto">
            <a:xfrm>
              <a:off x="2840127" y="2606997"/>
              <a:ext cx="431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2400" b="1">
                  <a:solidFill>
                    <a:srgbClr val="FF0000"/>
                  </a:solidFill>
                  <a:cs typeface="Arial" pitchFamily="34" charset="0"/>
                  <a:sym typeface="Symbol" pitchFamily="18" charset="2"/>
                </a:rPr>
                <a:t></a:t>
              </a:r>
              <a:endParaRPr lang="nl-NL" altLang="nl-NL" sz="2400" b="1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54310" name="Tekstvak 39"/>
            <p:cNvSpPr txBox="1">
              <a:spLocks noChangeArrowheads="1"/>
            </p:cNvSpPr>
            <p:nvPr/>
          </p:nvSpPr>
          <p:spPr bwMode="auto">
            <a:xfrm>
              <a:off x="2879433" y="2307091"/>
              <a:ext cx="4318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2400" b="1">
                  <a:solidFill>
                    <a:srgbClr val="FF0000"/>
                  </a:solidFill>
                  <a:cs typeface="Arial" pitchFamily="34" charset="0"/>
                </a:rPr>
                <a:t>B</a:t>
              </a:r>
            </a:p>
          </p:txBody>
        </p:sp>
      </p:grpSp>
      <p:sp>
        <p:nvSpPr>
          <p:cNvPr id="41" name="Boog 40"/>
          <p:cNvSpPr>
            <a:spLocks noChangeAspect="1"/>
          </p:cNvSpPr>
          <p:nvPr/>
        </p:nvSpPr>
        <p:spPr bwMode="auto">
          <a:xfrm>
            <a:off x="2760663" y="2828925"/>
            <a:ext cx="949325" cy="950913"/>
          </a:xfrm>
          <a:prstGeom prst="arc">
            <a:avLst>
              <a:gd name="adj1" fmla="val 16200000"/>
              <a:gd name="adj2" fmla="val 5378809"/>
            </a:avLst>
          </a:prstGeom>
          <a:noFill/>
          <a:ln w="31750" cap="flat" cmpd="sng" algn="ctr">
            <a:solidFill>
              <a:srgbClr val="3333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7" name="Boog 46"/>
          <p:cNvSpPr>
            <a:spLocks noChangeAspect="1"/>
          </p:cNvSpPr>
          <p:nvPr/>
        </p:nvSpPr>
        <p:spPr bwMode="auto">
          <a:xfrm rot="10800000">
            <a:off x="2319338" y="2306638"/>
            <a:ext cx="1476375" cy="1477962"/>
          </a:xfrm>
          <a:prstGeom prst="arc">
            <a:avLst>
              <a:gd name="adj1" fmla="val 16200000"/>
              <a:gd name="adj2" fmla="val 5438871"/>
            </a:avLst>
          </a:prstGeom>
          <a:noFill/>
          <a:ln w="31750" cap="flat" cmpd="sng" algn="ctr">
            <a:solidFill>
              <a:srgbClr val="3333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Toelichting met afgeronde rechthoek 2"/>
          <p:cNvSpPr>
            <a:spLocks noChangeArrowheads="1"/>
          </p:cNvSpPr>
          <p:nvPr/>
        </p:nvSpPr>
        <p:spPr bwMode="auto">
          <a:xfrm>
            <a:off x="6049963" y="115888"/>
            <a:ext cx="2916237" cy="1368425"/>
          </a:xfrm>
          <a:prstGeom prst="wedgeRoundRectCallout">
            <a:avLst>
              <a:gd name="adj1" fmla="val -129486"/>
              <a:gd name="adj2" fmla="val 376866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800">
                <a:solidFill>
                  <a:srgbClr val="000000"/>
                </a:solidFill>
                <a:cs typeface="Arial" pitchFamily="34" charset="0"/>
              </a:rPr>
              <a:t>Stel dat de + pool van de wisselspanningsbron rechts zit als het elektron wordt geïnjecteerd.</a:t>
            </a:r>
          </a:p>
        </p:txBody>
      </p:sp>
      <p:sp>
        <p:nvSpPr>
          <p:cNvPr id="4" name="Toelichting met afgeronde rechthoek 3"/>
          <p:cNvSpPr>
            <a:spLocks noChangeArrowheads="1"/>
          </p:cNvSpPr>
          <p:nvPr/>
        </p:nvSpPr>
        <p:spPr bwMode="auto">
          <a:xfrm>
            <a:off x="6056313" y="836613"/>
            <a:ext cx="2908300" cy="647700"/>
          </a:xfrm>
          <a:prstGeom prst="wedgeRoundRectCallout">
            <a:avLst>
              <a:gd name="adj1" fmla="val -115898"/>
              <a:gd name="adj2" fmla="val 250597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800">
                <a:solidFill>
                  <a:srgbClr val="000000"/>
                </a:solidFill>
                <a:cs typeface="Arial" pitchFamily="34" charset="0"/>
              </a:rPr>
              <a:t>Het elektron wordt versneld in de spleet</a:t>
            </a:r>
          </a:p>
        </p:txBody>
      </p:sp>
      <p:sp>
        <p:nvSpPr>
          <p:cNvPr id="6" name="Toelichting met afgeronde rechthoek 5"/>
          <p:cNvSpPr>
            <a:spLocks noChangeArrowheads="1"/>
          </p:cNvSpPr>
          <p:nvPr/>
        </p:nvSpPr>
        <p:spPr bwMode="auto">
          <a:xfrm>
            <a:off x="6056313" y="1989138"/>
            <a:ext cx="2909887" cy="720725"/>
          </a:xfrm>
          <a:prstGeom prst="wedgeRoundRectCallout">
            <a:avLst>
              <a:gd name="adj1" fmla="val -48523"/>
              <a:gd name="adj2" fmla="val 22338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800">
                <a:solidFill>
                  <a:srgbClr val="000000"/>
                </a:solidFill>
                <a:cs typeface="Arial" pitchFamily="34" charset="0"/>
              </a:rPr>
              <a:t>Hoe is nu de Lorentzkracht gericht?</a:t>
            </a:r>
          </a:p>
        </p:txBody>
      </p:sp>
      <p:sp>
        <p:nvSpPr>
          <p:cNvPr id="13" name="Toelichting met afgeronde rechthoek 12"/>
          <p:cNvSpPr>
            <a:spLocks noChangeArrowheads="1"/>
          </p:cNvSpPr>
          <p:nvPr/>
        </p:nvSpPr>
        <p:spPr bwMode="auto">
          <a:xfrm>
            <a:off x="6056313" y="2492375"/>
            <a:ext cx="2914650" cy="730250"/>
          </a:xfrm>
          <a:prstGeom prst="wedgeRoundRectCallout">
            <a:avLst>
              <a:gd name="adj1" fmla="val -129407"/>
              <a:gd name="adj2" fmla="val 59907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800">
                <a:solidFill>
                  <a:srgbClr val="000000"/>
                </a:solidFill>
                <a:cs typeface="Arial" pitchFamily="34" charset="0"/>
              </a:rPr>
              <a:t>Het elektron beschrijft een halve cirkel omlaag.</a:t>
            </a:r>
          </a:p>
        </p:txBody>
      </p:sp>
      <p:sp>
        <p:nvSpPr>
          <p:cNvPr id="14" name="Toelichting met afgeronde rechthoek 13"/>
          <p:cNvSpPr>
            <a:spLocks noChangeArrowheads="1"/>
          </p:cNvSpPr>
          <p:nvPr/>
        </p:nvSpPr>
        <p:spPr bwMode="auto">
          <a:xfrm>
            <a:off x="6056313" y="3284538"/>
            <a:ext cx="2914650" cy="1427162"/>
          </a:xfrm>
          <a:prstGeom prst="wedgeRoundRectCallout">
            <a:avLst>
              <a:gd name="adj1" fmla="val -131741"/>
              <a:gd name="adj2" fmla="val 141236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800">
                <a:solidFill>
                  <a:srgbClr val="000000"/>
                </a:solidFill>
                <a:cs typeface="Arial" pitchFamily="34" charset="0"/>
              </a:rPr>
              <a:t>Als het elektron de spleet bereikt wisselen de polen en wordt het elektron weer versneld</a:t>
            </a:r>
          </a:p>
        </p:txBody>
      </p:sp>
      <p:sp>
        <p:nvSpPr>
          <p:cNvPr id="15" name="Toelichting met afgeronde rechthoek 14"/>
          <p:cNvSpPr>
            <a:spLocks noChangeArrowheads="1"/>
          </p:cNvSpPr>
          <p:nvPr/>
        </p:nvSpPr>
        <p:spPr bwMode="auto">
          <a:xfrm>
            <a:off x="6048375" y="4508500"/>
            <a:ext cx="2916238" cy="1084263"/>
          </a:xfrm>
          <a:prstGeom prst="wedgeRoundRectCallout">
            <a:avLst>
              <a:gd name="adj1" fmla="val -168981"/>
              <a:gd name="adj2" fmla="val -130833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1800">
                <a:solidFill>
                  <a:srgbClr val="000000"/>
                </a:solidFill>
                <a:cs typeface="Arial" pitchFamily="34" charset="0"/>
              </a:rPr>
              <a:t>Door de toegenomen snelheid wordt de straal van de baan groter</a:t>
            </a:r>
          </a:p>
        </p:txBody>
      </p:sp>
      <p:grpSp>
        <p:nvGrpSpPr>
          <p:cNvPr id="19" name="Groep 18"/>
          <p:cNvGrpSpPr>
            <a:grpSpLocks/>
          </p:cNvGrpSpPr>
          <p:nvPr/>
        </p:nvGrpSpPr>
        <p:grpSpPr bwMode="auto">
          <a:xfrm>
            <a:off x="2419350" y="5722938"/>
            <a:ext cx="1427163" cy="592137"/>
            <a:chOff x="2418692" y="5723716"/>
            <a:chExt cx="1427998" cy="592126"/>
          </a:xfrm>
        </p:grpSpPr>
        <p:sp>
          <p:nvSpPr>
            <p:cNvPr id="54307" name="Rechthoek 16"/>
            <p:cNvSpPr>
              <a:spLocks noChangeArrowheads="1"/>
            </p:cNvSpPr>
            <p:nvPr/>
          </p:nvSpPr>
          <p:spPr bwMode="auto">
            <a:xfrm>
              <a:off x="2418692" y="5723716"/>
              <a:ext cx="353108" cy="58477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l-NL" altLang="nl-NL">
                  <a:solidFill>
                    <a:srgbClr val="FF0000"/>
                  </a:solidFill>
                  <a:cs typeface="Arial" pitchFamily="34" charset="0"/>
                </a:rPr>
                <a:t>+</a:t>
              </a:r>
              <a:endParaRPr lang="nl-NL" alt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4308" name="Rechthoek 17"/>
            <p:cNvSpPr>
              <a:spLocks noChangeArrowheads="1"/>
            </p:cNvSpPr>
            <p:nvPr/>
          </p:nvSpPr>
          <p:spPr bwMode="auto">
            <a:xfrm>
              <a:off x="3558658" y="5731067"/>
              <a:ext cx="288032" cy="58477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l-NL" altLang="nl-NL">
                  <a:solidFill>
                    <a:srgbClr val="000000"/>
                  </a:solidFill>
                  <a:cs typeface="Arial" pitchFamily="34" charset="0"/>
                </a:rPr>
                <a:t>-</a:t>
              </a:r>
            </a:p>
          </p:txBody>
        </p:sp>
      </p:grpSp>
      <p:sp>
        <p:nvSpPr>
          <p:cNvPr id="52" name="Boog 51"/>
          <p:cNvSpPr>
            <a:spLocks noChangeAspect="1"/>
          </p:cNvSpPr>
          <p:nvPr/>
        </p:nvSpPr>
        <p:spPr bwMode="auto">
          <a:xfrm>
            <a:off x="2270125" y="2301875"/>
            <a:ext cx="1984375" cy="1985963"/>
          </a:xfrm>
          <a:prstGeom prst="arc">
            <a:avLst>
              <a:gd name="adj1" fmla="val 16200000"/>
              <a:gd name="adj2" fmla="val 5425845"/>
            </a:avLst>
          </a:prstGeom>
          <a:noFill/>
          <a:ln w="31750" cap="flat" cmpd="sng" algn="ctr">
            <a:solidFill>
              <a:srgbClr val="3333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3" name="Boog 52"/>
          <p:cNvSpPr>
            <a:spLocks noChangeAspect="1"/>
          </p:cNvSpPr>
          <p:nvPr/>
        </p:nvSpPr>
        <p:spPr bwMode="auto">
          <a:xfrm>
            <a:off x="1712913" y="1798638"/>
            <a:ext cx="3065462" cy="3070225"/>
          </a:xfrm>
          <a:prstGeom prst="arc">
            <a:avLst>
              <a:gd name="adj1" fmla="val 16200000"/>
              <a:gd name="adj2" fmla="val 5403353"/>
            </a:avLst>
          </a:prstGeom>
          <a:noFill/>
          <a:ln w="31750" cap="flat" cmpd="sng" algn="ctr">
            <a:solidFill>
              <a:srgbClr val="3333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4" name="Boog 53"/>
          <p:cNvSpPr>
            <a:spLocks noChangeAspect="1"/>
          </p:cNvSpPr>
          <p:nvPr/>
        </p:nvSpPr>
        <p:spPr bwMode="auto">
          <a:xfrm rot="10800000">
            <a:off x="1789113" y="1773238"/>
            <a:ext cx="2533650" cy="2532062"/>
          </a:xfrm>
          <a:prstGeom prst="arc">
            <a:avLst>
              <a:gd name="adj1" fmla="val 16200000"/>
              <a:gd name="adj2" fmla="val 5446511"/>
            </a:avLst>
          </a:prstGeom>
          <a:noFill/>
          <a:ln w="31750" cap="flat" cmpd="sng" algn="ctr">
            <a:solidFill>
              <a:srgbClr val="3333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5" name="Boog 54"/>
          <p:cNvSpPr>
            <a:spLocks noChangeAspect="1"/>
          </p:cNvSpPr>
          <p:nvPr/>
        </p:nvSpPr>
        <p:spPr bwMode="auto">
          <a:xfrm rot="10800000">
            <a:off x="1258888" y="1268413"/>
            <a:ext cx="3600450" cy="3600450"/>
          </a:xfrm>
          <a:prstGeom prst="arc">
            <a:avLst>
              <a:gd name="adj1" fmla="val 16200000"/>
              <a:gd name="adj2" fmla="val 5431132"/>
            </a:avLst>
          </a:prstGeom>
          <a:noFill/>
          <a:ln w="31750" cap="flat" cmpd="sng" algn="ctr">
            <a:solidFill>
              <a:srgbClr val="3333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6" name="Boog 55"/>
          <p:cNvSpPr>
            <a:spLocks noChangeAspect="1"/>
          </p:cNvSpPr>
          <p:nvPr/>
        </p:nvSpPr>
        <p:spPr bwMode="auto">
          <a:xfrm>
            <a:off x="1200150" y="1271588"/>
            <a:ext cx="4146550" cy="4152900"/>
          </a:xfrm>
          <a:prstGeom prst="arc">
            <a:avLst>
              <a:gd name="adj1" fmla="val 16200000"/>
              <a:gd name="adj2" fmla="val 5452828"/>
            </a:avLst>
          </a:prstGeom>
          <a:noFill/>
          <a:ln w="31750" cap="flat" cmpd="sng" algn="ctr">
            <a:solidFill>
              <a:srgbClr val="3333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7" name="Boog 56"/>
          <p:cNvSpPr>
            <a:spLocks noChangeAspect="1"/>
          </p:cNvSpPr>
          <p:nvPr/>
        </p:nvSpPr>
        <p:spPr bwMode="auto">
          <a:xfrm rot="10800000">
            <a:off x="660400" y="658813"/>
            <a:ext cx="4776788" cy="4776787"/>
          </a:xfrm>
          <a:prstGeom prst="arc">
            <a:avLst>
              <a:gd name="adj1" fmla="val 16200000"/>
              <a:gd name="adj2" fmla="val 18158964"/>
            </a:avLst>
          </a:prstGeom>
          <a:noFill/>
          <a:ln w="31750" cap="flat" cmpd="sng" algn="ctr">
            <a:solidFill>
              <a:srgbClr val="3333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48" name="Groep 47"/>
          <p:cNvGrpSpPr>
            <a:grpSpLocks/>
          </p:cNvGrpSpPr>
          <p:nvPr/>
        </p:nvGrpSpPr>
        <p:grpSpPr bwMode="auto">
          <a:xfrm>
            <a:off x="141288" y="3573463"/>
            <a:ext cx="1249362" cy="739775"/>
            <a:chOff x="225756" y="3573016"/>
            <a:chExt cx="1249900" cy="740331"/>
          </a:xfrm>
        </p:grpSpPr>
        <p:cxnSp>
          <p:nvCxnSpPr>
            <p:cNvPr id="54305" name="Rechte verbindingslijn 28"/>
            <p:cNvCxnSpPr>
              <a:cxnSpLocks noChangeShapeType="1"/>
            </p:cNvCxnSpPr>
            <p:nvPr/>
          </p:nvCxnSpPr>
          <p:spPr bwMode="auto">
            <a:xfrm flipV="1">
              <a:off x="566101" y="4005064"/>
              <a:ext cx="236505" cy="308283"/>
            </a:xfrm>
            <a:prstGeom prst="line">
              <a:avLst/>
            </a:prstGeom>
            <a:noFill/>
            <a:ln w="47625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306" name="Tekstvak 36"/>
            <p:cNvSpPr txBox="1">
              <a:spLocks noChangeArrowheads="1"/>
            </p:cNvSpPr>
            <p:nvPr/>
          </p:nvSpPr>
          <p:spPr bwMode="auto">
            <a:xfrm>
              <a:off x="225756" y="3573016"/>
              <a:ext cx="12499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1800">
                  <a:solidFill>
                    <a:srgbClr val="C00000"/>
                  </a:solidFill>
                  <a:cs typeface="Arial" pitchFamily="34" charset="0"/>
                </a:rPr>
                <a:t>trefplaatje</a:t>
              </a:r>
            </a:p>
          </p:txBody>
        </p:sp>
      </p:grpSp>
      <p:sp>
        <p:nvSpPr>
          <p:cNvPr id="40" name="Rechthoek 39"/>
          <p:cNvSpPr/>
          <p:nvPr/>
        </p:nvSpPr>
        <p:spPr bwMode="auto">
          <a:xfrm rot="-3180000">
            <a:off x="1090612" y="4008438"/>
            <a:ext cx="392113" cy="128428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59" name="Rechte verbindingslijn met pijl 58"/>
          <p:cNvCxnSpPr>
            <a:cxnSpLocks noChangeShapeType="1"/>
          </p:cNvCxnSpPr>
          <p:nvPr/>
        </p:nvCxnSpPr>
        <p:spPr bwMode="auto">
          <a:xfrm flipH="1" flipV="1">
            <a:off x="606425" y="4138613"/>
            <a:ext cx="1160463" cy="919162"/>
          </a:xfrm>
          <a:prstGeom prst="straightConnector1">
            <a:avLst/>
          </a:prstGeom>
          <a:noFill/>
          <a:ln w="28575" algn="ctr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408687"/>
      </p:ext>
    </p:extLst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53256" grpId="0" animBg="1"/>
      <p:bldP spid="3" grpId="0" animBg="1"/>
      <p:bldP spid="4" grpId="0" animBg="1"/>
      <p:bldP spid="6" grpId="0" animBg="1"/>
      <p:bldP spid="13" grpId="0" animBg="1"/>
      <p:bldP spid="14" grpId="0" animBg="1"/>
      <p:bldP spid="15" grpId="0" animBg="1"/>
      <p:bldP spid="4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9913"/>
          </a:xfrm>
        </p:spPr>
        <p:txBody>
          <a:bodyPr/>
          <a:lstStyle/>
          <a:p>
            <a:pPr algn="l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4.3/6 </a:t>
            </a:r>
            <a:r>
              <a:rPr lang="nl-NL" sz="36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Cyclotron (universiteit </a:t>
            </a:r>
            <a:r>
              <a:rPr lang="nl-NL" sz="3600" dirty="0" err="1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Würtzburg</a:t>
            </a:r>
            <a:r>
              <a:rPr lang="nl-NL" sz="36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)</a:t>
            </a:r>
            <a:endParaRPr lang="nl-NL" sz="3600" dirty="0">
              <a:solidFill>
                <a:srgbClr val="FF0000"/>
              </a:solidFill>
              <a:effectLst>
                <a:outerShdw blurRad="50800" dist="38100" dir="18900000" algn="bl" rotWithShape="0">
                  <a:prstClr val="black"/>
                </a:outerShdw>
              </a:effectLst>
            </a:endParaRPr>
          </a:p>
        </p:txBody>
      </p:sp>
      <p:pic>
        <p:nvPicPr>
          <p:cNvPr id="6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5388" y="1162050"/>
            <a:ext cx="7027862" cy="5664200"/>
          </a:xfrm>
        </p:spPr>
      </p:pic>
      <p:sp>
        <p:nvSpPr>
          <p:cNvPr id="12" name="Titel 1"/>
          <p:cNvSpPr txBox="1">
            <a:spLocks/>
          </p:cNvSpPr>
          <p:nvPr/>
        </p:nvSpPr>
        <p:spPr bwMode="auto">
          <a:xfrm>
            <a:off x="711200" y="569913"/>
            <a:ext cx="8432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nl-NL" sz="2000" kern="0" dirty="0" smtClean="0">
                <a:solidFill>
                  <a:srgbClr val="000000"/>
                </a:solidFill>
              </a:rPr>
              <a:t>Voor bereiding van kortlevende radionucliden voor ziekenhuizen</a:t>
            </a:r>
            <a:endParaRPr lang="nl-NL" sz="2000" kern="0" dirty="0">
              <a:solidFill>
                <a:srgbClr val="000000"/>
              </a:solidFill>
            </a:endParaRPr>
          </a:p>
        </p:txBody>
      </p:sp>
      <p:sp>
        <p:nvSpPr>
          <p:cNvPr id="5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20284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113"/>
            <a:ext cx="8101013" cy="681037"/>
          </a:xfrm>
        </p:spPr>
        <p:txBody>
          <a:bodyPr/>
          <a:lstStyle/>
          <a:p>
            <a:pPr algn="l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4.4/6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Berekeningen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aan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 cyclotron</a:t>
            </a:r>
            <a:endParaRPr lang="nl-NL" sz="4000" dirty="0">
              <a:solidFill>
                <a:srgbClr val="FF0000"/>
              </a:solidFill>
              <a:effectLst>
                <a:outerShdw blurRad="50800" dist="38100" dir="18900000" algn="bl" rotWithShape="0">
                  <a:prstClr val="black"/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288" y="836613"/>
            <a:ext cx="4392612" cy="60483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nl-NL" sz="2800" smtClean="0"/>
              <a:t>Voor een cirkelbaan geldt:</a:t>
            </a:r>
            <a:endParaRPr lang="nl-NL" altLang="nl-NL" sz="2800" smtClean="0"/>
          </a:p>
        </p:txBody>
      </p:sp>
      <p:sp>
        <p:nvSpPr>
          <p:cNvPr id="4" name="Tekstvak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9552" y="1400106"/>
            <a:ext cx="1735539" cy="513282"/>
          </a:xfrm>
          <a:prstGeom prst="rect">
            <a:avLst/>
          </a:prstGeom>
          <a:blipFill rotWithShape="1">
            <a:blip r:embed="rId3"/>
            <a:stretch>
              <a:fillRect b="-1190"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>
                <a:noFill/>
                <a:cs typeface="Arial" pitchFamily="34" charset="0"/>
              </a:rPr>
              <a:t> </a:t>
            </a:r>
          </a:p>
        </p:txBody>
      </p:sp>
      <p:sp>
        <p:nvSpPr>
          <p:cNvPr id="5" name="Tekstvak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94720" y="1351787"/>
            <a:ext cx="1969368" cy="666529"/>
          </a:xfrm>
          <a:prstGeom prst="rect">
            <a:avLst/>
          </a:prstGeom>
          <a:blipFill rotWithShape="1">
            <a:blip r:embed="rId4"/>
            <a:stretch>
              <a:fillRect t="-2752" b="-10092"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>
                <a:noFill/>
                <a:cs typeface="Arial" pitchFamily="34" charset="0"/>
              </a:rPr>
              <a:t> </a:t>
            </a:r>
          </a:p>
        </p:txBody>
      </p:sp>
      <p:sp>
        <p:nvSpPr>
          <p:cNvPr id="13" name="Tekstvak 12"/>
          <p:cNvSpPr txBox="1">
            <a:spLocks noChangeArrowheads="1"/>
          </p:cNvSpPr>
          <p:nvPr/>
        </p:nvSpPr>
        <p:spPr bwMode="auto">
          <a:xfrm>
            <a:off x="2436813" y="1516063"/>
            <a:ext cx="911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l-NL" sz="1800">
                <a:solidFill>
                  <a:srgbClr val="000000"/>
                </a:solidFill>
                <a:cs typeface="Arial" pitchFamily="34" charset="0"/>
              </a:rPr>
              <a:t>ofwel</a:t>
            </a:r>
            <a:endParaRPr lang="nl-NL" altLang="nl-NL" sz="180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16" name="Rechte verbindingslijn met pijl 15"/>
          <p:cNvCxnSpPr>
            <a:cxnSpLocks noChangeShapeType="1"/>
          </p:cNvCxnSpPr>
          <p:nvPr/>
        </p:nvCxnSpPr>
        <p:spPr bwMode="auto">
          <a:xfrm>
            <a:off x="5326063" y="1684338"/>
            <a:ext cx="576262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Rechte verbindingslijn met pijl 16"/>
          <p:cNvCxnSpPr>
            <a:cxnSpLocks noChangeShapeType="1"/>
          </p:cNvCxnSpPr>
          <p:nvPr/>
        </p:nvCxnSpPr>
        <p:spPr bwMode="auto">
          <a:xfrm>
            <a:off x="2555875" y="2986088"/>
            <a:ext cx="576263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2" name="Groep 31"/>
          <p:cNvGrpSpPr>
            <a:grpSpLocks/>
          </p:cNvGrpSpPr>
          <p:nvPr/>
        </p:nvGrpSpPr>
        <p:grpSpPr bwMode="auto">
          <a:xfrm>
            <a:off x="4716463" y="1700213"/>
            <a:ext cx="2727325" cy="936625"/>
            <a:chOff x="4716016" y="1700808"/>
            <a:chExt cx="2728093" cy="936104"/>
          </a:xfrm>
        </p:grpSpPr>
        <p:cxnSp>
          <p:nvCxnSpPr>
            <p:cNvPr id="56342" name="Rechte verbindingslijn met pijl 18"/>
            <p:cNvCxnSpPr>
              <a:cxnSpLocks noChangeShapeType="1"/>
            </p:cNvCxnSpPr>
            <p:nvPr/>
          </p:nvCxnSpPr>
          <p:spPr bwMode="auto">
            <a:xfrm flipH="1">
              <a:off x="4716016" y="1700808"/>
              <a:ext cx="1429528" cy="936104"/>
            </a:xfrm>
            <a:prstGeom prst="straightConnector1">
              <a:avLst/>
            </a:prstGeom>
            <a:noFill/>
            <a:ln w="28575" algn="ctr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343" name="Tekstvak 21"/>
            <p:cNvSpPr txBox="1">
              <a:spLocks noChangeArrowheads="1"/>
            </p:cNvSpPr>
            <p:nvPr/>
          </p:nvSpPr>
          <p:spPr bwMode="auto">
            <a:xfrm>
              <a:off x="5327342" y="2100957"/>
              <a:ext cx="211676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nl-NL" sz="2400" i="1">
                  <a:solidFill>
                    <a:srgbClr val="000000"/>
                  </a:solidFill>
                  <a:cs typeface="Arial" pitchFamily="34" charset="0"/>
                </a:rPr>
                <a:t>substitueren</a:t>
              </a:r>
              <a:endParaRPr lang="nl-NL" altLang="nl-NL" sz="2400" i="1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24" name="Tekstvak 2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6387" y="3569252"/>
            <a:ext cx="1691873" cy="974306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>
                <a:noFill/>
                <a:cs typeface="Arial" pitchFamily="34" charset="0"/>
              </a:rPr>
              <a:t> </a:t>
            </a:r>
          </a:p>
        </p:txBody>
      </p:sp>
      <p:sp>
        <p:nvSpPr>
          <p:cNvPr id="25" name="Tekstvak 2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9552" y="2492896"/>
            <a:ext cx="1496692" cy="899157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>
                <a:noFill/>
                <a:cs typeface="Arial" pitchFamily="34" charset="0"/>
              </a:rPr>
              <a:t> </a:t>
            </a:r>
          </a:p>
        </p:txBody>
      </p:sp>
      <p:sp>
        <p:nvSpPr>
          <p:cNvPr id="26" name="Tekstvak 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27568" y="1255704"/>
            <a:ext cx="1416542" cy="902619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>
                <a:noFill/>
                <a:cs typeface="Arial" pitchFamily="34" charset="0"/>
              </a:rPr>
              <a:t> </a:t>
            </a:r>
          </a:p>
        </p:txBody>
      </p:sp>
      <p:sp>
        <p:nvSpPr>
          <p:cNvPr id="27" name="Tekstvak 2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86489" y="2471630"/>
            <a:ext cx="1528752" cy="900696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>
                <a:noFill/>
                <a:cs typeface="Arial" pitchFamily="34" charset="0"/>
              </a:rPr>
              <a:t> </a:t>
            </a:r>
          </a:p>
        </p:txBody>
      </p:sp>
      <p:sp>
        <p:nvSpPr>
          <p:cNvPr id="28" name="Tekstvak 2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51555" y="2471630"/>
            <a:ext cx="1364861" cy="974306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>
                <a:noFill/>
                <a:cs typeface="Arial" pitchFamily="34" charset="0"/>
              </a:rPr>
              <a:t> </a:t>
            </a:r>
          </a:p>
        </p:txBody>
      </p:sp>
      <p:sp>
        <p:nvSpPr>
          <p:cNvPr id="29" name="Tekstvak 2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32040" y="2475960"/>
            <a:ext cx="1925335" cy="974306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>
                <a:noFill/>
                <a:cs typeface="Arial" pitchFamily="34" charset="0"/>
              </a:rPr>
              <a:t> </a:t>
            </a:r>
          </a:p>
        </p:txBody>
      </p:sp>
      <p:sp>
        <p:nvSpPr>
          <p:cNvPr id="33" name="Tekstvak 32"/>
          <p:cNvSpPr txBox="1">
            <a:spLocks noChangeArrowheads="1"/>
          </p:cNvSpPr>
          <p:nvPr/>
        </p:nvSpPr>
        <p:spPr bwMode="auto">
          <a:xfrm>
            <a:off x="9525" y="4581525"/>
            <a:ext cx="8432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3619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3619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3619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l-NL" sz="1800">
                <a:solidFill>
                  <a:srgbClr val="000000"/>
                </a:solidFill>
                <a:cs typeface="Arial" pitchFamily="34" charset="0"/>
              </a:rPr>
              <a:t>1.	De omlooptijd hangt niet af van de snelheid of de straal!</a:t>
            </a:r>
            <a:endParaRPr lang="nl-NL" altLang="nl-NL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4" name="Tekstvak 33"/>
          <p:cNvSpPr txBox="1">
            <a:spLocks noChangeArrowheads="1"/>
          </p:cNvSpPr>
          <p:nvPr/>
        </p:nvSpPr>
        <p:spPr bwMode="auto">
          <a:xfrm>
            <a:off x="3175" y="4949825"/>
            <a:ext cx="9140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3619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3619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3619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l-NL" sz="1800">
                <a:solidFill>
                  <a:srgbClr val="000000"/>
                </a:solidFill>
                <a:cs typeface="Arial" pitchFamily="34" charset="0"/>
              </a:rPr>
              <a:t>	De frekwentie van de versnelspanning kan dus constant blijven!</a:t>
            </a:r>
            <a:endParaRPr lang="nl-NL" altLang="nl-NL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5" name="Tekstvak 34"/>
          <p:cNvSpPr txBox="1">
            <a:spLocks noChangeArrowheads="1"/>
          </p:cNvSpPr>
          <p:nvPr/>
        </p:nvSpPr>
        <p:spPr bwMode="auto">
          <a:xfrm>
            <a:off x="6350" y="5332413"/>
            <a:ext cx="8499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3619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3619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3619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l-NL" sz="1800">
                <a:solidFill>
                  <a:srgbClr val="000000"/>
                </a:solidFill>
                <a:cs typeface="Arial" pitchFamily="34" charset="0"/>
              </a:rPr>
              <a:t>2.	Volgens de relativiteitstheorie neemt de massa toe als de snelheid toeneemt</a:t>
            </a:r>
            <a:r>
              <a:rPr lang="en-US" altLang="nl-NL" sz="1800">
                <a:solidFill>
                  <a:srgbClr val="FF0000"/>
                </a:solidFill>
                <a:cs typeface="Arial" pitchFamily="34" charset="0"/>
              </a:rPr>
              <a:t>.</a:t>
            </a:r>
            <a:endParaRPr lang="nl-NL" altLang="nl-NL" sz="180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6" name="Tekstvak 35"/>
          <p:cNvSpPr txBox="1">
            <a:spLocks noChangeArrowheads="1"/>
          </p:cNvSpPr>
          <p:nvPr/>
        </p:nvSpPr>
        <p:spPr bwMode="auto">
          <a:xfrm>
            <a:off x="0" y="57023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3619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3619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3619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nl-NL" sz="1800">
                <a:solidFill>
                  <a:srgbClr val="000000"/>
                </a:solidFill>
                <a:cs typeface="Arial" pitchFamily="34" charset="0"/>
              </a:rPr>
              <a:t>	De frekwentie van de versnelspanning moet dus ook afnemen. (Alleen merkbaar bij 	hoge snelheden die in de buurt van de lichtsnelheid komen).</a:t>
            </a:r>
            <a:endParaRPr lang="nl-NL" altLang="nl-NL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7" name="Tekstvak 36"/>
          <p:cNvSpPr txBox="1"/>
          <p:nvPr/>
        </p:nvSpPr>
        <p:spPr>
          <a:xfrm>
            <a:off x="3175" y="6381750"/>
            <a:ext cx="84391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3619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3.	</a:t>
            </a:r>
            <a:r>
              <a:rPr lang="en-US" dirty="0" err="1">
                <a:solidFill>
                  <a:srgbClr val="000000"/>
                </a:solidFill>
                <a:cs typeface="Arial" pitchFamily="34" charset="0"/>
              </a:rPr>
              <a:t>Bij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itchFamily="34" charset="0"/>
              </a:rPr>
              <a:t>een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u="dbl" dirty="0">
                <a:solidFill>
                  <a:srgbClr val="000000"/>
                </a:solidFill>
                <a:cs typeface="Arial" pitchFamily="34" charset="0"/>
              </a:rPr>
              <a:t>synchrotron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itchFamily="34" charset="0"/>
              </a:rPr>
              <a:t>wordt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 met de </a:t>
            </a:r>
            <a:r>
              <a:rPr lang="en-US" dirty="0" err="1">
                <a:solidFill>
                  <a:srgbClr val="000000"/>
                </a:solidFill>
                <a:cs typeface="Arial" pitchFamily="34" charset="0"/>
              </a:rPr>
              <a:t>massatoename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itchFamily="34" charset="0"/>
              </a:rPr>
              <a:t>rekening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itchFamily="34" charset="0"/>
              </a:rPr>
              <a:t>gehouden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!</a:t>
            </a:r>
            <a:endParaRPr lang="nl-NL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06923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3" grpId="0"/>
      <p:bldP spid="33" grpId="0"/>
      <p:bldP spid="34" grpId="0"/>
      <p:bldP spid="35" grpId="0"/>
      <p:bldP spid="36" grpId="0"/>
      <p:bldP spid="3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113"/>
            <a:ext cx="9144000" cy="635000"/>
          </a:xfrm>
        </p:spPr>
        <p:txBody>
          <a:bodyPr/>
          <a:lstStyle/>
          <a:p>
            <a:pPr algn="l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4.5/6 </a:t>
            </a:r>
            <a:r>
              <a:rPr lang="nl-NL" sz="40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Synchrotron</a:t>
            </a:r>
            <a:endParaRPr lang="nl-NL" sz="4000" dirty="0">
              <a:solidFill>
                <a:srgbClr val="FF0000"/>
              </a:solidFill>
              <a:effectLst>
                <a:outerShdw blurRad="50800" dist="38100" dir="18900000" algn="bl" rotWithShape="0">
                  <a:prstClr val="black"/>
                </a:outerShdw>
              </a:effectLst>
            </a:endParaRPr>
          </a:p>
        </p:txBody>
      </p:sp>
      <p:pic>
        <p:nvPicPr>
          <p:cNvPr id="57347" name="Tijdelijke aanduiding voor inhoud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7563" y="333375"/>
            <a:ext cx="4070350" cy="3959225"/>
          </a:xfrm>
        </p:spPr>
      </p:pic>
      <p:pic>
        <p:nvPicPr>
          <p:cNvPr id="57348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92150"/>
            <a:ext cx="3344862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624247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572" name="Group 44"/>
          <p:cNvGrpSpPr>
            <a:grpSpLocks/>
          </p:cNvGrpSpPr>
          <p:nvPr/>
        </p:nvGrpSpPr>
        <p:grpSpPr bwMode="auto">
          <a:xfrm>
            <a:off x="101600" y="3548063"/>
            <a:ext cx="4848225" cy="3348037"/>
            <a:chOff x="158" y="2281"/>
            <a:chExt cx="2691" cy="1837"/>
          </a:xfrm>
        </p:grpSpPr>
        <p:pic>
          <p:nvPicPr>
            <p:cNvPr id="58380" name="Picture 42" descr="LCH%20tunnel_bik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281"/>
              <a:ext cx="2668" cy="1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81" name="Rectangle 43"/>
            <p:cNvSpPr>
              <a:spLocks noChangeArrowheads="1"/>
            </p:cNvSpPr>
            <p:nvPr/>
          </p:nvSpPr>
          <p:spPr bwMode="auto">
            <a:xfrm>
              <a:off x="535" y="3772"/>
              <a:ext cx="2314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1800">
                  <a:solidFill>
                    <a:srgbClr val="FFFFFF"/>
                  </a:solidFill>
                  <a:cs typeface="Arial" pitchFamily="34" charset="0"/>
                </a:rPr>
                <a:t>27 km lange versnellertunnel</a:t>
              </a:r>
            </a:p>
          </p:txBody>
        </p:sp>
      </p:grpSp>
      <p:sp>
        <p:nvSpPr>
          <p:cNvPr id="53453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588" y="0"/>
            <a:ext cx="9113837" cy="650875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ea typeface="+mn-ea"/>
                <a:cs typeface="Arial" panose="020B0604020202020204" pitchFamily="34" charset="0"/>
              </a:rPr>
              <a:t>4.6/6</a:t>
            </a:r>
            <a:r>
              <a:rPr lang="nl-NL" sz="24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ea typeface="+mn-ea"/>
                <a:cs typeface="Arial" panose="020B0604020202020204" pitchFamily="34" charset="0"/>
              </a:rPr>
              <a:t> </a:t>
            </a:r>
            <a:r>
              <a:rPr lang="nl-NL" altLang="nl-N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LHC (niet-lineaire) versneller van het CERN in Genève</a:t>
            </a:r>
            <a:r>
              <a:rPr lang="nl-NL" altLang="nl-N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534538" name="Group 10"/>
          <p:cNvGrpSpPr>
            <a:grpSpLocks/>
          </p:cNvGrpSpPr>
          <p:nvPr/>
        </p:nvGrpSpPr>
        <p:grpSpPr bwMode="auto">
          <a:xfrm>
            <a:off x="4602163" y="650875"/>
            <a:ext cx="4389437" cy="2778125"/>
            <a:chOff x="2972" y="2432"/>
            <a:chExt cx="2675" cy="1779"/>
          </a:xfrm>
        </p:grpSpPr>
        <p:pic>
          <p:nvPicPr>
            <p:cNvPr id="58378" name="Picture 11" descr="versneller cern-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2" y="2432"/>
              <a:ext cx="2675" cy="1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79" name="Text Box 12"/>
            <p:cNvSpPr txBox="1">
              <a:spLocks noChangeArrowheads="1"/>
            </p:cNvSpPr>
            <p:nvPr/>
          </p:nvSpPr>
          <p:spPr bwMode="auto">
            <a:xfrm>
              <a:off x="3198" y="3974"/>
              <a:ext cx="2449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1800">
                  <a:solidFill>
                    <a:srgbClr val="FFFFFF"/>
                  </a:solidFill>
                  <a:cs typeface="Arial" pitchFamily="34" charset="0"/>
                </a:rPr>
                <a:t>Versneller in Genève, CERN</a:t>
              </a:r>
            </a:p>
          </p:txBody>
        </p:sp>
      </p:grpSp>
      <p:sp>
        <p:nvSpPr>
          <p:cNvPr id="534541" name="Rectangle 13"/>
          <p:cNvSpPr>
            <a:spLocks noChangeArrowheads="1"/>
          </p:cNvSpPr>
          <p:nvPr/>
        </p:nvSpPr>
        <p:spPr bwMode="auto">
          <a:xfrm>
            <a:off x="8280400" y="6572250"/>
            <a:ext cx="8636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00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  <a:hlinkClick r:id="" action="ppaction://hlinkshowjump?jump=firstslide"/>
              </a:rPr>
              <a:t>menu</a:t>
            </a:r>
            <a:endParaRPr lang="nl-NL" altLang="nl-NL" sz="2000" smtClean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34632" name="Rectangle 104"/>
          <p:cNvSpPr>
            <a:spLocks noChangeArrowheads="1"/>
          </p:cNvSpPr>
          <p:nvPr/>
        </p:nvSpPr>
        <p:spPr bwMode="auto">
          <a:xfrm>
            <a:off x="0" y="935038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Large </a:t>
            </a:r>
            <a:r>
              <a:rPr lang="nl-NL" altLang="nl-NL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Hadron</a:t>
            </a:r>
            <a:r>
              <a:rPr lang="nl-NL" altLang="nl-NL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 Collider</a:t>
            </a:r>
          </a:p>
        </p:txBody>
      </p:sp>
      <p:grpSp>
        <p:nvGrpSpPr>
          <p:cNvPr id="534635" name="Group 107"/>
          <p:cNvGrpSpPr>
            <a:grpSpLocks/>
          </p:cNvGrpSpPr>
          <p:nvPr/>
        </p:nvGrpSpPr>
        <p:grpSpPr bwMode="auto">
          <a:xfrm>
            <a:off x="4699000" y="1655763"/>
            <a:ext cx="3249613" cy="366712"/>
            <a:chOff x="2960" y="1043"/>
            <a:chExt cx="2047" cy="231"/>
          </a:xfrm>
        </p:grpSpPr>
        <p:sp>
          <p:nvSpPr>
            <p:cNvPr id="58376" name="Freeform 105"/>
            <p:cNvSpPr>
              <a:spLocks/>
            </p:cNvSpPr>
            <p:nvPr/>
          </p:nvSpPr>
          <p:spPr bwMode="auto">
            <a:xfrm>
              <a:off x="2960" y="1248"/>
              <a:ext cx="2047" cy="1"/>
            </a:xfrm>
            <a:custGeom>
              <a:avLst/>
              <a:gdLst>
                <a:gd name="T0" fmla="*/ 0 w 2047"/>
                <a:gd name="T1" fmla="*/ 0 h 1"/>
                <a:gd name="T2" fmla="*/ 2047 w 2047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47" h="1">
                  <a:moveTo>
                    <a:pt x="0" y="0"/>
                  </a:moveTo>
                  <a:lnTo>
                    <a:pt x="2047" y="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8377" name="Text Box 106"/>
            <p:cNvSpPr txBox="1">
              <a:spLocks noChangeArrowheads="1"/>
            </p:cNvSpPr>
            <p:nvPr/>
          </p:nvSpPr>
          <p:spPr bwMode="auto">
            <a:xfrm>
              <a:off x="3742" y="1043"/>
              <a:ext cx="6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1800">
                  <a:solidFill>
                    <a:srgbClr val="FFFFFF"/>
                  </a:solidFill>
                  <a:cs typeface="Arial" pitchFamily="34" charset="0"/>
                </a:rPr>
                <a:t>8,6 km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1793966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34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34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34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4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6" grpId="0" autoUpdateAnimBg="0"/>
      <p:bldP spid="534632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4284663" y="2436813"/>
            <a:ext cx="4859337" cy="4421187"/>
            <a:chOff x="2699" y="1535"/>
            <a:chExt cx="3061" cy="2785"/>
          </a:xfrm>
        </p:grpSpPr>
        <p:grpSp>
          <p:nvGrpSpPr>
            <p:cNvPr id="59403" name="Group 52"/>
            <p:cNvGrpSpPr>
              <a:grpSpLocks/>
            </p:cNvGrpSpPr>
            <p:nvPr/>
          </p:nvGrpSpPr>
          <p:grpSpPr bwMode="auto">
            <a:xfrm>
              <a:off x="2699" y="1535"/>
              <a:ext cx="3061" cy="2785"/>
              <a:chOff x="2699" y="1535"/>
              <a:chExt cx="3061" cy="2785"/>
            </a:xfrm>
          </p:grpSpPr>
          <p:pic>
            <p:nvPicPr>
              <p:cNvPr id="59406" name="Picture 45" descr="dynamo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" y="1535"/>
                <a:ext cx="3061" cy="2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407" name="AutoShape 51"/>
              <p:cNvSpPr>
                <a:spLocks noChangeArrowheads="1"/>
              </p:cNvSpPr>
              <p:nvPr/>
            </p:nvSpPr>
            <p:spPr bwMode="auto">
              <a:xfrm>
                <a:off x="3462" y="2408"/>
                <a:ext cx="1315" cy="1089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9404" name="Freeform 54" descr="Donker verticaal"/>
            <p:cNvSpPr>
              <a:spLocks/>
            </p:cNvSpPr>
            <p:nvPr/>
          </p:nvSpPr>
          <p:spPr bwMode="auto">
            <a:xfrm>
              <a:off x="3678" y="2697"/>
              <a:ext cx="123" cy="632"/>
            </a:xfrm>
            <a:custGeom>
              <a:avLst/>
              <a:gdLst>
                <a:gd name="T0" fmla="*/ 0 w 123"/>
                <a:gd name="T1" fmla="*/ 0 h 636"/>
                <a:gd name="T2" fmla="*/ 123 w 123"/>
                <a:gd name="T3" fmla="*/ 3 h 636"/>
                <a:gd name="T4" fmla="*/ 123 w 123"/>
                <a:gd name="T5" fmla="*/ 616 h 636"/>
                <a:gd name="T6" fmla="*/ 6 w 123"/>
                <a:gd name="T7" fmla="*/ 616 h 636"/>
                <a:gd name="T8" fmla="*/ 0 w 123"/>
                <a:gd name="T9" fmla="*/ 0 h 6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636"/>
                <a:gd name="T17" fmla="*/ 123 w 123"/>
                <a:gd name="T18" fmla="*/ 636 h 6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636">
                  <a:moveTo>
                    <a:pt x="0" y="0"/>
                  </a:moveTo>
                  <a:lnTo>
                    <a:pt x="123" y="3"/>
                  </a:lnTo>
                  <a:lnTo>
                    <a:pt x="123" y="636"/>
                  </a:lnTo>
                  <a:lnTo>
                    <a:pt x="6" y="636"/>
                  </a:lnTo>
                  <a:lnTo>
                    <a:pt x="0" y="0"/>
                  </a:lnTo>
                  <a:close/>
                </a:path>
              </a:pathLst>
            </a:custGeom>
            <a:pattFill prst="dkVert">
              <a:fgClr>
                <a:schemeClr val="tx1"/>
              </a:fgClr>
              <a:bgClr>
                <a:srgbClr val="FF00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9405" name="Freeform 55" descr="Donker verticaal"/>
            <p:cNvSpPr>
              <a:spLocks/>
            </p:cNvSpPr>
            <p:nvPr/>
          </p:nvSpPr>
          <p:spPr bwMode="auto">
            <a:xfrm>
              <a:off x="4417" y="2701"/>
              <a:ext cx="123" cy="632"/>
            </a:xfrm>
            <a:custGeom>
              <a:avLst/>
              <a:gdLst>
                <a:gd name="T0" fmla="*/ 0 w 123"/>
                <a:gd name="T1" fmla="*/ 0 h 636"/>
                <a:gd name="T2" fmla="*/ 123 w 123"/>
                <a:gd name="T3" fmla="*/ 3 h 636"/>
                <a:gd name="T4" fmla="*/ 123 w 123"/>
                <a:gd name="T5" fmla="*/ 616 h 636"/>
                <a:gd name="T6" fmla="*/ 6 w 123"/>
                <a:gd name="T7" fmla="*/ 616 h 636"/>
                <a:gd name="T8" fmla="*/ 0 w 123"/>
                <a:gd name="T9" fmla="*/ 0 h 6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636"/>
                <a:gd name="T17" fmla="*/ 123 w 123"/>
                <a:gd name="T18" fmla="*/ 636 h 6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636">
                  <a:moveTo>
                    <a:pt x="0" y="0"/>
                  </a:moveTo>
                  <a:lnTo>
                    <a:pt x="123" y="3"/>
                  </a:lnTo>
                  <a:lnTo>
                    <a:pt x="123" y="636"/>
                  </a:lnTo>
                  <a:lnTo>
                    <a:pt x="6" y="636"/>
                  </a:lnTo>
                  <a:lnTo>
                    <a:pt x="0" y="0"/>
                  </a:lnTo>
                  <a:close/>
                </a:path>
              </a:pathLst>
            </a:custGeom>
            <a:pattFill prst="dkVert">
              <a:fgClr>
                <a:schemeClr val="tx1"/>
              </a:fgClr>
              <a:bgClr>
                <a:srgbClr val="FF000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458768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-1588"/>
            <a:ext cx="9144000" cy="633413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5.1/31</a:t>
            </a:r>
            <a:r>
              <a:rPr lang="nl-NL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nl-NL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Inductie in een spoel</a:t>
            </a:r>
            <a:endParaRPr lang="nl-NL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8770" name="Text Box 18"/>
          <p:cNvSpPr txBox="1">
            <a:spLocks noChangeArrowheads="1"/>
          </p:cNvSpPr>
          <p:nvPr/>
        </p:nvSpPr>
        <p:spPr bwMode="auto">
          <a:xfrm>
            <a:off x="0" y="1252538"/>
            <a:ext cx="91440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In een dynamo wordt een spanning opgewekt:</a:t>
            </a:r>
            <a:br>
              <a:rPr lang="nl-NL" sz="2800" dirty="0">
                <a:solidFill>
                  <a:srgbClr val="000000"/>
                </a:solidFill>
                <a:cs typeface="Arial" pitchFamily="34" charset="0"/>
              </a:rPr>
            </a:b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de inductiespanning U</a:t>
            </a:r>
            <a:r>
              <a:rPr lang="nl-NL" sz="2800" baseline="-25000" dirty="0">
                <a:solidFill>
                  <a:srgbClr val="000000"/>
                </a:solidFill>
                <a:cs typeface="Arial" pitchFamily="34" charset="0"/>
              </a:rPr>
              <a:t>ind</a:t>
            </a:r>
          </a:p>
        </p:txBody>
      </p:sp>
      <p:sp>
        <p:nvSpPr>
          <p:cNvPr id="458790" name="Text Box 38"/>
          <p:cNvSpPr txBox="1">
            <a:spLocks noChangeArrowheads="1"/>
          </p:cNvSpPr>
          <p:nvPr/>
        </p:nvSpPr>
        <p:spPr bwMode="auto">
          <a:xfrm>
            <a:off x="0" y="619125"/>
            <a:ext cx="9144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Inductie = het opwekken; Induceren = opwekken</a:t>
            </a:r>
          </a:p>
        </p:txBody>
      </p:sp>
      <p:sp>
        <p:nvSpPr>
          <p:cNvPr id="458799" name="AutoShape 47"/>
          <p:cNvSpPr>
            <a:spLocks noChangeArrowheads="1"/>
          </p:cNvSpPr>
          <p:nvPr/>
        </p:nvSpPr>
        <p:spPr bwMode="auto">
          <a:xfrm>
            <a:off x="179388" y="2349500"/>
            <a:ext cx="3455987" cy="1079500"/>
          </a:xfrm>
          <a:prstGeom prst="wedgeRoundRectCallout">
            <a:avLst>
              <a:gd name="adj1" fmla="val 126204"/>
              <a:gd name="adj2" fmla="val 1617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Aandrijving van de magneet</a:t>
            </a:r>
          </a:p>
        </p:txBody>
      </p:sp>
      <p:sp>
        <p:nvSpPr>
          <p:cNvPr id="458800" name="AutoShape 48"/>
          <p:cNvSpPr>
            <a:spLocks noChangeArrowheads="1"/>
          </p:cNvSpPr>
          <p:nvPr/>
        </p:nvSpPr>
        <p:spPr bwMode="auto">
          <a:xfrm>
            <a:off x="323850" y="4941888"/>
            <a:ext cx="2519363" cy="504825"/>
          </a:xfrm>
          <a:prstGeom prst="wedgeRoundRectCallout">
            <a:avLst>
              <a:gd name="adj1" fmla="val 188500"/>
              <a:gd name="adj2" fmla="val -8081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Magneet</a:t>
            </a:r>
          </a:p>
        </p:txBody>
      </p:sp>
      <p:sp>
        <p:nvSpPr>
          <p:cNvPr id="458801" name="AutoShape 49"/>
          <p:cNvSpPr>
            <a:spLocks noChangeArrowheads="1"/>
          </p:cNvSpPr>
          <p:nvPr/>
        </p:nvSpPr>
        <p:spPr bwMode="auto">
          <a:xfrm>
            <a:off x="323850" y="3789363"/>
            <a:ext cx="2160588" cy="503237"/>
          </a:xfrm>
          <a:prstGeom prst="wedgeRoundRectCallout">
            <a:avLst>
              <a:gd name="adj1" fmla="val 207532"/>
              <a:gd name="adj2" fmla="val 10363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Spoelen</a:t>
            </a:r>
          </a:p>
        </p:txBody>
      </p:sp>
      <p:sp>
        <p:nvSpPr>
          <p:cNvPr id="458802" name="AutoShape 50"/>
          <p:cNvSpPr>
            <a:spLocks noChangeArrowheads="1"/>
          </p:cNvSpPr>
          <p:nvPr/>
        </p:nvSpPr>
        <p:spPr bwMode="auto">
          <a:xfrm>
            <a:off x="250825" y="6092825"/>
            <a:ext cx="3457575" cy="504825"/>
          </a:xfrm>
          <a:prstGeom prst="wedgeRoundRectCallout">
            <a:avLst>
              <a:gd name="adj1" fmla="val 116944"/>
              <a:gd name="adj2" fmla="val 1540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Inductiespanning</a:t>
            </a:r>
          </a:p>
        </p:txBody>
      </p:sp>
      <p:sp>
        <p:nvSpPr>
          <p:cNvPr id="15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32513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8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587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588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588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58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68" grpId="0"/>
      <p:bldP spid="458770" grpId="0" autoUpdateAnimBg="0"/>
      <p:bldP spid="458790" grpId="0" autoUpdateAnimBg="0"/>
      <p:bldP spid="458799" grpId="0" animBg="1"/>
      <p:bldP spid="458800" grpId="0" animBg="1"/>
      <p:bldP spid="458801" grpId="0" animBg="1"/>
      <p:bldP spid="45880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68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588"/>
            <a:ext cx="5267325" cy="633413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5.2/31 </a:t>
            </a:r>
            <a:r>
              <a:rPr lang="nl-NL" altLang="nl-NL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Simulatie dynamo</a:t>
            </a:r>
            <a:endParaRPr lang="nl-NL" altLang="nl-NL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5" name="Rectangle 16"/>
          <p:cNvSpPr txBox="1">
            <a:spLocks noChangeArrowheads="1"/>
          </p:cNvSpPr>
          <p:nvPr/>
        </p:nvSpPr>
        <p:spPr bwMode="auto">
          <a:xfrm>
            <a:off x="773113" y="817563"/>
            <a:ext cx="52673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nl-NL" altLang="nl-NL" sz="36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Simulatie dynamo</a:t>
            </a:r>
            <a:endParaRPr lang="nl-NL" altLang="nl-NL" sz="2800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421" name="Rechthoek 6"/>
          <p:cNvSpPr>
            <a:spLocks noChangeArrowheads="1"/>
          </p:cNvSpPr>
          <p:nvPr/>
        </p:nvSpPr>
        <p:spPr bwMode="auto">
          <a:xfrm>
            <a:off x="773113" y="1393825"/>
            <a:ext cx="84597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nl-NL" sz="2800">
                <a:solidFill>
                  <a:srgbClr val="000000"/>
                </a:solidFill>
                <a:cs typeface="Arial" pitchFamily="34" charset="0"/>
              </a:rPr>
              <a:t>Applet van  Walter Fendt (</a:t>
            </a:r>
            <a:r>
              <a:rPr kumimoji="1" lang="en-US" altLang="nl-NL" sz="2800" i="1">
                <a:solidFill>
                  <a:srgbClr val="000000"/>
                </a:solidFill>
                <a:cs typeface="Arial" pitchFamily="34" charset="0"/>
              </a:rPr>
              <a:t>Java vereist</a:t>
            </a:r>
            <a:r>
              <a:rPr kumimoji="1" lang="en-US" altLang="nl-NL" sz="2800">
                <a:solidFill>
                  <a:srgbClr val="000000"/>
                </a:solidFill>
                <a:cs typeface="Arial" pitchFamily="34" charset="0"/>
              </a:rPr>
              <a:t>)</a:t>
            </a:r>
            <a:endParaRPr lang="nl-NL" altLang="nl-NL" sz="280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010729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8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68" grpId="0"/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88"/>
            <a:ext cx="9144000" cy="633413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5.3/31 </a:t>
            </a:r>
            <a:r>
              <a:rPr lang="nl-NL" sz="36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Het begrip flux (</a:t>
            </a:r>
            <a:r>
              <a:rPr lang="el-GR" sz="36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Φ</a:t>
            </a:r>
            <a:r>
              <a:rPr lang="nl-NL" sz="36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)</a:t>
            </a:r>
            <a:endParaRPr lang="el-GR" sz="3600" dirty="0" smtClean="0">
              <a:solidFill>
                <a:srgbClr val="FF0000"/>
              </a:solidFill>
              <a:effectLst>
                <a:outerShdw blurRad="50800" dist="38100" dir="18900000" algn="bl" rotWithShape="0">
                  <a:prstClr val="black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62851" name="Text Box 3"/>
          <p:cNvSpPr txBox="1">
            <a:spLocks noChangeArrowheads="1"/>
          </p:cNvSpPr>
          <p:nvPr/>
        </p:nvSpPr>
        <p:spPr bwMode="auto">
          <a:xfrm>
            <a:off x="0" y="1565275"/>
            <a:ext cx="91440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36195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2.	De flux is maximaal als de veldlijnen loodrecht op het 	oppervlak A van de winding staan.</a:t>
            </a:r>
            <a:endParaRPr lang="nl-NL" sz="2800" baseline="-25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62852" name="Text Box 4"/>
          <p:cNvSpPr txBox="1">
            <a:spLocks noChangeArrowheads="1"/>
          </p:cNvSpPr>
          <p:nvPr/>
        </p:nvSpPr>
        <p:spPr bwMode="auto">
          <a:xfrm>
            <a:off x="0" y="544513"/>
            <a:ext cx="91440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tabLst>
                <a:tab pos="361950" algn="l"/>
              </a:tabLst>
              <a:defRPr/>
            </a:pP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1.	De flux door een winding is een maat voor het aantal 	veldlijnen dat door de winding prikt.</a:t>
            </a:r>
          </a:p>
        </p:txBody>
      </p:sp>
      <p:grpSp>
        <p:nvGrpSpPr>
          <p:cNvPr id="2" name="Group 122"/>
          <p:cNvGrpSpPr>
            <a:grpSpLocks/>
          </p:cNvGrpSpPr>
          <p:nvPr/>
        </p:nvGrpSpPr>
        <p:grpSpPr bwMode="auto">
          <a:xfrm>
            <a:off x="6550025" y="2501900"/>
            <a:ext cx="2343150" cy="2160588"/>
            <a:chOff x="4246" y="1706"/>
            <a:chExt cx="1476" cy="1361"/>
          </a:xfrm>
        </p:grpSpPr>
        <p:sp>
          <p:nvSpPr>
            <p:cNvPr id="61508" name="AutoShape 51"/>
            <p:cNvSpPr>
              <a:spLocks noChangeAspect="1" noChangeArrowheads="1"/>
            </p:cNvSpPr>
            <p:nvPr/>
          </p:nvSpPr>
          <p:spPr bwMode="auto">
            <a:xfrm>
              <a:off x="4586" y="2432"/>
              <a:ext cx="928" cy="175"/>
            </a:xfrm>
            <a:prstGeom prst="parallelogram">
              <a:avLst>
                <a:gd name="adj" fmla="val 132571"/>
              </a:avLst>
            </a:prstGeom>
            <a:solidFill>
              <a:schemeClr val="bg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62926" name="Text Box 78"/>
            <p:cNvSpPr txBox="1">
              <a:spLocks noChangeAspect="1" noChangeArrowheads="1"/>
            </p:cNvSpPr>
            <p:nvPr/>
          </p:nvSpPr>
          <p:spPr bwMode="auto">
            <a:xfrm>
              <a:off x="5284" y="1706"/>
              <a:ext cx="34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2800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Arial" pitchFamily="34" charset="0"/>
                </a:rPr>
                <a:t>B</a:t>
              </a:r>
            </a:p>
          </p:txBody>
        </p:sp>
        <p:grpSp>
          <p:nvGrpSpPr>
            <p:cNvPr id="61510" name="Group 90"/>
            <p:cNvGrpSpPr>
              <a:grpSpLocks noChangeAspect="1"/>
            </p:cNvGrpSpPr>
            <p:nvPr/>
          </p:nvGrpSpPr>
          <p:grpSpPr bwMode="auto">
            <a:xfrm rot="5400000">
              <a:off x="4500" y="1846"/>
              <a:ext cx="967" cy="1476"/>
              <a:chOff x="3318" y="1792"/>
              <a:chExt cx="1512" cy="2307"/>
            </a:xfrm>
          </p:grpSpPr>
          <p:grpSp>
            <p:nvGrpSpPr>
              <p:cNvPr id="61512" name="Group 82"/>
              <p:cNvGrpSpPr>
                <a:grpSpLocks noChangeAspect="1"/>
              </p:cNvGrpSpPr>
              <p:nvPr/>
            </p:nvGrpSpPr>
            <p:grpSpPr bwMode="auto">
              <a:xfrm>
                <a:off x="3318" y="1792"/>
                <a:ext cx="651" cy="2281"/>
                <a:chOff x="3318" y="1792"/>
                <a:chExt cx="651" cy="2281"/>
              </a:xfrm>
            </p:grpSpPr>
            <p:grpSp>
              <p:nvGrpSpPr>
                <p:cNvPr id="61520" name="Group 79"/>
                <p:cNvGrpSpPr>
                  <a:grpSpLocks noChangeAspect="1"/>
                </p:cNvGrpSpPr>
                <p:nvPr/>
              </p:nvGrpSpPr>
              <p:grpSpPr bwMode="auto">
                <a:xfrm>
                  <a:off x="3755" y="1797"/>
                  <a:ext cx="214" cy="2276"/>
                  <a:chOff x="5180" y="1795"/>
                  <a:chExt cx="214" cy="2276"/>
                </a:xfrm>
              </p:grpSpPr>
              <p:sp>
                <p:nvSpPr>
                  <p:cNvPr id="61524" name="Line 7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394" y="1803"/>
                    <a:ext cx="0" cy="2268"/>
                  </a:xfrm>
                  <a:prstGeom prst="line">
                    <a:avLst/>
                  </a:prstGeom>
                  <a:noFill/>
                  <a:ln w="57150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61525" name="Line 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180" y="1795"/>
                    <a:ext cx="0" cy="2268"/>
                  </a:xfrm>
                  <a:prstGeom prst="line">
                    <a:avLst/>
                  </a:prstGeom>
                  <a:noFill/>
                  <a:ln w="57150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61521" name="Group 81"/>
                <p:cNvGrpSpPr>
                  <a:grpSpLocks noChangeAspect="1"/>
                </p:cNvGrpSpPr>
                <p:nvPr/>
              </p:nvGrpSpPr>
              <p:grpSpPr bwMode="auto">
                <a:xfrm>
                  <a:off x="3318" y="1792"/>
                  <a:ext cx="214" cy="2276"/>
                  <a:chOff x="3318" y="1792"/>
                  <a:chExt cx="214" cy="2276"/>
                </a:xfrm>
              </p:grpSpPr>
              <p:sp>
                <p:nvSpPr>
                  <p:cNvPr id="61522" name="Line 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532" y="1800"/>
                    <a:ext cx="0" cy="2268"/>
                  </a:xfrm>
                  <a:prstGeom prst="line">
                    <a:avLst/>
                  </a:prstGeom>
                  <a:noFill/>
                  <a:ln w="57150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61523" name="Line 7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18" y="1792"/>
                    <a:ext cx="0" cy="2268"/>
                  </a:xfrm>
                  <a:prstGeom prst="line">
                    <a:avLst/>
                  </a:prstGeom>
                  <a:noFill/>
                  <a:ln w="57150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61513" name="Group 83"/>
              <p:cNvGrpSpPr>
                <a:grpSpLocks noChangeAspect="1"/>
              </p:cNvGrpSpPr>
              <p:nvPr/>
            </p:nvGrpSpPr>
            <p:grpSpPr bwMode="auto">
              <a:xfrm>
                <a:off x="4179" y="1818"/>
                <a:ext cx="651" cy="2281"/>
                <a:chOff x="3318" y="1792"/>
                <a:chExt cx="651" cy="2281"/>
              </a:xfrm>
            </p:grpSpPr>
            <p:grpSp>
              <p:nvGrpSpPr>
                <p:cNvPr id="61514" name="Group 84"/>
                <p:cNvGrpSpPr>
                  <a:grpSpLocks noChangeAspect="1"/>
                </p:cNvGrpSpPr>
                <p:nvPr/>
              </p:nvGrpSpPr>
              <p:grpSpPr bwMode="auto">
                <a:xfrm>
                  <a:off x="3755" y="1797"/>
                  <a:ext cx="214" cy="2276"/>
                  <a:chOff x="5180" y="1795"/>
                  <a:chExt cx="214" cy="2276"/>
                </a:xfrm>
              </p:grpSpPr>
              <p:sp>
                <p:nvSpPr>
                  <p:cNvPr id="61518" name="Line 8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394" y="1803"/>
                    <a:ext cx="0" cy="2268"/>
                  </a:xfrm>
                  <a:prstGeom prst="line">
                    <a:avLst/>
                  </a:prstGeom>
                  <a:noFill/>
                  <a:ln w="57150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61519" name="Line 8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180" y="1795"/>
                    <a:ext cx="0" cy="2268"/>
                  </a:xfrm>
                  <a:prstGeom prst="line">
                    <a:avLst/>
                  </a:prstGeom>
                  <a:noFill/>
                  <a:ln w="57150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61515" name="Group 87"/>
                <p:cNvGrpSpPr>
                  <a:grpSpLocks noChangeAspect="1"/>
                </p:cNvGrpSpPr>
                <p:nvPr/>
              </p:nvGrpSpPr>
              <p:grpSpPr bwMode="auto">
                <a:xfrm>
                  <a:off x="3318" y="1792"/>
                  <a:ext cx="214" cy="2276"/>
                  <a:chOff x="3318" y="1792"/>
                  <a:chExt cx="214" cy="2276"/>
                </a:xfrm>
              </p:grpSpPr>
              <p:sp>
                <p:nvSpPr>
                  <p:cNvPr id="61516" name="Line 8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532" y="1800"/>
                    <a:ext cx="0" cy="2268"/>
                  </a:xfrm>
                  <a:prstGeom prst="line">
                    <a:avLst/>
                  </a:prstGeom>
                  <a:noFill/>
                  <a:ln w="57150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61517" name="Line 8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18" y="1792"/>
                    <a:ext cx="0" cy="2268"/>
                  </a:xfrm>
                  <a:prstGeom prst="line">
                    <a:avLst/>
                  </a:prstGeom>
                  <a:noFill/>
                  <a:ln w="57150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462925" name="Text Box 77"/>
            <p:cNvSpPr txBox="1">
              <a:spLocks noChangeAspect="1" noChangeArrowheads="1"/>
            </p:cNvSpPr>
            <p:nvPr/>
          </p:nvSpPr>
          <p:spPr bwMode="auto">
            <a:xfrm>
              <a:off x="4725" y="2405"/>
              <a:ext cx="34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  <a:cs typeface="Arial" pitchFamily="34" charset="0"/>
                </a:rPr>
                <a:t>A</a:t>
              </a:r>
            </a:p>
          </p:txBody>
        </p:sp>
      </p:grpSp>
      <p:sp>
        <p:nvSpPr>
          <p:cNvPr id="462942" name="Text Box 94"/>
          <p:cNvSpPr txBox="1">
            <a:spLocks noChangeAspect="1" noChangeArrowheads="1"/>
          </p:cNvSpPr>
          <p:nvPr/>
        </p:nvSpPr>
        <p:spPr bwMode="auto">
          <a:xfrm>
            <a:off x="0" y="5089525"/>
            <a:ext cx="2484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Flux is max.</a:t>
            </a:r>
          </a:p>
        </p:txBody>
      </p:sp>
      <p:grpSp>
        <p:nvGrpSpPr>
          <p:cNvPr id="10" name="Group 222"/>
          <p:cNvGrpSpPr>
            <a:grpSpLocks/>
          </p:cNvGrpSpPr>
          <p:nvPr/>
        </p:nvGrpSpPr>
        <p:grpSpPr bwMode="auto">
          <a:xfrm>
            <a:off x="2646363" y="2852738"/>
            <a:ext cx="3302000" cy="2132012"/>
            <a:chOff x="1667" y="1797"/>
            <a:chExt cx="2080" cy="1343"/>
          </a:xfrm>
        </p:grpSpPr>
        <p:grpSp>
          <p:nvGrpSpPr>
            <p:cNvPr id="61487" name="Group 220"/>
            <p:cNvGrpSpPr>
              <a:grpSpLocks/>
            </p:cNvGrpSpPr>
            <p:nvPr/>
          </p:nvGrpSpPr>
          <p:grpSpPr bwMode="auto">
            <a:xfrm>
              <a:off x="1667" y="1797"/>
              <a:ext cx="2080" cy="1343"/>
              <a:chOff x="1667" y="1797"/>
              <a:chExt cx="2080" cy="1343"/>
            </a:xfrm>
          </p:grpSpPr>
          <p:grpSp>
            <p:nvGrpSpPr>
              <p:cNvPr id="61489" name="Group 218"/>
              <p:cNvGrpSpPr>
                <a:grpSpLocks/>
              </p:cNvGrpSpPr>
              <p:nvPr/>
            </p:nvGrpSpPr>
            <p:grpSpPr bwMode="auto">
              <a:xfrm>
                <a:off x="1667" y="1855"/>
                <a:ext cx="2080" cy="1285"/>
                <a:chOff x="1667" y="1855"/>
                <a:chExt cx="2080" cy="1285"/>
              </a:xfrm>
            </p:grpSpPr>
            <p:grpSp>
              <p:nvGrpSpPr>
                <p:cNvPr id="61492" name="Group 217"/>
                <p:cNvGrpSpPr>
                  <a:grpSpLocks/>
                </p:cNvGrpSpPr>
                <p:nvPr/>
              </p:nvGrpSpPr>
              <p:grpSpPr bwMode="auto">
                <a:xfrm>
                  <a:off x="2021" y="2655"/>
                  <a:ext cx="766" cy="349"/>
                  <a:chOff x="2021" y="2655"/>
                  <a:chExt cx="766" cy="349"/>
                </a:xfrm>
              </p:grpSpPr>
              <p:sp>
                <p:nvSpPr>
                  <p:cNvPr id="61505" name="Freeform 190"/>
                  <p:cNvSpPr>
                    <a:spLocks noChangeAspect="1"/>
                  </p:cNvSpPr>
                  <p:nvPr/>
                </p:nvSpPr>
                <p:spPr bwMode="auto">
                  <a:xfrm>
                    <a:off x="2021" y="2655"/>
                    <a:ext cx="226" cy="120"/>
                  </a:xfrm>
                  <a:custGeom>
                    <a:avLst/>
                    <a:gdLst>
                      <a:gd name="T0" fmla="*/ 0 w 226"/>
                      <a:gd name="T1" fmla="*/ 120 h 120"/>
                      <a:gd name="T2" fmla="*/ 226 w 226"/>
                      <a:gd name="T3" fmla="*/ 0 h 120"/>
                      <a:gd name="T4" fmla="*/ 0 60000 65536"/>
                      <a:gd name="T5" fmla="*/ 0 60000 65536"/>
                      <a:gd name="T6" fmla="*/ 0 w 226"/>
                      <a:gd name="T7" fmla="*/ 0 h 120"/>
                      <a:gd name="T8" fmla="*/ 226 w 226"/>
                      <a:gd name="T9" fmla="*/ 120 h 12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26" h="120">
                        <a:moveTo>
                          <a:pt x="0" y="120"/>
                        </a:moveTo>
                        <a:lnTo>
                          <a:pt x="226" y="0"/>
                        </a:lnTo>
                      </a:path>
                    </a:pathLst>
                  </a:custGeom>
                  <a:noFill/>
                  <a:ln w="571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61506" name="Freeform 193"/>
                  <p:cNvSpPr>
                    <a:spLocks noChangeAspect="1"/>
                  </p:cNvSpPr>
                  <p:nvPr/>
                </p:nvSpPr>
                <p:spPr bwMode="auto">
                  <a:xfrm>
                    <a:off x="2085" y="2655"/>
                    <a:ext cx="438" cy="238"/>
                  </a:xfrm>
                  <a:custGeom>
                    <a:avLst/>
                    <a:gdLst>
                      <a:gd name="T0" fmla="*/ 0 w 438"/>
                      <a:gd name="T1" fmla="*/ 238 h 238"/>
                      <a:gd name="T2" fmla="*/ 438 w 438"/>
                      <a:gd name="T3" fmla="*/ 0 h 238"/>
                      <a:gd name="T4" fmla="*/ 0 60000 65536"/>
                      <a:gd name="T5" fmla="*/ 0 60000 65536"/>
                      <a:gd name="T6" fmla="*/ 0 w 438"/>
                      <a:gd name="T7" fmla="*/ 0 h 238"/>
                      <a:gd name="T8" fmla="*/ 438 w 438"/>
                      <a:gd name="T9" fmla="*/ 238 h 23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38" h="238">
                        <a:moveTo>
                          <a:pt x="0" y="238"/>
                        </a:moveTo>
                        <a:lnTo>
                          <a:pt x="438" y="0"/>
                        </a:lnTo>
                      </a:path>
                    </a:pathLst>
                  </a:custGeom>
                  <a:noFill/>
                  <a:ln w="571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61507" name="Freeform 196"/>
                  <p:cNvSpPr>
                    <a:spLocks noChangeAspect="1"/>
                  </p:cNvSpPr>
                  <p:nvPr/>
                </p:nvSpPr>
                <p:spPr bwMode="auto">
                  <a:xfrm>
                    <a:off x="2151" y="2655"/>
                    <a:ext cx="636" cy="349"/>
                  </a:xfrm>
                  <a:custGeom>
                    <a:avLst/>
                    <a:gdLst>
                      <a:gd name="T0" fmla="*/ 0 w 636"/>
                      <a:gd name="T1" fmla="*/ 349 h 349"/>
                      <a:gd name="T2" fmla="*/ 636 w 636"/>
                      <a:gd name="T3" fmla="*/ 0 h 349"/>
                      <a:gd name="T4" fmla="*/ 0 60000 65536"/>
                      <a:gd name="T5" fmla="*/ 0 60000 65536"/>
                      <a:gd name="T6" fmla="*/ 0 w 636"/>
                      <a:gd name="T7" fmla="*/ 0 h 349"/>
                      <a:gd name="T8" fmla="*/ 636 w 636"/>
                      <a:gd name="T9" fmla="*/ 349 h 349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36" h="349">
                        <a:moveTo>
                          <a:pt x="0" y="349"/>
                        </a:moveTo>
                        <a:lnTo>
                          <a:pt x="636" y="0"/>
                        </a:lnTo>
                      </a:path>
                    </a:pathLst>
                  </a:custGeom>
                  <a:noFill/>
                  <a:ln w="571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61493" name="AutoShape 185"/>
                <p:cNvSpPr>
                  <a:spLocks noChangeAspect="1" noChangeArrowheads="1"/>
                </p:cNvSpPr>
                <p:nvPr/>
              </p:nvSpPr>
              <p:spPr bwMode="auto">
                <a:xfrm>
                  <a:off x="2231" y="2474"/>
                  <a:ext cx="928" cy="175"/>
                </a:xfrm>
                <a:prstGeom prst="parallelogram">
                  <a:avLst>
                    <a:gd name="adj" fmla="val 132571"/>
                  </a:avLst>
                </a:prstGeom>
                <a:solidFill>
                  <a:schemeClr val="bg2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1494" name="Freeform 189"/>
                <p:cNvSpPr>
                  <a:spLocks noChangeAspect="1"/>
                </p:cNvSpPr>
                <p:nvPr/>
              </p:nvSpPr>
              <p:spPr bwMode="auto">
                <a:xfrm>
                  <a:off x="2424" y="2092"/>
                  <a:ext cx="857" cy="458"/>
                </a:xfrm>
                <a:custGeom>
                  <a:avLst/>
                  <a:gdLst>
                    <a:gd name="T0" fmla="*/ 0 w 857"/>
                    <a:gd name="T1" fmla="*/ 458 h 458"/>
                    <a:gd name="T2" fmla="*/ 857 w 857"/>
                    <a:gd name="T3" fmla="*/ 0 h 458"/>
                    <a:gd name="T4" fmla="*/ 0 60000 65536"/>
                    <a:gd name="T5" fmla="*/ 0 60000 65536"/>
                    <a:gd name="T6" fmla="*/ 0 w 857"/>
                    <a:gd name="T7" fmla="*/ 0 h 458"/>
                    <a:gd name="T8" fmla="*/ 857 w 857"/>
                    <a:gd name="T9" fmla="*/ 458 h 45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57" h="458">
                      <a:moveTo>
                        <a:pt x="0" y="458"/>
                      </a:moveTo>
                      <a:lnTo>
                        <a:pt x="857" y="0"/>
                      </a:lnTo>
                    </a:path>
                  </a:pathLst>
                </a:custGeom>
                <a:noFill/>
                <a:ln w="5715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1495" name="Freeform 192"/>
                <p:cNvSpPr>
                  <a:spLocks noChangeAspect="1"/>
                </p:cNvSpPr>
                <p:nvPr/>
              </p:nvSpPr>
              <p:spPr bwMode="auto">
                <a:xfrm>
                  <a:off x="2706" y="2210"/>
                  <a:ext cx="639" cy="343"/>
                </a:xfrm>
                <a:custGeom>
                  <a:avLst/>
                  <a:gdLst>
                    <a:gd name="T0" fmla="*/ 0 w 639"/>
                    <a:gd name="T1" fmla="*/ 343 h 343"/>
                    <a:gd name="T2" fmla="*/ 639 w 639"/>
                    <a:gd name="T3" fmla="*/ 0 h 343"/>
                    <a:gd name="T4" fmla="*/ 0 60000 65536"/>
                    <a:gd name="T5" fmla="*/ 0 60000 65536"/>
                    <a:gd name="T6" fmla="*/ 0 w 639"/>
                    <a:gd name="T7" fmla="*/ 0 h 343"/>
                    <a:gd name="T8" fmla="*/ 639 w 639"/>
                    <a:gd name="T9" fmla="*/ 343 h 34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639" h="343">
                      <a:moveTo>
                        <a:pt x="0" y="343"/>
                      </a:moveTo>
                      <a:lnTo>
                        <a:pt x="639" y="0"/>
                      </a:lnTo>
                    </a:path>
                  </a:pathLst>
                </a:custGeom>
                <a:noFill/>
                <a:ln w="5715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1496" name="Freeform 195"/>
                <p:cNvSpPr>
                  <a:spLocks noChangeAspect="1"/>
                </p:cNvSpPr>
                <p:nvPr/>
              </p:nvSpPr>
              <p:spPr bwMode="auto">
                <a:xfrm>
                  <a:off x="2985" y="2321"/>
                  <a:ext cx="426" cy="229"/>
                </a:xfrm>
                <a:custGeom>
                  <a:avLst/>
                  <a:gdLst>
                    <a:gd name="T0" fmla="*/ 0 w 426"/>
                    <a:gd name="T1" fmla="*/ 229 h 229"/>
                    <a:gd name="T2" fmla="*/ 426 w 426"/>
                    <a:gd name="T3" fmla="*/ 0 h 229"/>
                    <a:gd name="T4" fmla="*/ 0 60000 65536"/>
                    <a:gd name="T5" fmla="*/ 0 60000 65536"/>
                    <a:gd name="T6" fmla="*/ 0 w 426"/>
                    <a:gd name="T7" fmla="*/ 0 h 229"/>
                    <a:gd name="T8" fmla="*/ 426 w 426"/>
                    <a:gd name="T9" fmla="*/ 229 h 229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26" h="229">
                      <a:moveTo>
                        <a:pt x="0" y="229"/>
                      </a:moveTo>
                      <a:lnTo>
                        <a:pt x="426" y="0"/>
                      </a:lnTo>
                    </a:path>
                  </a:pathLst>
                </a:custGeom>
                <a:noFill/>
                <a:ln w="5715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1497" name="Freeform 198"/>
                <p:cNvSpPr>
                  <a:spLocks noChangeAspect="1"/>
                </p:cNvSpPr>
                <p:nvPr/>
              </p:nvSpPr>
              <p:spPr bwMode="auto">
                <a:xfrm>
                  <a:off x="2214" y="2438"/>
                  <a:ext cx="1255" cy="676"/>
                </a:xfrm>
                <a:custGeom>
                  <a:avLst/>
                  <a:gdLst>
                    <a:gd name="T0" fmla="*/ 0 w 1255"/>
                    <a:gd name="T1" fmla="*/ 676 h 676"/>
                    <a:gd name="T2" fmla="*/ 1255 w 1255"/>
                    <a:gd name="T3" fmla="*/ 0 h 676"/>
                    <a:gd name="T4" fmla="*/ 0 60000 65536"/>
                    <a:gd name="T5" fmla="*/ 0 60000 65536"/>
                    <a:gd name="T6" fmla="*/ 0 w 1255"/>
                    <a:gd name="T7" fmla="*/ 0 h 676"/>
                    <a:gd name="T8" fmla="*/ 1255 w 1255"/>
                    <a:gd name="T9" fmla="*/ 676 h 67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55" h="676">
                      <a:moveTo>
                        <a:pt x="0" y="676"/>
                      </a:moveTo>
                      <a:lnTo>
                        <a:pt x="1255" y="0"/>
                      </a:lnTo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1498" name="Line 200"/>
                <p:cNvSpPr>
                  <a:spLocks noChangeAspect="1" noChangeShapeType="1"/>
                </p:cNvSpPr>
                <p:nvPr/>
              </p:nvSpPr>
              <p:spPr bwMode="auto">
                <a:xfrm rot="3691277" flipV="1">
                  <a:off x="2908" y="2166"/>
                  <a:ext cx="0" cy="1452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1499" name="Freeform 202"/>
                <p:cNvSpPr>
                  <a:spLocks noChangeAspect="1"/>
                </p:cNvSpPr>
                <p:nvPr/>
              </p:nvSpPr>
              <p:spPr bwMode="auto">
                <a:xfrm>
                  <a:off x="1944" y="1980"/>
                  <a:ext cx="1277" cy="684"/>
                </a:xfrm>
                <a:custGeom>
                  <a:avLst/>
                  <a:gdLst>
                    <a:gd name="T0" fmla="*/ 0 w 1277"/>
                    <a:gd name="T1" fmla="*/ 684 h 684"/>
                    <a:gd name="T2" fmla="*/ 1277 w 1277"/>
                    <a:gd name="T3" fmla="*/ 0 h 684"/>
                    <a:gd name="T4" fmla="*/ 0 60000 65536"/>
                    <a:gd name="T5" fmla="*/ 0 60000 65536"/>
                    <a:gd name="T6" fmla="*/ 0 w 1277"/>
                    <a:gd name="T7" fmla="*/ 0 h 684"/>
                    <a:gd name="T8" fmla="*/ 1277 w 1277"/>
                    <a:gd name="T9" fmla="*/ 684 h 68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77" h="684">
                      <a:moveTo>
                        <a:pt x="0" y="684"/>
                      </a:moveTo>
                      <a:lnTo>
                        <a:pt x="1277" y="0"/>
                      </a:lnTo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1500" name="Line 204"/>
                <p:cNvSpPr>
                  <a:spLocks noChangeAspect="1" noChangeShapeType="1"/>
                </p:cNvSpPr>
                <p:nvPr/>
              </p:nvSpPr>
              <p:spPr bwMode="auto">
                <a:xfrm rot="3691277" flipV="1">
                  <a:off x="3021" y="2414"/>
                  <a:ext cx="0" cy="1452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1501" name="Line 205"/>
                <p:cNvSpPr>
                  <a:spLocks noChangeAspect="1" noChangeShapeType="1"/>
                </p:cNvSpPr>
                <p:nvPr/>
              </p:nvSpPr>
              <p:spPr bwMode="auto">
                <a:xfrm rot="3691277" flipV="1">
                  <a:off x="2961" y="2291"/>
                  <a:ext cx="0" cy="1452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1502" name="Line 206"/>
                <p:cNvSpPr>
                  <a:spLocks noChangeAspect="1" noChangeShapeType="1"/>
                </p:cNvSpPr>
                <p:nvPr/>
              </p:nvSpPr>
              <p:spPr bwMode="auto">
                <a:xfrm rot="3691277" flipV="1">
                  <a:off x="2454" y="1366"/>
                  <a:ext cx="0" cy="1452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1503" name="Line 207"/>
                <p:cNvSpPr>
                  <a:spLocks noChangeAspect="1" noChangeShapeType="1"/>
                </p:cNvSpPr>
                <p:nvPr/>
              </p:nvSpPr>
              <p:spPr bwMode="auto">
                <a:xfrm rot="3691277" flipV="1">
                  <a:off x="2393" y="1243"/>
                  <a:ext cx="0" cy="1451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1504" name="Freeform 209"/>
                <p:cNvSpPr>
                  <a:spLocks noChangeAspect="1"/>
                </p:cNvSpPr>
                <p:nvPr/>
              </p:nvSpPr>
              <p:spPr bwMode="auto">
                <a:xfrm>
                  <a:off x="1875" y="1855"/>
                  <a:ext cx="1292" cy="701"/>
                </a:xfrm>
                <a:custGeom>
                  <a:avLst/>
                  <a:gdLst>
                    <a:gd name="T0" fmla="*/ 0 w 1292"/>
                    <a:gd name="T1" fmla="*/ 701 h 701"/>
                    <a:gd name="T2" fmla="*/ 1292 w 1292"/>
                    <a:gd name="T3" fmla="*/ 0 h 701"/>
                    <a:gd name="T4" fmla="*/ 0 60000 65536"/>
                    <a:gd name="T5" fmla="*/ 0 60000 65536"/>
                    <a:gd name="T6" fmla="*/ 0 w 1292"/>
                    <a:gd name="T7" fmla="*/ 0 h 701"/>
                    <a:gd name="T8" fmla="*/ 1292 w 1292"/>
                    <a:gd name="T9" fmla="*/ 701 h 70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92" h="701">
                      <a:moveTo>
                        <a:pt x="0" y="701"/>
                      </a:moveTo>
                      <a:lnTo>
                        <a:pt x="1292" y="0"/>
                      </a:lnTo>
                    </a:path>
                  </a:pathLst>
                </a:custGeom>
                <a:noFill/>
                <a:ln w="5715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463000" name="Text Box 152"/>
              <p:cNvSpPr txBox="1">
                <a:spLocks noChangeAspect="1" noChangeArrowheads="1"/>
              </p:cNvSpPr>
              <p:nvPr/>
            </p:nvSpPr>
            <p:spPr bwMode="auto">
              <a:xfrm>
                <a:off x="3198" y="1797"/>
                <a:ext cx="348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nl-NL" sz="32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  <a:cs typeface="Arial" pitchFamily="34" charset="0"/>
                  </a:rPr>
                  <a:t>B</a:t>
                </a:r>
              </a:p>
            </p:txBody>
          </p:sp>
          <p:sp>
            <p:nvSpPr>
              <p:cNvPr id="61491" name="Freeform 215"/>
              <p:cNvSpPr>
                <a:spLocks/>
              </p:cNvSpPr>
              <p:nvPr/>
            </p:nvSpPr>
            <p:spPr bwMode="auto">
              <a:xfrm>
                <a:off x="2369" y="2552"/>
                <a:ext cx="684" cy="1"/>
              </a:xfrm>
              <a:custGeom>
                <a:avLst/>
                <a:gdLst>
                  <a:gd name="T0" fmla="*/ 0 w 684"/>
                  <a:gd name="T1" fmla="*/ 0 h 1"/>
                  <a:gd name="T2" fmla="*/ 684 w 684"/>
                  <a:gd name="T3" fmla="*/ 0 h 1"/>
                  <a:gd name="T4" fmla="*/ 0 60000 65536"/>
                  <a:gd name="T5" fmla="*/ 0 60000 65536"/>
                  <a:gd name="T6" fmla="*/ 0 w 684"/>
                  <a:gd name="T7" fmla="*/ 0 h 1"/>
                  <a:gd name="T8" fmla="*/ 684 w 68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84" h="1">
                    <a:moveTo>
                      <a:pt x="0" y="0"/>
                    </a:moveTo>
                    <a:lnTo>
                      <a:pt x="684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62958" name="Text Box 110"/>
            <p:cNvSpPr txBox="1">
              <a:spLocks noChangeAspect="1" noChangeArrowheads="1"/>
            </p:cNvSpPr>
            <p:nvPr/>
          </p:nvSpPr>
          <p:spPr bwMode="auto">
            <a:xfrm>
              <a:off x="2441" y="2389"/>
              <a:ext cx="34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  <a:cs typeface="Arial" pitchFamily="34" charset="0"/>
                </a:rPr>
                <a:t>A</a:t>
              </a:r>
            </a:p>
          </p:txBody>
        </p:sp>
      </p:grpSp>
      <p:sp>
        <p:nvSpPr>
          <p:cNvPr id="463023" name="Text Box 175"/>
          <p:cNvSpPr txBox="1">
            <a:spLocks noChangeAspect="1" noChangeArrowheads="1"/>
          </p:cNvSpPr>
          <p:nvPr/>
        </p:nvSpPr>
        <p:spPr bwMode="auto">
          <a:xfrm>
            <a:off x="2882900" y="5102225"/>
            <a:ext cx="3095625" cy="5191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Flux is minder</a:t>
            </a:r>
          </a:p>
        </p:txBody>
      </p:sp>
      <p:sp>
        <p:nvSpPr>
          <p:cNvPr id="463024" name="Text Box 176"/>
          <p:cNvSpPr txBox="1">
            <a:spLocks noChangeAspect="1" noChangeArrowheads="1"/>
          </p:cNvSpPr>
          <p:nvPr/>
        </p:nvSpPr>
        <p:spPr bwMode="auto">
          <a:xfrm>
            <a:off x="6516688" y="5099050"/>
            <a:ext cx="2484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Flux = 0</a:t>
            </a:r>
          </a:p>
        </p:txBody>
      </p:sp>
      <p:sp>
        <p:nvSpPr>
          <p:cNvPr id="463026" name="Text Box 178"/>
          <p:cNvSpPr txBox="1">
            <a:spLocks noChangeAspect="1" noChangeArrowheads="1"/>
          </p:cNvSpPr>
          <p:nvPr/>
        </p:nvSpPr>
        <p:spPr bwMode="auto">
          <a:xfrm>
            <a:off x="34925" y="5768975"/>
            <a:ext cx="9109075" cy="523875"/>
          </a:xfrm>
          <a:prstGeom prst="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800" dirty="0">
                <a:solidFill>
                  <a:srgbClr val="000000"/>
                </a:solidFill>
                <a:cs typeface="Arial" pitchFamily="34" charset="0"/>
              </a:rPr>
              <a:t>Φ</a:t>
            </a:r>
            <a:r>
              <a:rPr lang="nl-NL" sz="2800" baseline="-25000" dirty="0">
                <a:solidFill>
                  <a:srgbClr val="000000"/>
                </a:solidFill>
                <a:cs typeface="Arial" pitchFamily="34" charset="0"/>
              </a:rPr>
              <a:t>max</a:t>
            </a: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 = B.A                                         (BINAS tabel 35D3)</a:t>
            </a:r>
          </a:p>
        </p:txBody>
      </p:sp>
      <p:sp>
        <p:nvSpPr>
          <p:cNvPr id="463027" name="Text Box 179"/>
          <p:cNvSpPr txBox="1">
            <a:spLocks noChangeAspect="1" noChangeArrowheads="1"/>
          </p:cNvSpPr>
          <p:nvPr/>
        </p:nvSpPr>
        <p:spPr bwMode="auto">
          <a:xfrm>
            <a:off x="-63500" y="628967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B in T, A in m</a:t>
            </a:r>
            <a:r>
              <a:rPr lang="nl-NL" sz="2800" baseline="30000" dirty="0">
                <a:solidFill>
                  <a:srgbClr val="000000"/>
                </a:solidFill>
                <a:cs typeface="Arial" pitchFamily="34" charset="0"/>
              </a:rPr>
              <a:t>2</a:t>
            </a: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 dus </a:t>
            </a:r>
            <a:r>
              <a:rPr lang="el-GR" sz="2800" dirty="0">
                <a:solidFill>
                  <a:srgbClr val="000000"/>
                </a:solidFill>
                <a:cs typeface="Arial" pitchFamily="34" charset="0"/>
              </a:rPr>
              <a:t>Φ</a:t>
            </a:r>
            <a:r>
              <a:rPr lang="nl-NL" sz="2800" baseline="-25000" dirty="0">
                <a:solidFill>
                  <a:srgbClr val="000000"/>
                </a:solidFill>
                <a:cs typeface="Arial" pitchFamily="34" charset="0"/>
              </a:rPr>
              <a:t>max</a:t>
            </a: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 in</a:t>
            </a:r>
          </a:p>
        </p:txBody>
      </p:sp>
      <p:sp>
        <p:nvSpPr>
          <p:cNvPr id="463028" name="Text Box 180"/>
          <p:cNvSpPr txBox="1">
            <a:spLocks noChangeAspect="1" noChangeArrowheads="1"/>
          </p:cNvSpPr>
          <p:nvPr/>
        </p:nvSpPr>
        <p:spPr bwMode="auto">
          <a:xfrm>
            <a:off x="4130675" y="6291263"/>
            <a:ext cx="2457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Tm</a:t>
            </a:r>
            <a:r>
              <a:rPr lang="nl-NL" sz="2800" baseline="30000" dirty="0">
                <a:solidFill>
                  <a:srgbClr val="000000"/>
                </a:solidFill>
                <a:cs typeface="Arial" pitchFamily="34" charset="0"/>
              </a:rPr>
              <a:t>2</a:t>
            </a: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 = Wb</a:t>
            </a:r>
            <a:endParaRPr lang="nl-NL" sz="2800" b="1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4" name="Group 219"/>
          <p:cNvGrpSpPr>
            <a:grpSpLocks/>
          </p:cNvGrpSpPr>
          <p:nvPr/>
        </p:nvGrpSpPr>
        <p:grpSpPr bwMode="auto">
          <a:xfrm>
            <a:off x="250825" y="2636838"/>
            <a:ext cx="2689225" cy="2363787"/>
            <a:chOff x="158" y="1661"/>
            <a:chExt cx="1694" cy="1489"/>
          </a:xfrm>
        </p:grpSpPr>
        <p:grpSp>
          <p:nvGrpSpPr>
            <p:cNvPr id="61456" name="Group 19"/>
            <p:cNvGrpSpPr>
              <a:grpSpLocks noChangeAspect="1"/>
            </p:cNvGrpSpPr>
            <p:nvPr/>
          </p:nvGrpSpPr>
          <p:grpSpPr bwMode="auto">
            <a:xfrm>
              <a:off x="158" y="1661"/>
              <a:ext cx="1694" cy="1489"/>
              <a:chOff x="551" y="1730"/>
              <a:chExt cx="2646" cy="2326"/>
            </a:xfrm>
          </p:grpSpPr>
          <p:grpSp>
            <p:nvGrpSpPr>
              <p:cNvPr id="61458" name="Group 20"/>
              <p:cNvGrpSpPr>
                <a:grpSpLocks noChangeAspect="1"/>
              </p:cNvGrpSpPr>
              <p:nvPr/>
            </p:nvGrpSpPr>
            <p:grpSpPr bwMode="auto">
              <a:xfrm>
                <a:off x="551" y="1752"/>
                <a:ext cx="2076" cy="2304"/>
                <a:chOff x="551" y="1752"/>
                <a:chExt cx="2076" cy="2304"/>
              </a:xfrm>
            </p:grpSpPr>
            <p:sp>
              <p:nvSpPr>
                <p:cNvPr id="61461" name="AutoShape 21"/>
                <p:cNvSpPr>
                  <a:spLocks noChangeAspect="1" noChangeArrowheads="1"/>
                </p:cNvSpPr>
                <p:nvPr/>
              </p:nvSpPr>
              <p:spPr bwMode="auto">
                <a:xfrm>
                  <a:off x="922" y="2688"/>
                  <a:ext cx="1451" cy="273"/>
                </a:xfrm>
                <a:prstGeom prst="parallelogram">
                  <a:avLst>
                    <a:gd name="adj" fmla="val 132875"/>
                  </a:avLst>
                </a:prstGeom>
                <a:solidFill>
                  <a:schemeClr val="bg2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grpSp>
              <p:nvGrpSpPr>
                <p:cNvPr id="61462" name="Group 22"/>
                <p:cNvGrpSpPr>
                  <a:grpSpLocks noChangeAspect="1"/>
                </p:cNvGrpSpPr>
                <p:nvPr/>
              </p:nvGrpSpPr>
              <p:grpSpPr bwMode="auto">
                <a:xfrm>
                  <a:off x="551" y="1752"/>
                  <a:ext cx="2076" cy="2304"/>
                  <a:chOff x="551" y="1752"/>
                  <a:chExt cx="2076" cy="2304"/>
                </a:xfrm>
              </p:grpSpPr>
              <p:grpSp>
                <p:nvGrpSpPr>
                  <p:cNvPr id="61463" name="Group 2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83" y="1768"/>
                    <a:ext cx="616" cy="2246"/>
                    <a:chOff x="1383" y="1768"/>
                    <a:chExt cx="616" cy="2246"/>
                  </a:xfrm>
                </p:grpSpPr>
                <p:grpSp>
                  <p:nvGrpSpPr>
                    <p:cNvPr id="61475" name="Group 2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383" y="1776"/>
                      <a:ext cx="0" cy="2238"/>
                      <a:chOff x="1522" y="1776"/>
                      <a:chExt cx="0" cy="2238"/>
                    </a:xfrm>
                  </p:grpSpPr>
                  <p:sp>
                    <p:nvSpPr>
                      <p:cNvPr id="61485" name="Line 2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1522" y="1776"/>
                        <a:ext cx="0" cy="1043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chemeClr val="accent2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61486" name="Line 2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1522" y="2971"/>
                        <a:ext cx="0" cy="1043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61476" name="Group 2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594" y="1776"/>
                      <a:ext cx="0" cy="2238"/>
                      <a:chOff x="1522" y="1776"/>
                      <a:chExt cx="0" cy="2238"/>
                    </a:xfrm>
                  </p:grpSpPr>
                  <p:sp>
                    <p:nvSpPr>
                      <p:cNvPr id="61483" name="Line 2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1522" y="1776"/>
                        <a:ext cx="0" cy="1043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chemeClr val="accent2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61484" name="Line 2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1522" y="2971"/>
                        <a:ext cx="0" cy="1043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61477" name="Group 3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94" y="1768"/>
                      <a:ext cx="0" cy="2238"/>
                      <a:chOff x="1522" y="1776"/>
                      <a:chExt cx="0" cy="2238"/>
                    </a:xfrm>
                  </p:grpSpPr>
                  <p:sp>
                    <p:nvSpPr>
                      <p:cNvPr id="61481" name="Line 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1522" y="1776"/>
                        <a:ext cx="0" cy="1043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chemeClr val="accent2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61482" name="Line 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1522" y="2971"/>
                        <a:ext cx="0" cy="1043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61478" name="Group 3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999" y="1776"/>
                      <a:ext cx="0" cy="2238"/>
                      <a:chOff x="1522" y="1776"/>
                      <a:chExt cx="0" cy="2238"/>
                    </a:xfrm>
                  </p:grpSpPr>
                  <p:sp>
                    <p:nvSpPr>
                      <p:cNvPr id="61479" name="Line 3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1522" y="1776"/>
                        <a:ext cx="0" cy="1043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chemeClr val="accent2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61480" name="Line 3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1522" y="2971"/>
                        <a:ext cx="0" cy="1043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61464" name="Line 3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202" y="1752"/>
                    <a:ext cx="0" cy="2268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grpSp>
                <p:nvGrpSpPr>
                  <p:cNvPr id="61465" name="Group 3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83" y="1776"/>
                    <a:ext cx="0" cy="2238"/>
                    <a:chOff x="1522" y="1776"/>
                    <a:chExt cx="0" cy="2238"/>
                  </a:xfrm>
                </p:grpSpPr>
                <p:sp>
                  <p:nvSpPr>
                    <p:cNvPr id="61473" name="Line 3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522" y="1776"/>
                      <a:ext cx="0" cy="1043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accent2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1474" name="Line 3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522" y="2971"/>
                      <a:ext cx="0" cy="1043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61466" name="Line 4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627" y="1781"/>
                    <a:ext cx="0" cy="2268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61467" name="Line 4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413" y="1773"/>
                    <a:ext cx="0" cy="2268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61468" name="Line 4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65" y="1778"/>
                    <a:ext cx="0" cy="2268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61469" name="Line 4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51" y="1770"/>
                    <a:ext cx="0" cy="2268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grpSp>
                <p:nvGrpSpPr>
                  <p:cNvPr id="61470" name="Group 4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974" y="1757"/>
                    <a:ext cx="10" cy="2299"/>
                    <a:chOff x="974" y="1757"/>
                    <a:chExt cx="10" cy="2299"/>
                  </a:xfrm>
                </p:grpSpPr>
                <p:sp>
                  <p:nvSpPr>
                    <p:cNvPr id="61471" name="Freeform 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974" y="1757"/>
                      <a:ext cx="2" cy="1155"/>
                    </a:xfrm>
                    <a:custGeom>
                      <a:avLst/>
                      <a:gdLst>
                        <a:gd name="T0" fmla="*/ 2 w 2"/>
                        <a:gd name="T1" fmla="*/ 1155 h 1155"/>
                        <a:gd name="T2" fmla="*/ 0 w 2"/>
                        <a:gd name="T3" fmla="*/ 0 h 1155"/>
                        <a:gd name="T4" fmla="*/ 0 60000 65536"/>
                        <a:gd name="T5" fmla="*/ 0 60000 65536"/>
                        <a:gd name="T6" fmla="*/ 0 w 2"/>
                        <a:gd name="T7" fmla="*/ 0 h 1155"/>
                        <a:gd name="T8" fmla="*/ 2 w 2"/>
                        <a:gd name="T9" fmla="*/ 1155 h 1155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2" h="1155">
                          <a:moveTo>
                            <a:pt x="2" y="1155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571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1472" name="Freeform 4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974" y="2977"/>
                      <a:ext cx="10" cy="1079"/>
                    </a:xfrm>
                    <a:custGeom>
                      <a:avLst/>
                      <a:gdLst>
                        <a:gd name="T0" fmla="*/ 10 w 10"/>
                        <a:gd name="T1" fmla="*/ 1079 h 1079"/>
                        <a:gd name="T2" fmla="*/ 0 w 10"/>
                        <a:gd name="T3" fmla="*/ 0 h 1079"/>
                        <a:gd name="T4" fmla="*/ 0 60000 65536"/>
                        <a:gd name="T5" fmla="*/ 0 60000 65536"/>
                        <a:gd name="T6" fmla="*/ 0 w 10"/>
                        <a:gd name="T7" fmla="*/ 0 h 1079"/>
                        <a:gd name="T8" fmla="*/ 10 w 10"/>
                        <a:gd name="T9" fmla="*/ 1079 h 1079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10" h="1079">
                          <a:moveTo>
                            <a:pt x="10" y="1079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5715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462895" name="Text Box 47"/>
              <p:cNvSpPr txBox="1">
                <a:spLocks noChangeAspect="1" noChangeArrowheads="1"/>
              </p:cNvSpPr>
              <p:nvPr/>
            </p:nvSpPr>
            <p:spPr bwMode="auto">
              <a:xfrm>
                <a:off x="1140" y="2645"/>
                <a:ext cx="544" cy="5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nl-NL" sz="28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462896" name="Text Box 48"/>
              <p:cNvSpPr txBox="1">
                <a:spLocks noChangeAspect="1" noChangeArrowheads="1"/>
              </p:cNvSpPr>
              <p:nvPr/>
            </p:nvSpPr>
            <p:spPr bwMode="auto">
              <a:xfrm>
                <a:off x="2653" y="1730"/>
                <a:ext cx="544" cy="5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nl-NL" sz="28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  <a:cs typeface="Arial" pitchFamily="34" charset="0"/>
                  </a:rPr>
                  <a:t>B</a:t>
                </a:r>
              </a:p>
            </p:txBody>
          </p:sp>
        </p:grpSp>
        <p:sp>
          <p:nvSpPr>
            <p:cNvPr id="61457" name="Freeform 214"/>
            <p:cNvSpPr>
              <a:spLocks/>
            </p:cNvSpPr>
            <p:nvPr/>
          </p:nvSpPr>
          <p:spPr bwMode="auto">
            <a:xfrm>
              <a:off x="528" y="2352"/>
              <a:ext cx="684" cy="1"/>
            </a:xfrm>
            <a:custGeom>
              <a:avLst/>
              <a:gdLst>
                <a:gd name="T0" fmla="*/ 0 w 684"/>
                <a:gd name="T1" fmla="*/ 0 h 1"/>
                <a:gd name="T2" fmla="*/ 684 w 684"/>
                <a:gd name="T3" fmla="*/ 0 h 1"/>
                <a:gd name="T4" fmla="*/ 0 60000 65536"/>
                <a:gd name="T5" fmla="*/ 0 60000 65536"/>
                <a:gd name="T6" fmla="*/ 0 w 684"/>
                <a:gd name="T7" fmla="*/ 0 h 1"/>
                <a:gd name="T8" fmla="*/ 684 w 68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84" h="1">
                  <a:moveTo>
                    <a:pt x="0" y="0"/>
                  </a:moveTo>
                  <a:lnTo>
                    <a:pt x="684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463069" name="AutoShape 221"/>
          <p:cNvSpPr>
            <a:spLocks noChangeArrowheads="1"/>
          </p:cNvSpPr>
          <p:nvPr/>
        </p:nvSpPr>
        <p:spPr bwMode="auto">
          <a:xfrm>
            <a:off x="4427538" y="1484313"/>
            <a:ext cx="4248150" cy="1081087"/>
          </a:xfrm>
          <a:prstGeom prst="wedgeRoundRectCallout">
            <a:avLst>
              <a:gd name="adj1" fmla="val -74213"/>
              <a:gd name="adj2" fmla="val -14045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Spreek uit als </a:t>
            </a:r>
            <a:r>
              <a:rPr lang="nl-NL" sz="2800" dirty="0" err="1">
                <a:solidFill>
                  <a:srgbClr val="000000"/>
                </a:solidFill>
                <a:cs typeface="Arial" pitchFamily="34" charset="0"/>
              </a:rPr>
              <a:t>Fi</a:t>
            </a: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nl-NL" sz="2800" dirty="0">
                <a:solidFill>
                  <a:srgbClr val="000000"/>
                </a:solidFill>
                <a:cs typeface="Arial" pitchFamily="34" charset="0"/>
              </a:rPr>
            </a:b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= de Griekse letter F</a:t>
            </a:r>
          </a:p>
        </p:txBody>
      </p:sp>
      <p:sp>
        <p:nvSpPr>
          <p:cNvPr id="85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579440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3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2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62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6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63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63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6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63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6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6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6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0" grpId="0"/>
      <p:bldP spid="462851" grpId="0" autoUpdateAnimBg="0"/>
      <p:bldP spid="462852" grpId="0" autoUpdateAnimBg="0"/>
      <p:bldP spid="462942" grpId="0"/>
      <p:bldP spid="463023" grpId="0" animBg="1"/>
      <p:bldP spid="463024" grpId="0"/>
      <p:bldP spid="463026" grpId="0" animBg="1"/>
      <p:bldP spid="463027" grpId="0"/>
      <p:bldP spid="463028" grpId="0"/>
      <p:bldP spid="4630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2155825" y="4319588"/>
            <a:ext cx="5180013" cy="838200"/>
            <a:chOff x="2353" y="2784"/>
            <a:chExt cx="3263" cy="528"/>
          </a:xfrm>
        </p:grpSpPr>
        <p:grpSp>
          <p:nvGrpSpPr>
            <p:cNvPr id="7200" name="Group 84"/>
            <p:cNvGrpSpPr>
              <a:grpSpLocks/>
            </p:cNvGrpSpPr>
            <p:nvPr/>
          </p:nvGrpSpPr>
          <p:grpSpPr bwMode="auto">
            <a:xfrm>
              <a:off x="2353" y="2784"/>
              <a:ext cx="3072" cy="528"/>
              <a:chOff x="2353" y="2784"/>
              <a:chExt cx="3072" cy="528"/>
            </a:xfrm>
          </p:grpSpPr>
          <p:sp>
            <p:nvSpPr>
              <p:cNvPr id="7203" name="Rectangle 9"/>
              <p:cNvSpPr>
                <a:spLocks noChangeArrowheads="1"/>
              </p:cNvSpPr>
              <p:nvPr/>
            </p:nvSpPr>
            <p:spPr bwMode="auto">
              <a:xfrm>
                <a:off x="2353" y="2784"/>
                <a:ext cx="1536" cy="52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5154" name="Rectangle 10"/>
              <p:cNvSpPr>
                <a:spLocks noChangeArrowheads="1"/>
              </p:cNvSpPr>
              <p:nvPr/>
            </p:nvSpPr>
            <p:spPr bwMode="auto">
              <a:xfrm>
                <a:off x="3889" y="2784"/>
                <a:ext cx="1536" cy="52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innerShdw blurRad="38100" dist="88900" dir="2700000">
                  <a:prstClr val="black">
                    <a:alpha val="31000"/>
                  </a:prstClr>
                </a:innerShdw>
              </a:effec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lang="nl-NL" altLang="nl-NL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78965" name="Text Box 85"/>
            <p:cNvSpPr txBox="1">
              <a:spLocks noChangeArrowheads="1"/>
            </p:cNvSpPr>
            <p:nvPr/>
          </p:nvSpPr>
          <p:spPr bwMode="auto">
            <a:xfrm>
              <a:off x="2382" y="2868"/>
              <a:ext cx="52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3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pitchFamily="34" charset="0"/>
                </a:rPr>
                <a:t>N</a:t>
              </a:r>
              <a:endParaRPr kumimoji="1" lang="nl-NL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378966" name="Text Box 86"/>
            <p:cNvSpPr txBox="1">
              <a:spLocks noChangeArrowheads="1"/>
            </p:cNvSpPr>
            <p:nvPr/>
          </p:nvSpPr>
          <p:spPr bwMode="auto">
            <a:xfrm>
              <a:off x="5088" y="2892"/>
              <a:ext cx="52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3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pitchFamily="34" charset="0"/>
                </a:rPr>
                <a:t>Z</a:t>
              </a:r>
              <a:endParaRPr kumimoji="1" lang="nl-NL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378958" name="Rectangle 78"/>
          <p:cNvSpPr>
            <a:spLocks noChangeArrowheads="1"/>
          </p:cNvSpPr>
          <p:nvPr/>
        </p:nvSpPr>
        <p:spPr bwMode="auto">
          <a:xfrm>
            <a:off x="47625" y="692150"/>
            <a:ext cx="9144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10000"/>
              </a:lnSpc>
              <a:spcAft>
                <a:spcPct val="0"/>
              </a:spcAft>
              <a:buClr>
                <a:srgbClr val="FF3300"/>
              </a:buClr>
              <a:buFontTx/>
              <a:buNone/>
            </a:pPr>
            <a:r>
              <a:rPr lang="en-US" altLang="nl-NL" sz="2400">
                <a:solidFill>
                  <a:srgbClr val="000000"/>
                </a:solidFill>
                <a:cs typeface="Arial" pitchFamily="34" charset="0"/>
              </a:rPr>
              <a:t>Er werken 4 krachten op de kompasnaald.</a:t>
            </a:r>
            <a:endParaRPr lang="nl-NL" altLang="nl-NL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1.5/20</a:t>
            </a:r>
            <a:r>
              <a:rPr lang="nl-NL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nl-NL" sz="24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Het magnetisch veld van een permanente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nl-NL" sz="24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magneet.</a:t>
            </a:r>
          </a:p>
        </p:txBody>
      </p:sp>
      <p:sp>
        <p:nvSpPr>
          <p:cNvPr id="378887" name="Rectangle 7"/>
          <p:cNvSpPr>
            <a:spLocks noChangeArrowheads="1"/>
          </p:cNvSpPr>
          <p:nvPr/>
        </p:nvSpPr>
        <p:spPr bwMode="auto">
          <a:xfrm>
            <a:off x="0" y="1196975"/>
            <a:ext cx="90360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FF3300"/>
              </a:buClr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Deze krachten kun je samenstellen tot twee (paarse) krachten.</a:t>
            </a:r>
          </a:p>
        </p:txBody>
      </p:sp>
      <p:sp>
        <p:nvSpPr>
          <p:cNvPr id="378934" name="Freeform 54"/>
          <p:cNvSpPr>
            <a:spLocks/>
          </p:cNvSpPr>
          <p:nvPr/>
        </p:nvSpPr>
        <p:spPr bwMode="auto">
          <a:xfrm>
            <a:off x="3759200" y="2325688"/>
            <a:ext cx="949325" cy="360362"/>
          </a:xfrm>
          <a:custGeom>
            <a:avLst/>
            <a:gdLst>
              <a:gd name="T0" fmla="*/ 0 w 598"/>
              <a:gd name="T1" fmla="*/ 2147483647 h 227"/>
              <a:gd name="T2" fmla="*/ 2147483647 w 598"/>
              <a:gd name="T3" fmla="*/ 0 h 227"/>
              <a:gd name="T4" fmla="*/ 0 60000 65536"/>
              <a:gd name="T5" fmla="*/ 0 60000 65536"/>
              <a:gd name="T6" fmla="*/ 0 w 598"/>
              <a:gd name="T7" fmla="*/ 0 h 227"/>
              <a:gd name="T8" fmla="*/ 598 w 598"/>
              <a:gd name="T9" fmla="*/ 227 h 22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98" h="227">
                <a:moveTo>
                  <a:pt x="0" y="227"/>
                </a:moveTo>
                <a:lnTo>
                  <a:pt x="598" y="0"/>
                </a:lnTo>
              </a:path>
            </a:pathLst>
          </a:custGeom>
          <a:noFill/>
          <a:ln w="38100">
            <a:solidFill>
              <a:srgbClr val="7030A0"/>
            </a:solidFill>
            <a:prstDash val="solid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78935" name="Line 55"/>
          <p:cNvSpPr>
            <a:spLocks noChangeShapeType="1"/>
          </p:cNvSpPr>
          <p:nvPr/>
        </p:nvSpPr>
        <p:spPr bwMode="auto">
          <a:xfrm rot="21168427" flipH="1">
            <a:off x="2003425" y="3143250"/>
            <a:ext cx="990600" cy="442913"/>
          </a:xfrm>
          <a:prstGeom prst="line">
            <a:avLst/>
          </a:prstGeom>
          <a:noFill/>
          <a:ln w="38100">
            <a:solidFill>
              <a:srgbClr val="7030A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4" name="Group 81"/>
          <p:cNvGrpSpPr>
            <a:grpSpLocks/>
          </p:cNvGrpSpPr>
          <p:nvPr/>
        </p:nvGrpSpPr>
        <p:grpSpPr bwMode="auto">
          <a:xfrm>
            <a:off x="2471738" y="2778125"/>
            <a:ext cx="4581525" cy="1998663"/>
            <a:chOff x="2539" y="1813"/>
            <a:chExt cx="2886" cy="1259"/>
          </a:xfrm>
        </p:grpSpPr>
        <p:sp>
          <p:nvSpPr>
            <p:cNvPr id="7198" name="Line 44"/>
            <p:cNvSpPr>
              <a:spLocks noChangeShapeType="1"/>
            </p:cNvSpPr>
            <p:nvPr/>
          </p:nvSpPr>
          <p:spPr bwMode="auto">
            <a:xfrm rot="9850415">
              <a:off x="2539" y="1813"/>
              <a:ext cx="288" cy="24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199" name="Line 64"/>
            <p:cNvSpPr>
              <a:spLocks noChangeShapeType="1"/>
            </p:cNvSpPr>
            <p:nvPr/>
          </p:nvSpPr>
          <p:spPr bwMode="auto">
            <a:xfrm>
              <a:off x="2881" y="2016"/>
              <a:ext cx="2544" cy="105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79"/>
          <p:cNvGrpSpPr>
            <a:grpSpLocks/>
          </p:cNvGrpSpPr>
          <p:nvPr/>
        </p:nvGrpSpPr>
        <p:grpSpPr bwMode="auto">
          <a:xfrm>
            <a:off x="3783013" y="2635250"/>
            <a:ext cx="3270250" cy="2141538"/>
            <a:chOff x="3365" y="1723"/>
            <a:chExt cx="2060" cy="1349"/>
          </a:xfrm>
        </p:grpSpPr>
        <p:sp>
          <p:nvSpPr>
            <p:cNvPr id="7196" name="Line 46"/>
            <p:cNvSpPr>
              <a:spLocks noChangeShapeType="1"/>
            </p:cNvSpPr>
            <p:nvPr/>
          </p:nvSpPr>
          <p:spPr bwMode="auto">
            <a:xfrm rot="-655126">
              <a:off x="3365" y="1723"/>
              <a:ext cx="288" cy="24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197" name="Line 65"/>
            <p:cNvSpPr>
              <a:spLocks noChangeShapeType="1"/>
            </p:cNvSpPr>
            <p:nvPr/>
          </p:nvSpPr>
          <p:spPr bwMode="auto">
            <a:xfrm>
              <a:off x="3601" y="1872"/>
              <a:ext cx="1824" cy="12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80"/>
          <p:cNvGrpSpPr>
            <a:grpSpLocks/>
          </p:cNvGrpSpPr>
          <p:nvPr/>
        </p:nvGrpSpPr>
        <p:grpSpPr bwMode="auto">
          <a:xfrm>
            <a:off x="2176463" y="1949450"/>
            <a:ext cx="2005012" cy="2827338"/>
            <a:chOff x="2353" y="1291"/>
            <a:chExt cx="1263" cy="1781"/>
          </a:xfrm>
        </p:grpSpPr>
        <p:sp>
          <p:nvSpPr>
            <p:cNvPr id="7194" name="Line 50"/>
            <p:cNvSpPr>
              <a:spLocks noChangeShapeType="1"/>
            </p:cNvSpPr>
            <p:nvPr/>
          </p:nvSpPr>
          <p:spPr bwMode="auto">
            <a:xfrm rot="11435744" flipH="1">
              <a:off x="3376" y="1291"/>
              <a:ext cx="240" cy="4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195" name="Line 66"/>
            <p:cNvSpPr>
              <a:spLocks noChangeShapeType="1"/>
            </p:cNvSpPr>
            <p:nvPr/>
          </p:nvSpPr>
          <p:spPr bwMode="auto">
            <a:xfrm flipH="1">
              <a:off x="2353" y="1776"/>
              <a:ext cx="960" cy="12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378948" name="Freeform 68"/>
          <p:cNvSpPr>
            <a:spLocks/>
          </p:cNvSpPr>
          <p:nvPr/>
        </p:nvSpPr>
        <p:spPr bwMode="auto">
          <a:xfrm>
            <a:off x="2062163" y="2814638"/>
            <a:ext cx="392112" cy="835025"/>
          </a:xfrm>
          <a:custGeom>
            <a:avLst/>
            <a:gdLst>
              <a:gd name="T0" fmla="*/ 2147483647 w 247"/>
              <a:gd name="T1" fmla="*/ 0 h 526"/>
              <a:gd name="T2" fmla="*/ 0 w 247"/>
              <a:gd name="T3" fmla="*/ 2147483647 h 526"/>
              <a:gd name="T4" fmla="*/ 0 60000 65536"/>
              <a:gd name="T5" fmla="*/ 0 60000 65536"/>
              <a:gd name="T6" fmla="*/ 0 w 247"/>
              <a:gd name="T7" fmla="*/ 0 h 526"/>
              <a:gd name="T8" fmla="*/ 247 w 247"/>
              <a:gd name="T9" fmla="*/ 526 h 52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7" h="526">
                <a:moveTo>
                  <a:pt x="247" y="0"/>
                </a:moveTo>
                <a:lnTo>
                  <a:pt x="0" y="526"/>
                </a:lnTo>
              </a:path>
            </a:pathLst>
          </a:custGeom>
          <a:noFill/>
          <a:ln w="38100">
            <a:solidFill>
              <a:srgbClr val="7030A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78949" name="Line 69"/>
          <p:cNvSpPr>
            <a:spLocks noChangeShapeType="1"/>
          </p:cNvSpPr>
          <p:nvPr/>
        </p:nvSpPr>
        <p:spPr bwMode="auto">
          <a:xfrm>
            <a:off x="2062163" y="3640138"/>
            <a:ext cx="533400" cy="228600"/>
          </a:xfrm>
          <a:prstGeom prst="line">
            <a:avLst/>
          </a:prstGeom>
          <a:noFill/>
          <a:ln w="38100">
            <a:solidFill>
              <a:srgbClr val="7030A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2176463" y="3108325"/>
            <a:ext cx="869950" cy="1668463"/>
            <a:chOff x="2353" y="2021"/>
            <a:chExt cx="548" cy="1051"/>
          </a:xfrm>
        </p:grpSpPr>
        <p:sp>
          <p:nvSpPr>
            <p:cNvPr id="7192" name="Line 47"/>
            <p:cNvSpPr>
              <a:spLocks noChangeShapeType="1"/>
            </p:cNvSpPr>
            <p:nvPr/>
          </p:nvSpPr>
          <p:spPr bwMode="auto">
            <a:xfrm rot="21325572" flipH="1">
              <a:off x="2613" y="2021"/>
              <a:ext cx="288" cy="4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193" name="Line 74"/>
            <p:cNvSpPr>
              <a:spLocks noChangeShapeType="1"/>
            </p:cNvSpPr>
            <p:nvPr/>
          </p:nvSpPr>
          <p:spPr bwMode="auto">
            <a:xfrm flipH="1">
              <a:off x="2353" y="2496"/>
              <a:ext cx="288" cy="57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378955" name="Freeform 75"/>
          <p:cNvSpPr>
            <a:spLocks/>
          </p:cNvSpPr>
          <p:nvPr/>
        </p:nvSpPr>
        <p:spPr bwMode="auto">
          <a:xfrm>
            <a:off x="4233863" y="2033588"/>
            <a:ext cx="493712" cy="304800"/>
          </a:xfrm>
          <a:custGeom>
            <a:avLst/>
            <a:gdLst>
              <a:gd name="T0" fmla="*/ 0 w 311"/>
              <a:gd name="T1" fmla="*/ 0 h 192"/>
              <a:gd name="T2" fmla="*/ 2147483647 w 311"/>
              <a:gd name="T3" fmla="*/ 2147483647 h 192"/>
              <a:gd name="T4" fmla="*/ 0 60000 65536"/>
              <a:gd name="T5" fmla="*/ 0 60000 65536"/>
              <a:gd name="T6" fmla="*/ 0 w 311"/>
              <a:gd name="T7" fmla="*/ 0 h 192"/>
              <a:gd name="T8" fmla="*/ 311 w 311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1" h="192">
                <a:moveTo>
                  <a:pt x="0" y="0"/>
                </a:moveTo>
                <a:lnTo>
                  <a:pt x="311" y="192"/>
                </a:lnTo>
              </a:path>
            </a:pathLst>
          </a:custGeom>
          <a:noFill/>
          <a:ln w="38100">
            <a:solidFill>
              <a:srgbClr val="7030A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78956" name="Freeform 76"/>
          <p:cNvSpPr>
            <a:spLocks/>
          </p:cNvSpPr>
          <p:nvPr/>
        </p:nvSpPr>
        <p:spPr bwMode="auto">
          <a:xfrm>
            <a:off x="4257675" y="2332038"/>
            <a:ext cx="457200" cy="641350"/>
          </a:xfrm>
          <a:custGeom>
            <a:avLst/>
            <a:gdLst>
              <a:gd name="T0" fmla="*/ 2147483647 w 288"/>
              <a:gd name="T1" fmla="*/ 0 h 404"/>
              <a:gd name="T2" fmla="*/ 0 w 288"/>
              <a:gd name="T3" fmla="*/ 2147483647 h 404"/>
              <a:gd name="T4" fmla="*/ 0 60000 65536"/>
              <a:gd name="T5" fmla="*/ 0 60000 65536"/>
              <a:gd name="T6" fmla="*/ 0 w 288"/>
              <a:gd name="T7" fmla="*/ 0 h 404"/>
              <a:gd name="T8" fmla="*/ 288 w 288"/>
              <a:gd name="T9" fmla="*/ 404 h 4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8" h="404">
                <a:moveTo>
                  <a:pt x="288" y="0"/>
                </a:moveTo>
                <a:lnTo>
                  <a:pt x="0" y="404"/>
                </a:lnTo>
              </a:path>
            </a:pathLst>
          </a:custGeom>
          <a:noFill/>
          <a:ln w="38100">
            <a:solidFill>
              <a:srgbClr val="7030A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8" name="Group 83"/>
          <p:cNvGrpSpPr>
            <a:grpSpLocks/>
          </p:cNvGrpSpPr>
          <p:nvPr/>
        </p:nvGrpSpPr>
        <p:grpSpPr bwMode="auto">
          <a:xfrm>
            <a:off x="2951163" y="2776538"/>
            <a:ext cx="857250" cy="211137"/>
            <a:chOff x="2841" y="1812"/>
            <a:chExt cx="540" cy="133"/>
          </a:xfrm>
        </p:grpSpPr>
        <p:sp>
          <p:nvSpPr>
            <p:cNvPr id="7190" name="Line 13"/>
            <p:cNvSpPr>
              <a:spLocks noChangeShapeType="1"/>
            </p:cNvSpPr>
            <p:nvPr/>
          </p:nvSpPr>
          <p:spPr bwMode="auto">
            <a:xfrm rot="19943177" flipV="1">
              <a:off x="2841" y="1945"/>
              <a:ext cx="26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191" name="Line 14"/>
            <p:cNvSpPr>
              <a:spLocks noChangeShapeType="1"/>
            </p:cNvSpPr>
            <p:nvPr/>
          </p:nvSpPr>
          <p:spPr bwMode="auto">
            <a:xfrm rot="19943177" flipV="1">
              <a:off x="3075" y="1812"/>
              <a:ext cx="306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-36513" y="6215063"/>
            <a:ext cx="9036051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FF3300"/>
              </a:buClr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Op elke plaats zal de kompasnaald een andere stand innemen.</a:t>
            </a: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3175" y="5649913"/>
            <a:ext cx="9037638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FF3300"/>
              </a:buClr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F</a:t>
            </a:r>
            <a:r>
              <a:rPr lang="nl-NL" altLang="nl-NL" sz="2400" baseline="-25000">
                <a:solidFill>
                  <a:srgbClr val="000000"/>
                </a:solidFill>
                <a:cs typeface="Arial" pitchFamily="34" charset="0"/>
              </a:rPr>
              <a:t>1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 en F</a:t>
            </a:r>
            <a:r>
              <a:rPr lang="nl-NL" altLang="nl-NL" sz="2400" baseline="-25000">
                <a:solidFill>
                  <a:srgbClr val="000000"/>
                </a:solidFill>
                <a:cs typeface="Arial" pitchFamily="34" charset="0"/>
              </a:rPr>
              <a:t>2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 bepalen de stand van de kompasnaald.</a:t>
            </a:r>
          </a:p>
        </p:txBody>
      </p:sp>
      <p:sp>
        <p:nvSpPr>
          <p:cNvPr id="3" name="Tekstvak 2"/>
          <p:cNvSpPr txBox="1">
            <a:spLocks noChangeArrowheads="1"/>
          </p:cNvSpPr>
          <p:nvPr/>
        </p:nvSpPr>
        <p:spPr bwMode="auto">
          <a:xfrm>
            <a:off x="1631950" y="3400425"/>
            <a:ext cx="544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 b="1">
                <a:solidFill>
                  <a:srgbClr val="7030A0"/>
                </a:solidFill>
                <a:cs typeface="Arial" pitchFamily="34" charset="0"/>
              </a:rPr>
              <a:t>F</a:t>
            </a:r>
            <a:r>
              <a:rPr lang="nl-NL" altLang="nl-NL" sz="2400" b="1" baseline="-25000">
                <a:solidFill>
                  <a:srgbClr val="7030A0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37" name="Tekstvak 36"/>
          <p:cNvSpPr txBox="1">
            <a:spLocks noChangeArrowheads="1"/>
          </p:cNvSpPr>
          <p:nvPr/>
        </p:nvSpPr>
        <p:spPr bwMode="auto">
          <a:xfrm>
            <a:off x="4708525" y="2039938"/>
            <a:ext cx="544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 b="1">
                <a:solidFill>
                  <a:srgbClr val="7030A0"/>
                </a:solidFill>
                <a:cs typeface="Arial" pitchFamily="34" charset="0"/>
              </a:rPr>
              <a:t>F</a:t>
            </a:r>
            <a:r>
              <a:rPr lang="nl-NL" altLang="nl-NL" sz="2400" b="1" baseline="-25000">
                <a:solidFill>
                  <a:srgbClr val="7030A0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38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600095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8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8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7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7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7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78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78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77" presetID="18" presetClass="entr" presetSubtype="3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9" dur="500"/>
                                        <p:tgtEl>
                                          <p:spTgt spid="37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8" grpId="0" autoUpdateAnimBg="0"/>
      <p:bldP spid="378882" grpId="0" autoUpdateAnimBg="0"/>
      <p:bldP spid="378887" grpId="0" autoUpdateAnimBg="0"/>
      <p:bldP spid="378934" grpId="0" animBg="1"/>
      <p:bldP spid="378935" grpId="0" animBg="1"/>
      <p:bldP spid="378948" grpId="0" animBg="1"/>
      <p:bldP spid="378949" grpId="0" animBg="1"/>
      <p:bldP spid="378955" grpId="0" animBg="1"/>
      <p:bldP spid="378956" grpId="0" animBg="1"/>
      <p:bldP spid="35" grpId="0" autoUpdateAnimBg="0"/>
      <p:bldP spid="36" grpId="0" autoUpdateAnimBg="0"/>
      <p:bldP spid="3" grpId="0"/>
      <p:bldP spid="3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108" name="AutoShape 284"/>
          <p:cNvSpPr>
            <a:spLocks noChangeArrowheads="1"/>
          </p:cNvSpPr>
          <p:nvPr/>
        </p:nvSpPr>
        <p:spPr bwMode="auto">
          <a:xfrm>
            <a:off x="5076825" y="1989138"/>
            <a:ext cx="3887788" cy="1439862"/>
          </a:xfrm>
          <a:prstGeom prst="wedgeRoundRectCallout">
            <a:avLst>
              <a:gd name="adj1" fmla="val -103616"/>
              <a:gd name="adj2" fmla="val 16687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80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Veldlijnen prikken naar links door de spoel</a:t>
            </a:r>
          </a:p>
        </p:txBody>
      </p:sp>
      <p:sp>
        <p:nvSpPr>
          <p:cNvPr id="462109" name="AutoShape 285"/>
          <p:cNvSpPr>
            <a:spLocks noChangeArrowheads="1"/>
          </p:cNvSpPr>
          <p:nvPr/>
        </p:nvSpPr>
        <p:spPr bwMode="auto">
          <a:xfrm>
            <a:off x="5003800" y="3644900"/>
            <a:ext cx="3960813" cy="1368425"/>
          </a:xfrm>
          <a:prstGeom prst="wedgeRoundRectCallout">
            <a:avLst>
              <a:gd name="adj1" fmla="val -7153"/>
              <a:gd name="adj2" fmla="val 15220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80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Veldlijnen prikken naar rechts door de spoel</a:t>
            </a:r>
          </a:p>
        </p:txBody>
      </p:sp>
      <p:sp>
        <p:nvSpPr>
          <p:cNvPr id="46182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-1588"/>
            <a:ext cx="9144000" cy="633413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5.4/31 </a:t>
            </a:r>
            <a:r>
              <a:rPr lang="nl-NL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Flux en inductiespanning</a:t>
            </a:r>
            <a:endParaRPr lang="el-GR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61830" name="Text Box 6"/>
          <p:cNvSpPr txBox="1">
            <a:spLocks noChangeArrowheads="1"/>
          </p:cNvSpPr>
          <p:nvPr/>
        </p:nvSpPr>
        <p:spPr bwMode="auto">
          <a:xfrm>
            <a:off x="0" y="1187450"/>
            <a:ext cx="9144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3619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3619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3619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NL" altLang="nl-NL" sz="2800">
                <a:solidFill>
                  <a:srgbClr val="000000"/>
                </a:solidFill>
                <a:cs typeface="Arial" pitchFamily="34" charset="0"/>
              </a:rPr>
              <a:t>2.	De flux door de spoel . . . </a:t>
            </a:r>
            <a:endParaRPr lang="nl-NL" altLang="nl-NL" sz="2800" baseline="-25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61831" name="Text Box 7"/>
          <p:cNvSpPr txBox="1">
            <a:spLocks noChangeArrowheads="1"/>
          </p:cNvSpPr>
          <p:nvPr/>
        </p:nvSpPr>
        <p:spPr bwMode="auto">
          <a:xfrm>
            <a:off x="0" y="577850"/>
            <a:ext cx="9144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3619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3619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3619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19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NL" altLang="nl-NL" sz="2800">
                <a:solidFill>
                  <a:srgbClr val="000000"/>
                </a:solidFill>
                <a:cs typeface="Arial" pitchFamily="34" charset="0"/>
              </a:rPr>
              <a:t>1.	In een dynamo draait de magneet langs een spoel,</a:t>
            </a:r>
          </a:p>
        </p:txBody>
      </p:sp>
      <p:sp>
        <p:nvSpPr>
          <p:cNvPr id="461926" name="Text Box 102"/>
          <p:cNvSpPr txBox="1">
            <a:spLocks noChangeArrowheads="1"/>
          </p:cNvSpPr>
          <p:nvPr/>
        </p:nvSpPr>
        <p:spPr bwMode="auto">
          <a:xfrm>
            <a:off x="4356100" y="1181100"/>
            <a:ext cx="3359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NL" altLang="nl-NL" sz="2800" i="1">
                <a:solidFill>
                  <a:srgbClr val="000000"/>
                </a:solidFill>
                <a:cs typeface="Arial" pitchFamily="34" charset="0"/>
              </a:rPr>
              <a:t>verandert steeds</a:t>
            </a:r>
            <a:r>
              <a:rPr lang="nl-NL" altLang="nl-NL" sz="2800">
                <a:solidFill>
                  <a:srgbClr val="000000"/>
                </a:solidFill>
                <a:cs typeface="Arial" pitchFamily="34" charset="0"/>
              </a:rPr>
              <a:t>.</a:t>
            </a:r>
            <a:endParaRPr lang="nl-NL" altLang="nl-NL" sz="2800" baseline="-2500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oup 112"/>
          <p:cNvGrpSpPr>
            <a:grpSpLocks/>
          </p:cNvGrpSpPr>
          <p:nvPr/>
        </p:nvGrpSpPr>
        <p:grpSpPr bwMode="auto">
          <a:xfrm>
            <a:off x="2319338" y="2649538"/>
            <a:ext cx="825500" cy="939800"/>
            <a:chOff x="1461" y="1645"/>
            <a:chExt cx="520" cy="592"/>
          </a:xfrm>
        </p:grpSpPr>
        <p:sp>
          <p:nvSpPr>
            <p:cNvPr id="62574" name="AutoShape 104"/>
            <p:cNvSpPr>
              <a:spLocks noChangeArrowheads="1"/>
            </p:cNvSpPr>
            <p:nvPr/>
          </p:nvSpPr>
          <p:spPr bwMode="auto">
            <a:xfrm rot="5400000">
              <a:off x="1433" y="1689"/>
              <a:ext cx="576" cy="520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62575" name="Group 111"/>
            <p:cNvGrpSpPr>
              <a:grpSpLocks/>
            </p:cNvGrpSpPr>
            <p:nvPr/>
          </p:nvGrpSpPr>
          <p:grpSpPr bwMode="auto">
            <a:xfrm>
              <a:off x="1522" y="1645"/>
              <a:ext cx="358" cy="591"/>
              <a:chOff x="1522" y="1645"/>
              <a:chExt cx="358" cy="591"/>
            </a:xfrm>
          </p:grpSpPr>
          <p:grpSp>
            <p:nvGrpSpPr>
              <p:cNvPr id="62576" name="Group 107"/>
              <p:cNvGrpSpPr>
                <a:grpSpLocks/>
              </p:cNvGrpSpPr>
              <p:nvPr/>
            </p:nvGrpSpPr>
            <p:grpSpPr bwMode="auto">
              <a:xfrm>
                <a:off x="1701" y="1645"/>
                <a:ext cx="179" cy="591"/>
                <a:chOff x="1701" y="1661"/>
                <a:chExt cx="179" cy="591"/>
              </a:xfrm>
            </p:grpSpPr>
            <p:sp>
              <p:nvSpPr>
                <p:cNvPr id="62580" name="Arc 105"/>
                <p:cNvSpPr>
                  <a:spLocks/>
                </p:cNvSpPr>
                <p:nvPr/>
              </p:nvSpPr>
              <p:spPr bwMode="auto">
                <a:xfrm rot="-5400000">
                  <a:off x="1540" y="1912"/>
                  <a:ext cx="591" cy="89"/>
                </a:xfrm>
                <a:custGeom>
                  <a:avLst/>
                  <a:gdLst>
                    <a:gd name="T0" fmla="*/ 0 w 43200"/>
                    <a:gd name="T1" fmla="*/ 0 h 24053"/>
                    <a:gd name="T2" fmla="*/ 0 w 43200"/>
                    <a:gd name="T3" fmla="*/ 0 h 24053"/>
                    <a:gd name="T4" fmla="*/ 0 w 43200"/>
                    <a:gd name="T5" fmla="*/ 0 h 24053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4053"/>
                    <a:gd name="T11" fmla="*/ 43200 w 43200"/>
                    <a:gd name="T12" fmla="*/ 24053 h 240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4053" fill="none" extrusionOk="0">
                      <a:moveTo>
                        <a:pt x="139" y="24053"/>
                      </a:moveTo>
                      <a:cubicBezTo>
                        <a:pt x="46" y="23238"/>
                        <a:pt x="0" y="2241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4053" stroke="0" extrusionOk="0">
                      <a:moveTo>
                        <a:pt x="139" y="24053"/>
                      </a:moveTo>
                      <a:cubicBezTo>
                        <a:pt x="46" y="23238"/>
                        <a:pt x="0" y="2241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39" y="24053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2581" name="Arc 106"/>
                <p:cNvSpPr>
                  <a:spLocks/>
                </p:cNvSpPr>
                <p:nvPr/>
              </p:nvSpPr>
              <p:spPr bwMode="auto">
                <a:xfrm rot="-5400000">
                  <a:off x="1450" y="1912"/>
                  <a:ext cx="591" cy="89"/>
                </a:xfrm>
                <a:custGeom>
                  <a:avLst/>
                  <a:gdLst>
                    <a:gd name="T0" fmla="*/ 0 w 43200"/>
                    <a:gd name="T1" fmla="*/ 0 h 24053"/>
                    <a:gd name="T2" fmla="*/ 0 w 43200"/>
                    <a:gd name="T3" fmla="*/ 0 h 24053"/>
                    <a:gd name="T4" fmla="*/ 0 w 43200"/>
                    <a:gd name="T5" fmla="*/ 0 h 24053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4053"/>
                    <a:gd name="T11" fmla="*/ 43200 w 43200"/>
                    <a:gd name="T12" fmla="*/ 24053 h 240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4053" fill="none" extrusionOk="0">
                      <a:moveTo>
                        <a:pt x="139" y="24053"/>
                      </a:moveTo>
                      <a:cubicBezTo>
                        <a:pt x="46" y="23238"/>
                        <a:pt x="0" y="2241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4053" stroke="0" extrusionOk="0">
                      <a:moveTo>
                        <a:pt x="139" y="24053"/>
                      </a:moveTo>
                      <a:cubicBezTo>
                        <a:pt x="46" y="23238"/>
                        <a:pt x="0" y="2241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39" y="24053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62577" name="Group 108"/>
              <p:cNvGrpSpPr>
                <a:grpSpLocks/>
              </p:cNvGrpSpPr>
              <p:nvPr/>
            </p:nvGrpSpPr>
            <p:grpSpPr bwMode="auto">
              <a:xfrm>
                <a:off x="1522" y="1645"/>
                <a:ext cx="179" cy="591"/>
                <a:chOff x="1701" y="1661"/>
                <a:chExt cx="179" cy="591"/>
              </a:xfrm>
            </p:grpSpPr>
            <p:sp>
              <p:nvSpPr>
                <p:cNvPr id="62578" name="Arc 109"/>
                <p:cNvSpPr>
                  <a:spLocks/>
                </p:cNvSpPr>
                <p:nvPr/>
              </p:nvSpPr>
              <p:spPr bwMode="auto">
                <a:xfrm rot="-5400000">
                  <a:off x="1540" y="1912"/>
                  <a:ext cx="591" cy="89"/>
                </a:xfrm>
                <a:custGeom>
                  <a:avLst/>
                  <a:gdLst>
                    <a:gd name="T0" fmla="*/ 0 w 43200"/>
                    <a:gd name="T1" fmla="*/ 0 h 24053"/>
                    <a:gd name="T2" fmla="*/ 0 w 43200"/>
                    <a:gd name="T3" fmla="*/ 0 h 24053"/>
                    <a:gd name="T4" fmla="*/ 0 w 43200"/>
                    <a:gd name="T5" fmla="*/ 0 h 24053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4053"/>
                    <a:gd name="T11" fmla="*/ 43200 w 43200"/>
                    <a:gd name="T12" fmla="*/ 24053 h 240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4053" fill="none" extrusionOk="0">
                      <a:moveTo>
                        <a:pt x="139" y="24053"/>
                      </a:moveTo>
                      <a:cubicBezTo>
                        <a:pt x="46" y="23238"/>
                        <a:pt x="0" y="2241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4053" stroke="0" extrusionOk="0">
                      <a:moveTo>
                        <a:pt x="139" y="24053"/>
                      </a:moveTo>
                      <a:cubicBezTo>
                        <a:pt x="46" y="23238"/>
                        <a:pt x="0" y="2241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39" y="24053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2579" name="Arc 110"/>
                <p:cNvSpPr>
                  <a:spLocks/>
                </p:cNvSpPr>
                <p:nvPr/>
              </p:nvSpPr>
              <p:spPr bwMode="auto">
                <a:xfrm rot="-5400000">
                  <a:off x="1450" y="1912"/>
                  <a:ext cx="591" cy="89"/>
                </a:xfrm>
                <a:custGeom>
                  <a:avLst/>
                  <a:gdLst>
                    <a:gd name="T0" fmla="*/ 0 w 43200"/>
                    <a:gd name="T1" fmla="*/ 0 h 24053"/>
                    <a:gd name="T2" fmla="*/ 0 w 43200"/>
                    <a:gd name="T3" fmla="*/ 0 h 24053"/>
                    <a:gd name="T4" fmla="*/ 0 w 43200"/>
                    <a:gd name="T5" fmla="*/ 0 h 24053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4053"/>
                    <a:gd name="T11" fmla="*/ 43200 w 43200"/>
                    <a:gd name="T12" fmla="*/ 24053 h 240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4053" fill="none" extrusionOk="0">
                      <a:moveTo>
                        <a:pt x="139" y="24053"/>
                      </a:moveTo>
                      <a:cubicBezTo>
                        <a:pt x="46" y="23238"/>
                        <a:pt x="0" y="2241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4053" stroke="0" extrusionOk="0">
                      <a:moveTo>
                        <a:pt x="139" y="24053"/>
                      </a:moveTo>
                      <a:cubicBezTo>
                        <a:pt x="46" y="23238"/>
                        <a:pt x="0" y="2241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139" y="24053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6" name="Group 126"/>
          <p:cNvGrpSpPr>
            <a:grpSpLocks/>
          </p:cNvGrpSpPr>
          <p:nvPr/>
        </p:nvGrpSpPr>
        <p:grpSpPr bwMode="auto">
          <a:xfrm rot="5400000">
            <a:off x="3175000" y="2873375"/>
            <a:ext cx="2886075" cy="574675"/>
            <a:chOff x="2668" y="1786"/>
            <a:chExt cx="1818" cy="362"/>
          </a:xfrm>
        </p:grpSpPr>
        <p:grpSp>
          <p:nvGrpSpPr>
            <p:cNvPr id="62567" name="Group 127"/>
            <p:cNvGrpSpPr>
              <a:grpSpLocks/>
            </p:cNvGrpSpPr>
            <p:nvPr/>
          </p:nvGrpSpPr>
          <p:grpSpPr bwMode="auto">
            <a:xfrm>
              <a:off x="2880" y="1786"/>
              <a:ext cx="1369" cy="362"/>
              <a:chOff x="2426" y="2614"/>
              <a:chExt cx="1369" cy="362"/>
            </a:xfrm>
          </p:grpSpPr>
          <p:sp>
            <p:nvSpPr>
              <p:cNvPr id="62572" name="Rectangle 128"/>
              <p:cNvSpPr>
                <a:spLocks noChangeArrowheads="1"/>
              </p:cNvSpPr>
              <p:nvPr/>
            </p:nvSpPr>
            <p:spPr bwMode="auto">
              <a:xfrm>
                <a:off x="2426" y="2614"/>
                <a:ext cx="681" cy="36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2573" name="Rectangle 129"/>
              <p:cNvSpPr>
                <a:spLocks noChangeArrowheads="1"/>
              </p:cNvSpPr>
              <p:nvPr/>
            </p:nvSpPr>
            <p:spPr bwMode="auto">
              <a:xfrm>
                <a:off x="3114" y="2614"/>
                <a:ext cx="681" cy="362"/>
              </a:xfrm>
              <a:prstGeom prst="rect">
                <a:avLst/>
              </a:prstGeom>
              <a:solidFill>
                <a:srgbClr val="FF33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2568" name="Group 130"/>
            <p:cNvGrpSpPr>
              <a:grpSpLocks/>
            </p:cNvGrpSpPr>
            <p:nvPr/>
          </p:nvGrpSpPr>
          <p:grpSpPr bwMode="auto">
            <a:xfrm>
              <a:off x="2668" y="1797"/>
              <a:ext cx="1818" cy="342"/>
              <a:chOff x="2740" y="1797"/>
              <a:chExt cx="1818" cy="342"/>
            </a:xfrm>
          </p:grpSpPr>
          <p:sp>
            <p:nvSpPr>
              <p:cNvPr id="62569" name="Line 131"/>
              <p:cNvSpPr>
                <a:spLocks noChangeShapeType="1"/>
              </p:cNvSpPr>
              <p:nvPr/>
            </p:nvSpPr>
            <p:spPr bwMode="auto">
              <a:xfrm flipH="1">
                <a:off x="2744" y="1979"/>
                <a:ext cx="176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2570" name="Arc 132"/>
              <p:cNvSpPr>
                <a:spLocks/>
              </p:cNvSpPr>
              <p:nvPr/>
            </p:nvSpPr>
            <p:spPr bwMode="auto">
              <a:xfrm>
                <a:off x="2740" y="2063"/>
                <a:ext cx="1802" cy="76"/>
              </a:xfrm>
              <a:custGeom>
                <a:avLst/>
                <a:gdLst>
                  <a:gd name="T0" fmla="*/ 0 w 42908"/>
                  <a:gd name="T1" fmla="*/ 0 h 21830"/>
                  <a:gd name="T2" fmla="*/ 0 w 42908"/>
                  <a:gd name="T3" fmla="*/ 0 h 21830"/>
                  <a:gd name="T4" fmla="*/ 0 w 42908"/>
                  <a:gd name="T5" fmla="*/ 0 h 21830"/>
                  <a:gd name="T6" fmla="*/ 0 60000 65536"/>
                  <a:gd name="T7" fmla="*/ 0 60000 65536"/>
                  <a:gd name="T8" fmla="*/ 0 60000 65536"/>
                  <a:gd name="T9" fmla="*/ 0 w 42908"/>
                  <a:gd name="T10" fmla="*/ 0 h 21830"/>
                  <a:gd name="T11" fmla="*/ 42908 w 42908"/>
                  <a:gd name="T12" fmla="*/ 21830 h 218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908" h="21830" fill="none" extrusionOk="0">
                    <a:moveTo>
                      <a:pt x="1" y="21829"/>
                    </a:moveTo>
                    <a:cubicBezTo>
                      <a:pt x="0" y="21753"/>
                      <a:pt x="0" y="2167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2162" y="-1"/>
                      <a:pt x="41175" y="7638"/>
                      <a:pt x="42907" y="18058"/>
                    </a:cubicBezTo>
                  </a:path>
                  <a:path w="42908" h="21830" stroke="0" extrusionOk="0">
                    <a:moveTo>
                      <a:pt x="1" y="21829"/>
                    </a:moveTo>
                    <a:cubicBezTo>
                      <a:pt x="0" y="21753"/>
                      <a:pt x="0" y="2167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2162" y="-1"/>
                      <a:pt x="41175" y="7638"/>
                      <a:pt x="42907" y="18058"/>
                    </a:cubicBezTo>
                    <a:lnTo>
                      <a:pt x="21600" y="21600"/>
                    </a:lnTo>
                    <a:lnTo>
                      <a:pt x="1" y="21829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2571" name="Arc 133"/>
              <p:cNvSpPr>
                <a:spLocks/>
              </p:cNvSpPr>
              <p:nvPr/>
            </p:nvSpPr>
            <p:spPr bwMode="auto">
              <a:xfrm flipV="1">
                <a:off x="2744" y="1797"/>
                <a:ext cx="1814" cy="76"/>
              </a:xfrm>
              <a:custGeom>
                <a:avLst/>
                <a:gdLst>
                  <a:gd name="T0" fmla="*/ 0 w 43200"/>
                  <a:gd name="T1" fmla="*/ 0 h 21885"/>
                  <a:gd name="T2" fmla="*/ 0 w 43200"/>
                  <a:gd name="T3" fmla="*/ 0 h 21885"/>
                  <a:gd name="T4" fmla="*/ 0 w 43200"/>
                  <a:gd name="T5" fmla="*/ 0 h 2188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1885"/>
                  <a:gd name="T11" fmla="*/ 43200 w 43200"/>
                  <a:gd name="T12" fmla="*/ 21885 h 218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1885" fill="none" extrusionOk="0">
                    <a:moveTo>
                      <a:pt x="1" y="21829"/>
                    </a:moveTo>
                    <a:cubicBezTo>
                      <a:pt x="0" y="21753"/>
                      <a:pt x="0" y="2167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95"/>
                      <a:pt x="43199" y="21790"/>
                      <a:pt x="43198" y="21885"/>
                    </a:cubicBezTo>
                  </a:path>
                  <a:path w="43200" h="21885" stroke="0" extrusionOk="0">
                    <a:moveTo>
                      <a:pt x="1" y="21829"/>
                    </a:moveTo>
                    <a:cubicBezTo>
                      <a:pt x="0" y="21753"/>
                      <a:pt x="0" y="2167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95"/>
                      <a:pt x="43199" y="21790"/>
                      <a:pt x="43198" y="21885"/>
                    </a:cubicBezTo>
                    <a:lnTo>
                      <a:pt x="21600" y="21600"/>
                    </a:lnTo>
                    <a:lnTo>
                      <a:pt x="1" y="21829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9" name="Group 134"/>
          <p:cNvGrpSpPr>
            <a:grpSpLocks/>
          </p:cNvGrpSpPr>
          <p:nvPr/>
        </p:nvGrpSpPr>
        <p:grpSpPr bwMode="auto">
          <a:xfrm rot="9488368">
            <a:off x="3144838" y="2854325"/>
            <a:ext cx="2886075" cy="574675"/>
            <a:chOff x="2668" y="1786"/>
            <a:chExt cx="1818" cy="362"/>
          </a:xfrm>
        </p:grpSpPr>
        <p:grpSp>
          <p:nvGrpSpPr>
            <p:cNvPr id="62560" name="Group 135"/>
            <p:cNvGrpSpPr>
              <a:grpSpLocks/>
            </p:cNvGrpSpPr>
            <p:nvPr/>
          </p:nvGrpSpPr>
          <p:grpSpPr bwMode="auto">
            <a:xfrm>
              <a:off x="2880" y="1786"/>
              <a:ext cx="1369" cy="362"/>
              <a:chOff x="2426" y="2614"/>
              <a:chExt cx="1369" cy="362"/>
            </a:xfrm>
          </p:grpSpPr>
          <p:sp>
            <p:nvSpPr>
              <p:cNvPr id="62565" name="Rectangle 136"/>
              <p:cNvSpPr>
                <a:spLocks noChangeArrowheads="1"/>
              </p:cNvSpPr>
              <p:nvPr/>
            </p:nvSpPr>
            <p:spPr bwMode="auto">
              <a:xfrm>
                <a:off x="2426" y="2614"/>
                <a:ext cx="681" cy="36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2566" name="Rectangle 137"/>
              <p:cNvSpPr>
                <a:spLocks noChangeArrowheads="1"/>
              </p:cNvSpPr>
              <p:nvPr/>
            </p:nvSpPr>
            <p:spPr bwMode="auto">
              <a:xfrm>
                <a:off x="3114" y="2614"/>
                <a:ext cx="681" cy="362"/>
              </a:xfrm>
              <a:prstGeom prst="rect">
                <a:avLst/>
              </a:prstGeom>
              <a:solidFill>
                <a:srgbClr val="FF33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2561" name="Group 138"/>
            <p:cNvGrpSpPr>
              <a:grpSpLocks/>
            </p:cNvGrpSpPr>
            <p:nvPr/>
          </p:nvGrpSpPr>
          <p:grpSpPr bwMode="auto">
            <a:xfrm>
              <a:off x="2668" y="1797"/>
              <a:ext cx="1818" cy="342"/>
              <a:chOff x="2740" y="1797"/>
              <a:chExt cx="1818" cy="342"/>
            </a:xfrm>
          </p:grpSpPr>
          <p:sp>
            <p:nvSpPr>
              <p:cNvPr id="62562" name="Line 139"/>
              <p:cNvSpPr>
                <a:spLocks noChangeShapeType="1"/>
              </p:cNvSpPr>
              <p:nvPr/>
            </p:nvSpPr>
            <p:spPr bwMode="auto">
              <a:xfrm flipH="1">
                <a:off x="2744" y="1979"/>
                <a:ext cx="176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2563" name="Arc 140"/>
              <p:cNvSpPr>
                <a:spLocks/>
              </p:cNvSpPr>
              <p:nvPr/>
            </p:nvSpPr>
            <p:spPr bwMode="auto">
              <a:xfrm>
                <a:off x="2740" y="2063"/>
                <a:ext cx="1802" cy="76"/>
              </a:xfrm>
              <a:custGeom>
                <a:avLst/>
                <a:gdLst>
                  <a:gd name="T0" fmla="*/ 0 w 42908"/>
                  <a:gd name="T1" fmla="*/ 0 h 21830"/>
                  <a:gd name="T2" fmla="*/ 0 w 42908"/>
                  <a:gd name="T3" fmla="*/ 0 h 21830"/>
                  <a:gd name="T4" fmla="*/ 0 w 42908"/>
                  <a:gd name="T5" fmla="*/ 0 h 21830"/>
                  <a:gd name="T6" fmla="*/ 0 60000 65536"/>
                  <a:gd name="T7" fmla="*/ 0 60000 65536"/>
                  <a:gd name="T8" fmla="*/ 0 60000 65536"/>
                  <a:gd name="T9" fmla="*/ 0 w 42908"/>
                  <a:gd name="T10" fmla="*/ 0 h 21830"/>
                  <a:gd name="T11" fmla="*/ 42908 w 42908"/>
                  <a:gd name="T12" fmla="*/ 21830 h 218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908" h="21830" fill="none" extrusionOk="0">
                    <a:moveTo>
                      <a:pt x="1" y="21829"/>
                    </a:moveTo>
                    <a:cubicBezTo>
                      <a:pt x="0" y="21753"/>
                      <a:pt x="0" y="2167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2162" y="-1"/>
                      <a:pt x="41175" y="7638"/>
                      <a:pt x="42907" y="18058"/>
                    </a:cubicBezTo>
                  </a:path>
                  <a:path w="42908" h="21830" stroke="0" extrusionOk="0">
                    <a:moveTo>
                      <a:pt x="1" y="21829"/>
                    </a:moveTo>
                    <a:cubicBezTo>
                      <a:pt x="0" y="21753"/>
                      <a:pt x="0" y="2167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2162" y="-1"/>
                      <a:pt x="41175" y="7638"/>
                      <a:pt x="42907" y="18058"/>
                    </a:cubicBezTo>
                    <a:lnTo>
                      <a:pt x="21600" y="21600"/>
                    </a:lnTo>
                    <a:lnTo>
                      <a:pt x="1" y="21829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2564" name="Arc 141"/>
              <p:cNvSpPr>
                <a:spLocks/>
              </p:cNvSpPr>
              <p:nvPr/>
            </p:nvSpPr>
            <p:spPr bwMode="auto">
              <a:xfrm flipV="1">
                <a:off x="2744" y="1797"/>
                <a:ext cx="1814" cy="76"/>
              </a:xfrm>
              <a:custGeom>
                <a:avLst/>
                <a:gdLst>
                  <a:gd name="T0" fmla="*/ 0 w 43200"/>
                  <a:gd name="T1" fmla="*/ 0 h 21885"/>
                  <a:gd name="T2" fmla="*/ 0 w 43200"/>
                  <a:gd name="T3" fmla="*/ 0 h 21885"/>
                  <a:gd name="T4" fmla="*/ 0 w 43200"/>
                  <a:gd name="T5" fmla="*/ 0 h 2188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1885"/>
                  <a:gd name="T11" fmla="*/ 43200 w 43200"/>
                  <a:gd name="T12" fmla="*/ 21885 h 218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1885" fill="none" extrusionOk="0">
                    <a:moveTo>
                      <a:pt x="1" y="21829"/>
                    </a:moveTo>
                    <a:cubicBezTo>
                      <a:pt x="0" y="21753"/>
                      <a:pt x="0" y="2167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95"/>
                      <a:pt x="43199" y="21790"/>
                      <a:pt x="43198" y="21885"/>
                    </a:cubicBezTo>
                  </a:path>
                  <a:path w="43200" h="21885" stroke="0" extrusionOk="0">
                    <a:moveTo>
                      <a:pt x="1" y="21829"/>
                    </a:moveTo>
                    <a:cubicBezTo>
                      <a:pt x="0" y="21753"/>
                      <a:pt x="0" y="2167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95"/>
                      <a:pt x="43199" y="21790"/>
                      <a:pt x="43198" y="21885"/>
                    </a:cubicBezTo>
                    <a:lnTo>
                      <a:pt x="21600" y="21600"/>
                    </a:lnTo>
                    <a:lnTo>
                      <a:pt x="1" y="21829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2" name="Group 158"/>
          <p:cNvGrpSpPr>
            <a:grpSpLocks/>
          </p:cNvGrpSpPr>
          <p:nvPr/>
        </p:nvGrpSpPr>
        <p:grpSpPr bwMode="auto">
          <a:xfrm rot="16200000" flipV="1">
            <a:off x="3154363" y="2851150"/>
            <a:ext cx="2886075" cy="574675"/>
            <a:chOff x="2668" y="1786"/>
            <a:chExt cx="1818" cy="362"/>
          </a:xfrm>
        </p:grpSpPr>
        <p:grpSp>
          <p:nvGrpSpPr>
            <p:cNvPr id="62553" name="Group 159"/>
            <p:cNvGrpSpPr>
              <a:grpSpLocks/>
            </p:cNvGrpSpPr>
            <p:nvPr/>
          </p:nvGrpSpPr>
          <p:grpSpPr bwMode="auto">
            <a:xfrm>
              <a:off x="2880" y="1786"/>
              <a:ext cx="1369" cy="362"/>
              <a:chOff x="2426" y="2614"/>
              <a:chExt cx="1369" cy="362"/>
            </a:xfrm>
          </p:grpSpPr>
          <p:sp>
            <p:nvSpPr>
              <p:cNvPr id="62558" name="Rectangle 160"/>
              <p:cNvSpPr>
                <a:spLocks noChangeArrowheads="1"/>
              </p:cNvSpPr>
              <p:nvPr/>
            </p:nvSpPr>
            <p:spPr bwMode="auto">
              <a:xfrm>
                <a:off x="2426" y="2614"/>
                <a:ext cx="681" cy="36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2559" name="Rectangle 161"/>
              <p:cNvSpPr>
                <a:spLocks noChangeArrowheads="1"/>
              </p:cNvSpPr>
              <p:nvPr/>
            </p:nvSpPr>
            <p:spPr bwMode="auto">
              <a:xfrm>
                <a:off x="3114" y="2614"/>
                <a:ext cx="681" cy="362"/>
              </a:xfrm>
              <a:prstGeom prst="rect">
                <a:avLst/>
              </a:prstGeom>
              <a:solidFill>
                <a:srgbClr val="FF33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2554" name="Group 162"/>
            <p:cNvGrpSpPr>
              <a:grpSpLocks/>
            </p:cNvGrpSpPr>
            <p:nvPr/>
          </p:nvGrpSpPr>
          <p:grpSpPr bwMode="auto">
            <a:xfrm>
              <a:off x="2668" y="1797"/>
              <a:ext cx="1818" cy="342"/>
              <a:chOff x="2740" y="1797"/>
              <a:chExt cx="1818" cy="342"/>
            </a:xfrm>
          </p:grpSpPr>
          <p:sp>
            <p:nvSpPr>
              <p:cNvPr id="62555" name="Line 163"/>
              <p:cNvSpPr>
                <a:spLocks noChangeShapeType="1"/>
              </p:cNvSpPr>
              <p:nvPr/>
            </p:nvSpPr>
            <p:spPr bwMode="auto">
              <a:xfrm flipH="1">
                <a:off x="2744" y="1979"/>
                <a:ext cx="176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2556" name="Arc 164"/>
              <p:cNvSpPr>
                <a:spLocks/>
              </p:cNvSpPr>
              <p:nvPr/>
            </p:nvSpPr>
            <p:spPr bwMode="auto">
              <a:xfrm>
                <a:off x="2740" y="2063"/>
                <a:ext cx="1802" cy="76"/>
              </a:xfrm>
              <a:custGeom>
                <a:avLst/>
                <a:gdLst>
                  <a:gd name="T0" fmla="*/ 0 w 42908"/>
                  <a:gd name="T1" fmla="*/ 0 h 21830"/>
                  <a:gd name="T2" fmla="*/ 0 w 42908"/>
                  <a:gd name="T3" fmla="*/ 0 h 21830"/>
                  <a:gd name="T4" fmla="*/ 0 w 42908"/>
                  <a:gd name="T5" fmla="*/ 0 h 21830"/>
                  <a:gd name="T6" fmla="*/ 0 60000 65536"/>
                  <a:gd name="T7" fmla="*/ 0 60000 65536"/>
                  <a:gd name="T8" fmla="*/ 0 60000 65536"/>
                  <a:gd name="T9" fmla="*/ 0 w 42908"/>
                  <a:gd name="T10" fmla="*/ 0 h 21830"/>
                  <a:gd name="T11" fmla="*/ 42908 w 42908"/>
                  <a:gd name="T12" fmla="*/ 21830 h 218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908" h="21830" fill="none" extrusionOk="0">
                    <a:moveTo>
                      <a:pt x="1" y="21829"/>
                    </a:moveTo>
                    <a:cubicBezTo>
                      <a:pt x="0" y="21753"/>
                      <a:pt x="0" y="2167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2162" y="-1"/>
                      <a:pt x="41175" y="7638"/>
                      <a:pt x="42907" y="18058"/>
                    </a:cubicBezTo>
                  </a:path>
                  <a:path w="42908" h="21830" stroke="0" extrusionOk="0">
                    <a:moveTo>
                      <a:pt x="1" y="21829"/>
                    </a:moveTo>
                    <a:cubicBezTo>
                      <a:pt x="0" y="21753"/>
                      <a:pt x="0" y="2167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2162" y="-1"/>
                      <a:pt x="41175" y="7638"/>
                      <a:pt x="42907" y="18058"/>
                    </a:cubicBezTo>
                    <a:lnTo>
                      <a:pt x="21600" y="21600"/>
                    </a:lnTo>
                    <a:lnTo>
                      <a:pt x="1" y="21829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2557" name="Arc 165"/>
              <p:cNvSpPr>
                <a:spLocks/>
              </p:cNvSpPr>
              <p:nvPr/>
            </p:nvSpPr>
            <p:spPr bwMode="auto">
              <a:xfrm flipV="1">
                <a:off x="2744" y="1797"/>
                <a:ext cx="1814" cy="76"/>
              </a:xfrm>
              <a:custGeom>
                <a:avLst/>
                <a:gdLst>
                  <a:gd name="T0" fmla="*/ 0 w 43200"/>
                  <a:gd name="T1" fmla="*/ 0 h 21885"/>
                  <a:gd name="T2" fmla="*/ 0 w 43200"/>
                  <a:gd name="T3" fmla="*/ 0 h 21885"/>
                  <a:gd name="T4" fmla="*/ 0 w 43200"/>
                  <a:gd name="T5" fmla="*/ 0 h 2188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1885"/>
                  <a:gd name="T11" fmla="*/ 43200 w 43200"/>
                  <a:gd name="T12" fmla="*/ 21885 h 218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1885" fill="none" extrusionOk="0">
                    <a:moveTo>
                      <a:pt x="1" y="21829"/>
                    </a:moveTo>
                    <a:cubicBezTo>
                      <a:pt x="0" y="21753"/>
                      <a:pt x="0" y="2167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95"/>
                      <a:pt x="43199" y="21790"/>
                      <a:pt x="43198" y="21885"/>
                    </a:cubicBezTo>
                  </a:path>
                  <a:path w="43200" h="21885" stroke="0" extrusionOk="0">
                    <a:moveTo>
                      <a:pt x="1" y="21829"/>
                    </a:moveTo>
                    <a:cubicBezTo>
                      <a:pt x="0" y="21753"/>
                      <a:pt x="0" y="2167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95"/>
                      <a:pt x="43199" y="21790"/>
                      <a:pt x="43198" y="21885"/>
                    </a:cubicBezTo>
                    <a:lnTo>
                      <a:pt x="21600" y="21600"/>
                    </a:lnTo>
                    <a:lnTo>
                      <a:pt x="1" y="21829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5" name="Group 166"/>
          <p:cNvGrpSpPr>
            <a:grpSpLocks/>
          </p:cNvGrpSpPr>
          <p:nvPr/>
        </p:nvGrpSpPr>
        <p:grpSpPr bwMode="auto">
          <a:xfrm rot="20572432" flipV="1">
            <a:off x="3203575" y="2924175"/>
            <a:ext cx="2886075" cy="574675"/>
            <a:chOff x="2668" y="1786"/>
            <a:chExt cx="1818" cy="362"/>
          </a:xfrm>
        </p:grpSpPr>
        <p:grpSp>
          <p:nvGrpSpPr>
            <p:cNvPr id="62546" name="Group 167"/>
            <p:cNvGrpSpPr>
              <a:grpSpLocks/>
            </p:cNvGrpSpPr>
            <p:nvPr/>
          </p:nvGrpSpPr>
          <p:grpSpPr bwMode="auto">
            <a:xfrm>
              <a:off x="2880" y="1786"/>
              <a:ext cx="1369" cy="362"/>
              <a:chOff x="2426" y="2614"/>
              <a:chExt cx="1369" cy="362"/>
            </a:xfrm>
          </p:grpSpPr>
          <p:sp>
            <p:nvSpPr>
              <p:cNvPr id="62551" name="Rectangle 168"/>
              <p:cNvSpPr>
                <a:spLocks noChangeArrowheads="1"/>
              </p:cNvSpPr>
              <p:nvPr/>
            </p:nvSpPr>
            <p:spPr bwMode="auto">
              <a:xfrm>
                <a:off x="2426" y="2614"/>
                <a:ext cx="681" cy="36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2552" name="Rectangle 169"/>
              <p:cNvSpPr>
                <a:spLocks noChangeArrowheads="1"/>
              </p:cNvSpPr>
              <p:nvPr/>
            </p:nvSpPr>
            <p:spPr bwMode="auto">
              <a:xfrm>
                <a:off x="3114" y="2614"/>
                <a:ext cx="681" cy="362"/>
              </a:xfrm>
              <a:prstGeom prst="rect">
                <a:avLst/>
              </a:prstGeom>
              <a:solidFill>
                <a:srgbClr val="FF33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2547" name="Group 170"/>
            <p:cNvGrpSpPr>
              <a:grpSpLocks/>
            </p:cNvGrpSpPr>
            <p:nvPr/>
          </p:nvGrpSpPr>
          <p:grpSpPr bwMode="auto">
            <a:xfrm>
              <a:off x="2668" y="1797"/>
              <a:ext cx="1818" cy="342"/>
              <a:chOff x="2740" y="1797"/>
              <a:chExt cx="1818" cy="342"/>
            </a:xfrm>
          </p:grpSpPr>
          <p:sp>
            <p:nvSpPr>
              <p:cNvPr id="62548" name="Line 171"/>
              <p:cNvSpPr>
                <a:spLocks noChangeShapeType="1"/>
              </p:cNvSpPr>
              <p:nvPr/>
            </p:nvSpPr>
            <p:spPr bwMode="auto">
              <a:xfrm flipH="1">
                <a:off x="2744" y="1979"/>
                <a:ext cx="176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2549" name="Arc 172"/>
              <p:cNvSpPr>
                <a:spLocks/>
              </p:cNvSpPr>
              <p:nvPr/>
            </p:nvSpPr>
            <p:spPr bwMode="auto">
              <a:xfrm>
                <a:off x="2740" y="2063"/>
                <a:ext cx="1802" cy="76"/>
              </a:xfrm>
              <a:custGeom>
                <a:avLst/>
                <a:gdLst>
                  <a:gd name="T0" fmla="*/ 0 w 42908"/>
                  <a:gd name="T1" fmla="*/ 0 h 21830"/>
                  <a:gd name="T2" fmla="*/ 0 w 42908"/>
                  <a:gd name="T3" fmla="*/ 0 h 21830"/>
                  <a:gd name="T4" fmla="*/ 0 w 42908"/>
                  <a:gd name="T5" fmla="*/ 0 h 21830"/>
                  <a:gd name="T6" fmla="*/ 0 60000 65536"/>
                  <a:gd name="T7" fmla="*/ 0 60000 65536"/>
                  <a:gd name="T8" fmla="*/ 0 60000 65536"/>
                  <a:gd name="T9" fmla="*/ 0 w 42908"/>
                  <a:gd name="T10" fmla="*/ 0 h 21830"/>
                  <a:gd name="T11" fmla="*/ 42908 w 42908"/>
                  <a:gd name="T12" fmla="*/ 21830 h 218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908" h="21830" fill="none" extrusionOk="0">
                    <a:moveTo>
                      <a:pt x="1" y="21829"/>
                    </a:moveTo>
                    <a:cubicBezTo>
                      <a:pt x="0" y="21753"/>
                      <a:pt x="0" y="2167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2162" y="-1"/>
                      <a:pt x="41175" y="7638"/>
                      <a:pt x="42907" y="18058"/>
                    </a:cubicBezTo>
                  </a:path>
                  <a:path w="42908" h="21830" stroke="0" extrusionOk="0">
                    <a:moveTo>
                      <a:pt x="1" y="21829"/>
                    </a:moveTo>
                    <a:cubicBezTo>
                      <a:pt x="0" y="21753"/>
                      <a:pt x="0" y="2167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2162" y="-1"/>
                      <a:pt x="41175" y="7638"/>
                      <a:pt x="42907" y="18058"/>
                    </a:cubicBezTo>
                    <a:lnTo>
                      <a:pt x="21600" y="21600"/>
                    </a:lnTo>
                    <a:lnTo>
                      <a:pt x="1" y="21829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2550" name="Arc 173"/>
              <p:cNvSpPr>
                <a:spLocks/>
              </p:cNvSpPr>
              <p:nvPr/>
            </p:nvSpPr>
            <p:spPr bwMode="auto">
              <a:xfrm flipV="1">
                <a:off x="2744" y="1797"/>
                <a:ext cx="1814" cy="76"/>
              </a:xfrm>
              <a:custGeom>
                <a:avLst/>
                <a:gdLst>
                  <a:gd name="T0" fmla="*/ 0 w 43200"/>
                  <a:gd name="T1" fmla="*/ 0 h 21885"/>
                  <a:gd name="T2" fmla="*/ 0 w 43200"/>
                  <a:gd name="T3" fmla="*/ 0 h 21885"/>
                  <a:gd name="T4" fmla="*/ 0 w 43200"/>
                  <a:gd name="T5" fmla="*/ 0 h 2188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1885"/>
                  <a:gd name="T11" fmla="*/ 43200 w 43200"/>
                  <a:gd name="T12" fmla="*/ 21885 h 218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1885" fill="none" extrusionOk="0">
                    <a:moveTo>
                      <a:pt x="1" y="21829"/>
                    </a:moveTo>
                    <a:cubicBezTo>
                      <a:pt x="0" y="21753"/>
                      <a:pt x="0" y="2167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95"/>
                      <a:pt x="43199" y="21790"/>
                      <a:pt x="43198" y="21885"/>
                    </a:cubicBezTo>
                  </a:path>
                  <a:path w="43200" h="21885" stroke="0" extrusionOk="0">
                    <a:moveTo>
                      <a:pt x="1" y="21829"/>
                    </a:moveTo>
                    <a:cubicBezTo>
                      <a:pt x="0" y="21753"/>
                      <a:pt x="0" y="2167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95"/>
                      <a:pt x="43199" y="21790"/>
                      <a:pt x="43198" y="21885"/>
                    </a:cubicBezTo>
                    <a:lnTo>
                      <a:pt x="21600" y="21600"/>
                    </a:lnTo>
                    <a:lnTo>
                      <a:pt x="1" y="21829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8" name="Group 174"/>
          <p:cNvGrpSpPr>
            <a:grpSpLocks/>
          </p:cNvGrpSpPr>
          <p:nvPr/>
        </p:nvGrpSpPr>
        <p:grpSpPr bwMode="auto">
          <a:xfrm rot="10800000">
            <a:off x="3140075" y="2860675"/>
            <a:ext cx="2886075" cy="574675"/>
            <a:chOff x="2668" y="1786"/>
            <a:chExt cx="1818" cy="362"/>
          </a:xfrm>
        </p:grpSpPr>
        <p:grpSp>
          <p:nvGrpSpPr>
            <p:cNvPr id="62539" name="Group 175"/>
            <p:cNvGrpSpPr>
              <a:grpSpLocks/>
            </p:cNvGrpSpPr>
            <p:nvPr/>
          </p:nvGrpSpPr>
          <p:grpSpPr bwMode="auto">
            <a:xfrm>
              <a:off x="2880" y="1786"/>
              <a:ext cx="1369" cy="362"/>
              <a:chOff x="2426" y="2614"/>
              <a:chExt cx="1369" cy="362"/>
            </a:xfrm>
          </p:grpSpPr>
          <p:sp>
            <p:nvSpPr>
              <p:cNvPr id="62544" name="Rectangle 176"/>
              <p:cNvSpPr>
                <a:spLocks noChangeArrowheads="1"/>
              </p:cNvSpPr>
              <p:nvPr/>
            </p:nvSpPr>
            <p:spPr bwMode="auto">
              <a:xfrm>
                <a:off x="2426" y="2614"/>
                <a:ext cx="681" cy="36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2545" name="Rectangle 177"/>
              <p:cNvSpPr>
                <a:spLocks noChangeArrowheads="1"/>
              </p:cNvSpPr>
              <p:nvPr/>
            </p:nvSpPr>
            <p:spPr bwMode="auto">
              <a:xfrm>
                <a:off x="3114" y="2614"/>
                <a:ext cx="681" cy="362"/>
              </a:xfrm>
              <a:prstGeom prst="rect">
                <a:avLst/>
              </a:prstGeom>
              <a:solidFill>
                <a:srgbClr val="FF33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2540" name="Group 178"/>
            <p:cNvGrpSpPr>
              <a:grpSpLocks/>
            </p:cNvGrpSpPr>
            <p:nvPr/>
          </p:nvGrpSpPr>
          <p:grpSpPr bwMode="auto">
            <a:xfrm>
              <a:off x="2668" y="1797"/>
              <a:ext cx="1818" cy="342"/>
              <a:chOff x="2740" y="1797"/>
              <a:chExt cx="1818" cy="342"/>
            </a:xfrm>
          </p:grpSpPr>
          <p:sp>
            <p:nvSpPr>
              <p:cNvPr id="62541" name="Line 179"/>
              <p:cNvSpPr>
                <a:spLocks noChangeShapeType="1"/>
              </p:cNvSpPr>
              <p:nvPr/>
            </p:nvSpPr>
            <p:spPr bwMode="auto">
              <a:xfrm flipH="1">
                <a:off x="2744" y="1979"/>
                <a:ext cx="176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2542" name="Arc 180"/>
              <p:cNvSpPr>
                <a:spLocks/>
              </p:cNvSpPr>
              <p:nvPr/>
            </p:nvSpPr>
            <p:spPr bwMode="auto">
              <a:xfrm>
                <a:off x="2740" y="2063"/>
                <a:ext cx="1802" cy="76"/>
              </a:xfrm>
              <a:custGeom>
                <a:avLst/>
                <a:gdLst>
                  <a:gd name="T0" fmla="*/ 0 w 42908"/>
                  <a:gd name="T1" fmla="*/ 0 h 21830"/>
                  <a:gd name="T2" fmla="*/ 0 w 42908"/>
                  <a:gd name="T3" fmla="*/ 0 h 21830"/>
                  <a:gd name="T4" fmla="*/ 0 w 42908"/>
                  <a:gd name="T5" fmla="*/ 0 h 21830"/>
                  <a:gd name="T6" fmla="*/ 0 60000 65536"/>
                  <a:gd name="T7" fmla="*/ 0 60000 65536"/>
                  <a:gd name="T8" fmla="*/ 0 60000 65536"/>
                  <a:gd name="T9" fmla="*/ 0 w 42908"/>
                  <a:gd name="T10" fmla="*/ 0 h 21830"/>
                  <a:gd name="T11" fmla="*/ 42908 w 42908"/>
                  <a:gd name="T12" fmla="*/ 21830 h 218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908" h="21830" fill="none" extrusionOk="0">
                    <a:moveTo>
                      <a:pt x="1" y="21829"/>
                    </a:moveTo>
                    <a:cubicBezTo>
                      <a:pt x="0" y="21753"/>
                      <a:pt x="0" y="2167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2162" y="-1"/>
                      <a:pt x="41175" y="7638"/>
                      <a:pt x="42907" y="18058"/>
                    </a:cubicBezTo>
                  </a:path>
                  <a:path w="42908" h="21830" stroke="0" extrusionOk="0">
                    <a:moveTo>
                      <a:pt x="1" y="21829"/>
                    </a:moveTo>
                    <a:cubicBezTo>
                      <a:pt x="0" y="21753"/>
                      <a:pt x="0" y="2167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2162" y="-1"/>
                      <a:pt x="41175" y="7638"/>
                      <a:pt x="42907" y="18058"/>
                    </a:cubicBezTo>
                    <a:lnTo>
                      <a:pt x="21600" y="21600"/>
                    </a:lnTo>
                    <a:lnTo>
                      <a:pt x="1" y="21829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2543" name="Arc 181"/>
              <p:cNvSpPr>
                <a:spLocks/>
              </p:cNvSpPr>
              <p:nvPr/>
            </p:nvSpPr>
            <p:spPr bwMode="auto">
              <a:xfrm flipV="1">
                <a:off x="2744" y="1797"/>
                <a:ext cx="1814" cy="76"/>
              </a:xfrm>
              <a:custGeom>
                <a:avLst/>
                <a:gdLst>
                  <a:gd name="T0" fmla="*/ 0 w 43200"/>
                  <a:gd name="T1" fmla="*/ 0 h 21885"/>
                  <a:gd name="T2" fmla="*/ 0 w 43200"/>
                  <a:gd name="T3" fmla="*/ 0 h 21885"/>
                  <a:gd name="T4" fmla="*/ 0 w 43200"/>
                  <a:gd name="T5" fmla="*/ 0 h 2188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1885"/>
                  <a:gd name="T11" fmla="*/ 43200 w 43200"/>
                  <a:gd name="T12" fmla="*/ 21885 h 218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1885" fill="none" extrusionOk="0">
                    <a:moveTo>
                      <a:pt x="1" y="21829"/>
                    </a:moveTo>
                    <a:cubicBezTo>
                      <a:pt x="0" y="21753"/>
                      <a:pt x="0" y="2167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95"/>
                      <a:pt x="43199" y="21790"/>
                      <a:pt x="43198" y="21885"/>
                    </a:cubicBezTo>
                  </a:path>
                  <a:path w="43200" h="21885" stroke="0" extrusionOk="0">
                    <a:moveTo>
                      <a:pt x="1" y="21829"/>
                    </a:moveTo>
                    <a:cubicBezTo>
                      <a:pt x="0" y="21753"/>
                      <a:pt x="0" y="2167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95"/>
                      <a:pt x="43199" y="21790"/>
                      <a:pt x="43198" y="21885"/>
                    </a:cubicBezTo>
                    <a:lnTo>
                      <a:pt x="21600" y="21600"/>
                    </a:lnTo>
                    <a:lnTo>
                      <a:pt x="1" y="21829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1" name="Group 182"/>
          <p:cNvGrpSpPr>
            <a:grpSpLocks/>
          </p:cNvGrpSpPr>
          <p:nvPr/>
        </p:nvGrpSpPr>
        <p:grpSpPr bwMode="auto">
          <a:xfrm rot="-9893058">
            <a:off x="3122613" y="2860675"/>
            <a:ext cx="2886075" cy="574675"/>
            <a:chOff x="2668" y="1786"/>
            <a:chExt cx="1818" cy="362"/>
          </a:xfrm>
        </p:grpSpPr>
        <p:grpSp>
          <p:nvGrpSpPr>
            <p:cNvPr id="62532" name="Group 183"/>
            <p:cNvGrpSpPr>
              <a:grpSpLocks/>
            </p:cNvGrpSpPr>
            <p:nvPr/>
          </p:nvGrpSpPr>
          <p:grpSpPr bwMode="auto">
            <a:xfrm>
              <a:off x="2880" y="1786"/>
              <a:ext cx="1369" cy="362"/>
              <a:chOff x="2426" y="2614"/>
              <a:chExt cx="1369" cy="362"/>
            </a:xfrm>
          </p:grpSpPr>
          <p:sp>
            <p:nvSpPr>
              <p:cNvPr id="62537" name="Rectangle 184"/>
              <p:cNvSpPr>
                <a:spLocks noChangeArrowheads="1"/>
              </p:cNvSpPr>
              <p:nvPr/>
            </p:nvSpPr>
            <p:spPr bwMode="auto">
              <a:xfrm>
                <a:off x="2426" y="2614"/>
                <a:ext cx="681" cy="36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2538" name="Rectangle 185"/>
              <p:cNvSpPr>
                <a:spLocks noChangeArrowheads="1"/>
              </p:cNvSpPr>
              <p:nvPr/>
            </p:nvSpPr>
            <p:spPr bwMode="auto">
              <a:xfrm>
                <a:off x="3114" y="2614"/>
                <a:ext cx="681" cy="362"/>
              </a:xfrm>
              <a:prstGeom prst="rect">
                <a:avLst/>
              </a:prstGeom>
              <a:solidFill>
                <a:srgbClr val="FF33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2533" name="Group 186"/>
            <p:cNvGrpSpPr>
              <a:grpSpLocks/>
            </p:cNvGrpSpPr>
            <p:nvPr/>
          </p:nvGrpSpPr>
          <p:grpSpPr bwMode="auto">
            <a:xfrm>
              <a:off x="2668" y="1797"/>
              <a:ext cx="1818" cy="342"/>
              <a:chOff x="2740" y="1797"/>
              <a:chExt cx="1818" cy="342"/>
            </a:xfrm>
          </p:grpSpPr>
          <p:sp>
            <p:nvSpPr>
              <p:cNvPr id="62534" name="Line 187"/>
              <p:cNvSpPr>
                <a:spLocks noChangeShapeType="1"/>
              </p:cNvSpPr>
              <p:nvPr/>
            </p:nvSpPr>
            <p:spPr bwMode="auto">
              <a:xfrm flipH="1">
                <a:off x="2744" y="1979"/>
                <a:ext cx="176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2535" name="Arc 188"/>
              <p:cNvSpPr>
                <a:spLocks/>
              </p:cNvSpPr>
              <p:nvPr/>
            </p:nvSpPr>
            <p:spPr bwMode="auto">
              <a:xfrm>
                <a:off x="2740" y="2063"/>
                <a:ext cx="1802" cy="76"/>
              </a:xfrm>
              <a:custGeom>
                <a:avLst/>
                <a:gdLst>
                  <a:gd name="T0" fmla="*/ 0 w 42908"/>
                  <a:gd name="T1" fmla="*/ 0 h 21830"/>
                  <a:gd name="T2" fmla="*/ 0 w 42908"/>
                  <a:gd name="T3" fmla="*/ 0 h 21830"/>
                  <a:gd name="T4" fmla="*/ 0 w 42908"/>
                  <a:gd name="T5" fmla="*/ 0 h 21830"/>
                  <a:gd name="T6" fmla="*/ 0 60000 65536"/>
                  <a:gd name="T7" fmla="*/ 0 60000 65536"/>
                  <a:gd name="T8" fmla="*/ 0 60000 65536"/>
                  <a:gd name="T9" fmla="*/ 0 w 42908"/>
                  <a:gd name="T10" fmla="*/ 0 h 21830"/>
                  <a:gd name="T11" fmla="*/ 42908 w 42908"/>
                  <a:gd name="T12" fmla="*/ 21830 h 218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908" h="21830" fill="none" extrusionOk="0">
                    <a:moveTo>
                      <a:pt x="1" y="21829"/>
                    </a:moveTo>
                    <a:cubicBezTo>
                      <a:pt x="0" y="21753"/>
                      <a:pt x="0" y="2167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2162" y="-1"/>
                      <a:pt x="41175" y="7638"/>
                      <a:pt x="42907" y="18058"/>
                    </a:cubicBezTo>
                  </a:path>
                  <a:path w="42908" h="21830" stroke="0" extrusionOk="0">
                    <a:moveTo>
                      <a:pt x="1" y="21829"/>
                    </a:moveTo>
                    <a:cubicBezTo>
                      <a:pt x="0" y="21753"/>
                      <a:pt x="0" y="2167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2162" y="-1"/>
                      <a:pt x="41175" y="7638"/>
                      <a:pt x="42907" y="18058"/>
                    </a:cubicBezTo>
                    <a:lnTo>
                      <a:pt x="21600" y="21600"/>
                    </a:lnTo>
                    <a:lnTo>
                      <a:pt x="1" y="21829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2536" name="Arc 189"/>
              <p:cNvSpPr>
                <a:spLocks/>
              </p:cNvSpPr>
              <p:nvPr/>
            </p:nvSpPr>
            <p:spPr bwMode="auto">
              <a:xfrm flipV="1">
                <a:off x="2744" y="1797"/>
                <a:ext cx="1814" cy="76"/>
              </a:xfrm>
              <a:custGeom>
                <a:avLst/>
                <a:gdLst>
                  <a:gd name="T0" fmla="*/ 0 w 43200"/>
                  <a:gd name="T1" fmla="*/ 0 h 21885"/>
                  <a:gd name="T2" fmla="*/ 0 w 43200"/>
                  <a:gd name="T3" fmla="*/ 0 h 21885"/>
                  <a:gd name="T4" fmla="*/ 0 w 43200"/>
                  <a:gd name="T5" fmla="*/ 0 h 2188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1885"/>
                  <a:gd name="T11" fmla="*/ 43200 w 43200"/>
                  <a:gd name="T12" fmla="*/ 21885 h 218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1885" fill="none" extrusionOk="0">
                    <a:moveTo>
                      <a:pt x="1" y="21829"/>
                    </a:moveTo>
                    <a:cubicBezTo>
                      <a:pt x="0" y="21753"/>
                      <a:pt x="0" y="2167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95"/>
                      <a:pt x="43199" y="21790"/>
                      <a:pt x="43198" y="21885"/>
                    </a:cubicBezTo>
                  </a:path>
                  <a:path w="43200" h="21885" stroke="0" extrusionOk="0">
                    <a:moveTo>
                      <a:pt x="1" y="21829"/>
                    </a:moveTo>
                    <a:cubicBezTo>
                      <a:pt x="0" y="21753"/>
                      <a:pt x="0" y="2167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95"/>
                      <a:pt x="43199" y="21790"/>
                      <a:pt x="43198" y="21885"/>
                    </a:cubicBezTo>
                    <a:lnTo>
                      <a:pt x="21600" y="21600"/>
                    </a:lnTo>
                    <a:lnTo>
                      <a:pt x="1" y="21829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4" name="Group 190"/>
          <p:cNvGrpSpPr>
            <a:grpSpLocks/>
          </p:cNvGrpSpPr>
          <p:nvPr/>
        </p:nvGrpSpPr>
        <p:grpSpPr bwMode="auto">
          <a:xfrm rot="10800000" flipH="1">
            <a:off x="3157538" y="2865438"/>
            <a:ext cx="2886075" cy="574675"/>
            <a:chOff x="2668" y="1786"/>
            <a:chExt cx="1818" cy="362"/>
          </a:xfrm>
        </p:grpSpPr>
        <p:grpSp>
          <p:nvGrpSpPr>
            <p:cNvPr id="62525" name="Group 191"/>
            <p:cNvGrpSpPr>
              <a:grpSpLocks/>
            </p:cNvGrpSpPr>
            <p:nvPr/>
          </p:nvGrpSpPr>
          <p:grpSpPr bwMode="auto">
            <a:xfrm>
              <a:off x="2880" y="1786"/>
              <a:ext cx="1369" cy="362"/>
              <a:chOff x="2426" y="2614"/>
              <a:chExt cx="1369" cy="362"/>
            </a:xfrm>
          </p:grpSpPr>
          <p:sp>
            <p:nvSpPr>
              <p:cNvPr id="62530" name="Rectangle 192"/>
              <p:cNvSpPr>
                <a:spLocks noChangeArrowheads="1"/>
              </p:cNvSpPr>
              <p:nvPr/>
            </p:nvSpPr>
            <p:spPr bwMode="auto">
              <a:xfrm>
                <a:off x="2426" y="2614"/>
                <a:ext cx="681" cy="36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2531" name="Rectangle 193"/>
              <p:cNvSpPr>
                <a:spLocks noChangeArrowheads="1"/>
              </p:cNvSpPr>
              <p:nvPr/>
            </p:nvSpPr>
            <p:spPr bwMode="auto">
              <a:xfrm>
                <a:off x="3114" y="2614"/>
                <a:ext cx="681" cy="362"/>
              </a:xfrm>
              <a:prstGeom prst="rect">
                <a:avLst/>
              </a:prstGeom>
              <a:solidFill>
                <a:srgbClr val="FF33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2526" name="Group 194"/>
            <p:cNvGrpSpPr>
              <a:grpSpLocks/>
            </p:cNvGrpSpPr>
            <p:nvPr/>
          </p:nvGrpSpPr>
          <p:grpSpPr bwMode="auto">
            <a:xfrm>
              <a:off x="2668" y="1797"/>
              <a:ext cx="1818" cy="342"/>
              <a:chOff x="2740" y="1797"/>
              <a:chExt cx="1818" cy="342"/>
            </a:xfrm>
          </p:grpSpPr>
          <p:sp>
            <p:nvSpPr>
              <p:cNvPr id="62527" name="Line 195"/>
              <p:cNvSpPr>
                <a:spLocks noChangeShapeType="1"/>
              </p:cNvSpPr>
              <p:nvPr/>
            </p:nvSpPr>
            <p:spPr bwMode="auto">
              <a:xfrm flipH="1">
                <a:off x="2744" y="1979"/>
                <a:ext cx="176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2528" name="Arc 196"/>
              <p:cNvSpPr>
                <a:spLocks/>
              </p:cNvSpPr>
              <p:nvPr/>
            </p:nvSpPr>
            <p:spPr bwMode="auto">
              <a:xfrm>
                <a:off x="2740" y="2063"/>
                <a:ext cx="1802" cy="76"/>
              </a:xfrm>
              <a:custGeom>
                <a:avLst/>
                <a:gdLst>
                  <a:gd name="T0" fmla="*/ 0 w 42908"/>
                  <a:gd name="T1" fmla="*/ 0 h 21830"/>
                  <a:gd name="T2" fmla="*/ 0 w 42908"/>
                  <a:gd name="T3" fmla="*/ 0 h 21830"/>
                  <a:gd name="T4" fmla="*/ 0 w 42908"/>
                  <a:gd name="T5" fmla="*/ 0 h 21830"/>
                  <a:gd name="T6" fmla="*/ 0 60000 65536"/>
                  <a:gd name="T7" fmla="*/ 0 60000 65536"/>
                  <a:gd name="T8" fmla="*/ 0 60000 65536"/>
                  <a:gd name="T9" fmla="*/ 0 w 42908"/>
                  <a:gd name="T10" fmla="*/ 0 h 21830"/>
                  <a:gd name="T11" fmla="*/ 42908 w 42908"/>
                  <a:gd name="T12" fmla="*/ 21830 h 218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908" h="21830" fill="none" extrusionOk="0">
                    <a:moveTo>
                      <a:pt x="1" y="21829"/>
                    </a:moveTo>
                    <a:cubicBezTo>
                      <a:pt x="0" y="21753"/>
                      <a:pt x="0" y="2167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2162" y="-1"/>
                      <a:pt x="41175" y="7638"/>
                      <a:pt x="42907" y="18058"/>
                    </a:cubicBezTo>
                  </a:path>
                  <a:path w="42908" h="21830" stroke="0" extrusionOk="0">
                    <a:moveTo>
                      <a:pt x="1" y="21829"/>
                    </a:moveTo>
                    <a:cubicBezTo>
                      <a:pt x="0" y="21753"/>
                      <a:pt x="0" y="2167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2162" y="-1"/>
                      <a:pt x="41175" y="7638"/>
                      <a:pt x="42907" y="18058"/>
                    </a:cubicBezTo>
                    <a:lnTo>
                      <a:pt x="21600" y="21600"/>
                    </a:lnTo>
                    <a:lnTo>
                      <a:pt x="1" y="21829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2529" name="Arc 197"/>
              <p:cNvSpPr>
                <a:spLocks/>
              </p:cNvSpPr>
              <p:nvPr/>
            </p:nvSpPr>
            <p:spPr bwMode="auto">
              <a:xfrm flipV="1">
                <a:off x="2744" y="1797"/>
                <a:ext cx="1814" cy="76"/>
              </a:xfrm>
              <a:custGeom>
                <a:avLst/>
                <a:gdLst>
                  <a:gd name="T0" fmla="*/ 0 w 43200"/>
                  <a:gd name="T1" fmla="*/ 0 h 21885"/>
                  <a:gd name="T2" fmla="*/ 0 w 43200"/>
                  <a:gd name="T3" fmla="*/ 0 h 21885"/>
                  <a:gd name="T4" fmla="*/ 0 w 43200"/>
                  <a:gd name="T5" fmla="*/ 0 h 2188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1885"/>
                  <a:gd name="T11" fmla="*/ 43200 w 43200"/>
                  <a:gd name="T12" fmla="*/ 21885 h 218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1885" fill="none" extrusionOk="0">
                    <a:moveTo>
                      <a:pt x="1" y="21829"/>
                    </a:moveTo>
                    <a:cubicBezTo>
                      <a:pt x="0" y="21753"/>
                      <a:pt x="0" y="2167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95"/>
                      <a:pt x="43199" y="21790"/>
                      <a:pt x="43198" y="21885"/>
                    </a:cubicBezTo>
                  </a:path>
                  <a:path w="43200" h="21885" stroke="0" extrusionOk="0">
                    <a:moveTo>
                      <a:pt x="1" y="21829"/>
                    </a:moveTo>
                    <a:cubicBezTo>
                      <a:pt x="0" y="21753"/>
                      <a:pt x="0" y="2167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95"/>
                      <a:pt x="43199" y="21790"/>
                      <a:pt x="43198" y="21885"/>
                    </a:cubicBezTo>
                    <a:lnTo>
                      <a:pt x="21600" y="21600"/>
                    </a:lnTo>
                    <a:lnTo>
                      <a:pt x="1" y="21829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7" name="Group 198"/>
          <p:cNvGrpSpPr>
            <a:grpSpLocks/>
          </p:cNvGrpSpPr>
          <p:nvPr/>
        </p:nvGrpSpPr>
        <p:grpSpPr bwMode="auto">
          <a:xfrm rot="16200000" flipV="1">
            <a:off x="3175000" y="2851150"/>
            <a:ext cx="2886075" cy="574675"/>
            <a:chOff x="2668" y="1786"/>
            <a:chExt cx="1818" cy="362"/>
          </a:xfrm>
        </p:grpSpPr>
        <p:grpSp>
          <p:nvGrpSpPr>
            <p:cNvPr id="62518" name="Group 199"/>
            <p:cNvGrpSpPr>
              <a:grpSpLocks/>
            </p:cNvGrpSpPr>
            <p:nvPr/>
          </p:nvGrpSpPr>
          <p:grpSpPr bwMode="auto">
            <a:xfrm>
              <a:off x="2880" y="1786"/>
              <a:ext cx="1369" cy="362"/>
              <a:chOff x="2426" y="2614"/>
              <a:chExt cx="1369" cy="362"/>
            </a:xfrm>
          </p:grpSpPr>
          <p:sp>
            <p:nvSpPr>
              <p:cNvPr id="62523" name="Rectangle 200"/>
              <p:cNvSpPr>
                <a:spLocks noChangeArrowheads="1"/>
              </p:cNvSpPr>
              <p:nvPr/>
            </p:nvSpPr>
            <p:spPr bwMode="auto">
              <a:xfrm>
                <a:off x="2426" y="2614"/>
                <a:ext cx="681" cy="36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2524" name="Rectangle 201"/>
              <p:cNvSpPr>
                <a:spLocks noChangeArrowheads="1"/>
              </p:cNvSpPr>
              <p:nvPr/>
            </p:nvSpPr>
            <p:spPr bwMode="auto">
              <a:xfrm>
                <a:off x="3114" y="2614"/>
                <a:ext cx="681" cy="362"/>
              </a:xfrm>
              <a:prstGeom prst="rect">
                <a:avLst/>
              </a:prstGeom>
              <a:solidFill>
                <a:srgbClr val="FF33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2519" name="Group 202"/>
            <p:cNvGrpSpPr>
              <a:grpSpLocks/>
            </p:cNvGrpSpPr>
            <p:nvPr/>
          </p:nvGrpSpPr>
          <p:grpSpPr bwMode="auto">
            <a:xfrm>
              <a:off x="2668" y="1797"/>
              <a:ext cx="1818" cy="342"/>
              <a:chOff x="2740" y="1797"/>
              <a:chExt cx="1818" cy="342"/>
            </a:xfrm>
          </p:grpSpPr>
          <p:sp>
            <p:nvSpPr>
              <p:cNvPr id="62520" name="Line 203"/>
              <p:cNvSpPr>
                <a:spLocks noChangeShapeType="1"/>
              </p:cNvSpPr>
              <p:nvPr/>
            </p:nvSpPr>
            <p:spPr bwMode="auto">
              <a:xfrm flipH="1">
                <a:off x="2744" y="1979"/>
                <a:ext cx="176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2521" name="Arc 204"/>
              <p:cNvSpPr>
                <a:spLocks/>
              </p:cNvSpPr>
              <p:nvPr/>
            </p:nvSpPr>
            <p:spPr bwMode="auto">
              <a:xfrm>
                <a:off x="2740" y="2063"/>
                <a:ext cx="1802" cy="76"/>
              </a:xfrm>
              <a:custGeom>
                <a:avLst/>
                <a:gdLst>
                  <a:gd name="T0" fmla="*/ 0 w 42908"/>
                  <a:gd name="T1" fmla="*/ 0 h 21830"/>
                  <a:gd name="T2" fmla="*/ 0 w 42908"/>
                  <a:gd name="T3" fmla="*/ 0 h 21830"/>
                  <a:gd name="T4" fmla="*/ 0 w 42908"/>
                  <a:gd name="T5" fmla="*/ 0 h 21830"/>
                  <a:gd name="T6" fmla="*/ 0 60000 65536"/>
                  <a:gd name="T7" fmla="*/ 0 60000 65536"/>
                  <a:gd name="T8" fmla="*/ 0 60000 65536"/>
                  <a:gd name="T9" fmla="*/ 0 w 42908"/>
                  <a:gd name="T10" fmla="*/ 0 h 21830"/>
                  <a:gd name="T11" fmla="*/ 42908 w 42908"/>
                  <a:gd name="T12" fmla="*/ 21830 h 218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908" h="21830" fill="none" extrusionOk="0">
                    <a:moveTo>
                      <a:pt x="1" y="21829"/>
                    </a:moveTo>
                    <a:cubicBezTo>
                      <a:pt x="0" y="21753"/>
                      <a:pt x="0" y="2167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2162" y="-1"/>
                      <a:pt x="41175" y="7638"/>
                      <a:pt x="42907" y="18058"/>
                    </a:cubicBezTo>
                  </a:path>
                  <a:path w="42908" h="21830" stroke="0" extrusionOk="0">
                    <a:moveTo>
                      <a:pt x="1" y="21829"/>
                    </a:moveTo>
                    <a:cubicBezTo>
                      <a:pt x="0" y="21753"/>
                      <a:pt x="0" y="2167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2162" y="-1"/>
                      <a:pt x="41175" y="7638"/>
                      <a:pt x="42907" y="18058"/>
                    </a:cubicBezTo>
                    <a:lnTo>
                      <a:pt x="21600" y="21600"/>
                    </a:lnTo>
                    <a:lnTo>
                      <a:pt x="1" y="21829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2522" name="Arc 205"/>
              <p:cNvSpPr>
                <a:spLocks/>
              </p:cNvSpPr>
              <p:nvPr/>
            </p:nvSpPr>
            <p:spPr bwMode="auto">
              <a:xfrm flipV="1">
                <a:off x="2744" y="1797"/>
                <a:ext cx="1814" cy="76"/>
              </a:xfrm>
              <a:custGeom>
                <a:avLst/>
                <a:gdLst>
                  <a:gd name="T0" fmla="*/ 0 w 43200"/>
                  <a:gd name="T1" fmla="*/ 0 h 21885"/>
                  <a:gd name="T2" fmla="*/ 0 w 43200"/>
                  <a:gd name="T3" fmla="*/ 0 h 21885"/>
                  <a:gd name="T4" fmla="*/ 0 w 43200"/>
                  <a:gd name="T5" fmla="*/ 0 h 2188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1885"/>
                  <a:gd name="T11" fmla="*/ 43200 w 43200"/>
                  <a:gd name="T12" fmla="*/ 21885 h 218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1885" fill="none" extrusionOk="0">
                    <a:moveTo>
                      <a:pt x="1" y="21829"/>
                    </a:moveTo>
                    <a:cubicBezTo>
                      <a:pt x="0" y="21753"/>
                      <a:pt x="0" y="2167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95"/>
                      <a:pt x="43199" y="21790"/>
                      <a:pt x="43198" y="21885"/>
                    </a:cubicBezTo>
                  </a:path>
                  <a:path w="43200" h="21885" stroke="0" extrusionOk="0">
                    <a:moveTo>
                      <a:pt x="1" y="21829"/>
                    </a:moveTo>
                    <a:cubicBezTo>
                      <a:pt x="0" y="21753"/>
                      <a:pt x="0" y="2167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95"/>
                      <a:pt x="43199" y="21790"/>
                      <a:pt x="43198" y="21885"/>
                    </a:cubicBezTo>
                    <a:lnTo>
                      <a:pt x="21600" y="21600"/>
                    </a:lnTo>
                    <a:lnTo>
                      <a:pt x="1" y="21829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0" name="Group 269"/>
          <p:cNvGrpSpPr>
            <a:grpSpLocks/>
          </p:cNvGrpSpPr>
          <p:nvPr/>
        </p:nvGrpSpPr>
        <p:grpSpPr bwMode="auto">
          <a:xfrm>
            <a:off x="357188" y="4792663"/>
            <a:ext cx="8836025" cy="1949450"/>
            <a:chOff x="225" y="3019"/>
            <a:chExt cx="5566" cy="1228"/>
          </a:xfrm>
        </p:grpSpPr>
        <p:grpSp>
          <p:nvGrpSpPr>
            <p:cNvPr id="62501" name="Group 238"/>
            <p:cNvGrpSpPr>
              <a:grpSpLocks/>
            </p:cNvGrpSpPr>
            <p:nvPr/>
          </p:nvGrpSpPr>
          <p:grpSpPr bwMode="auto">
            <a:xfrm>
              <a:off x="225" y="3019"/>
              <a:ext cx="5566" cy="1228"/>
              <a:chOff x="225" y="3019"/>
              <a:chExt cx="5566" cy="1228"/>
            </a:xfrm>
          </p:grpSpPr>
          <p:grpSp>
            <p:nvGrpSpPr>
              <p:cNvPr id="62503" name="Group 211"/>
              <p:cNvGrpSpPr>
                <a:grpSpLocks/>
              </p:cNvGrpSpPr>
              <p:nvPr/>
            </p:nvGrpSpPr>
            <p:grpSpPr bwMode="auto">
              <a:xfrm>
                <a:off x="703" y="3022"/>
                <a:ext cx="4672" cy="1225"/>
                <a:chOff x="385" y="3022"/>
                <a:chExt cx="4672" cy="1225"/>
              </a:xfrm>
            </p:grpSpPr>
            <p:grpSp>
              <p:nvGrpSpPr>
                <p:cNvPr id="62513" name="Group 208"/>
                <p:cNvGrpSpPr>
                  <a:grpSpLocks/>
                </p:cNvGrpSpPr>
                <p:nvPr/>
              </p:nvGrpSpPr>
              <p:grpSpPr bwMode="auto">
                <a:xfrm>
                  <a:off x="385" y="3022"/>
                  <a:ext cx="4672" cy="1225"/>
                  <a:chOff x="385" y="3022"/>
                  <a:chExt cx="4672" cy="1225"/>
                </a:xfrm>
              </p:grpSpPr>
              <p:sp>
                <p:nvSpPr>
                  <p:cNvPr id="62516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385" y="3657"/>
                    <a:ext cx="467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62517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399" y="3022"/>
                    <a:ext cx="0" cy="1225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62514" name="Line 209"/>
                <p:cNvSpPr>
                  <a:spLocks noChangeShapeType="1"/>
                </p:cNvSpPr>
                <p:nvPr/>
              </p:nvSpPr>
              <p:spPr bwMode="auto">
                <a:xfrm>
                  <a:off x="385" y="3203"/>
                  <a:ext cx="467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2515" name="Line 210"/>
                <p:cNvSpPr>
                  <a:spLocks noChangeShapeType="1"/>
                </p:cNvSpPr>
                <p:nvPr/>
              </p:nvSpPr>
              <p:spPr bwMode="auto">
                <a:xfrm>
                  <a:off x="385" y="4110"/>
                  <a:ext cx="467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462037" name="Text Box 213"/>
              <p:cNvSpPr txBox="1">
                <a:spLocks noChangeArrowheads="1"/>
              </p:cNvSpPr>
              <p:nvPr/>
            </p:nvSpPr>
            <p:spPr bwMode="auto">
              <a:xfrm>
                <a:off x="225" y="3019"/>
                <a:ext cx="63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nl-NL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pitchFamily="34" charset="0"/>
                  </a:rPr>
                  <a:t>Flux </a:t>
                </a:r>
              </a:p>
            </p:txBody>
          </p:sp>
          <p:sp>
            <p:nvSpPr>
              <p:cNvPr id="62505" name="Text Box 229"/>
              <p:cNvSpPr txBox="1">
                <a:spLocks noChangeArrowheads="1"/>
              </p:cNvSpPr>
              <p:nvPr/>
            </p:nvSpPr>
            <p:spPr bwMode="auto">
              <a:xfrm>
                <a:off x="1645" y="3638"/>
                <a:ext cx="59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nl-NL" sz="2400" b="1">
                    <a:solidFill>
                      <a:srgbClr val="000000"/>
                    </a:solidFill>
                    <a:cs typeface="Arial" pitchFamily="34" charset="0"/>
                  </a:rPr>
                  <a:t>¼T</a:t>
                </a:r>
              </a:p>
            </p:txBody>
          </p:sp>
          <p:sp>
            <p:nvSpPr>
              <p:cNvPr id="62506" name="Text Box 230"/>
              <p:cNvSpPr txBox="1">
                <a:spLocks noChangeArrowheads="1"/>
              </p:cNvSpPr>
              <p:nvPr/>
            </p:nvSpPr>
            <p:spPr bwMode="auto">
              <a:xfrm>
                <a:off x="2821" y="3649"/>
                <a:ext cx="59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nl-NL" sz="2400" b="1">
                    <a:solidFill>
                      <a:srgbClr val="000000"/>
                    </a:solidFill>
                    <a:cs typeface="Arial" pitchFamily="34" charset="0"/>
                  </a:rPr>
                  <a:t>½T</a:t>
                </a:r>
              </a:p>
            </p:txBody>
          </p:sp>
          <p:sp>
            <p:nvSpPr>
              <p:cNvPr id="62507" name="Text Box 231"/>
              <p:cNvSpPr txBox="1">
                <a:spLocks noChangeArrowheads="1"/>
              </p:cNvSpPr>
              <p:nvPr/>
            </p:nvSpPr>
            <p:spPr bwMode="auto">
              <a:xfrm>
                <a:off x="3923" y="3630"/>
                <a:ext cx="59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nl-NL" sz="2400" b="1">
                    <a:solidFill>
                      <a:srgbClr val="000000"/>
                    </a:solidFill>
                    <a:cs typeface="Arial" pitchFamily="34" charset="0"/>
                  </a:rPr>
                  <a:t>¾T</a:t>
                </a:r>
              </a:p>
            </p:txBody>
          </p:sp>
          <p:sp>
            <p:nvSpPr>
              <p:cNvPr id="62508" name="Text Box 232"/>
              <p:cNvSpPr txBox="1">
                <a:spLocks noChangeArrowheads="1"/>
              </p:cNvSpPr>
              <p:nvPr/>
            </p:nvSpPr>
            <p:spPr bwMode="auto">
              <a:xfrm>
                <a:off x="5201" y="3638"/>
                <a:ext cx="59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nl-NL" sz="2400" b="1">
                    <a:solidFill>
                      <a:srgbClr val="000000"/>
                    </a:solidFill>
                    <a:cs typeface="Arial" pitchFamily="34" charset="0"/>
                  </a:rPr>
                  <a:t>T</a:t>
                </a:r>
              </a:p>
            </p:txBody>
          </p:sp>
          <p:sp>
            <p:nvSpPr>
              <p:cNvPr id="62509" name="Line 234"/>
              <p:cNvSpPr>
                <a:spLocks noChangeShapeType="1"/>
              </p:cNvSpPr>
              <p:nvPr/>
            </p:nvSpPr>
            <p:spPr bwMode="auto">
              <a:xfrm>
                <a:off x="1858" y="3569"/>
                <a:ext cx="0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2510" name="Line 235"/>
              <p:cNvSpPr>
                <a:spLocks noChangeShapeType="1"/>
              </p:cNvSpPr>
              <p:nvPr/>
            </p:nvSpPr>
            <p:spPr bwMode="auto">
              <a:xfrm>
                <a:off x="3016" y="3569"/>
                <a:ext cx="0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2511" name="Line 236"/>
              <p:cNvSpPr>
                <a:spLocks noChangeShapeType="1"/>
              </p:cNvSpPr>
              <p:nvPr/>
            </p:nvSpPr>
            <p:spPr bwMode="auto">
              <a:xfrm>
                <a:off x="4177" y="3566"/>
                <a:ext cx="0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2512" name="Line 237"/>
              <p:cNvSpPr>
                <a:spLocks noChangeShapeType="1"/>
              </p:cNvSpPr>
              <p:nvPr/>
            </p:nvSpPr>
            <p:spPr bwMode="auto">
              <a:xfrm>
                <a:off x="5338" y="3569"/>
                <a:ext cx="0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62036" name="Text Box 212"/>
            <p:cNvSpPr txBox="1">
              <a:spLocks noChangeArrowheads="1"/>
            </p:cNvSpPr>
            <p:nvPr/>
          </p:nvSpPr>
          <p:spPr bwMode="auto">
            <a:xfrm>
              <a:off x="5306" y="3793"/>
              <a:ext cx="4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pitchFamily="34" charset="0"/>
                </a:rPr>
                <a:t>tijd</a:t>
              </a:r>
            </a:p>
          </p:txBody>
        </p:sp>
      </p:grpSp>
      <p:sp>
        <p:nvSpPr>
          <p:cNvPr id="462044" name="Freeform 220"/>
          <p:cNvSpPr>
            <a:spLocks/>
          </p:cNvSpPr>
          <p:nvPr/>
        </p:nvSpPr>
        <p:spPr bwMode="auto">
          <a:xfrm>
            <a:off x="1116013" y="5080000"/>
            <a:ext cx="7367587" cy="1447800"/>
          </a:xfrm>
          <a:custGeom>
            <a:avLst/>
            <a:gdLst>
              <a:gd name="T0" fmla="*/ 0 w 4641"/>
              <a:gd name="T1" fmla="*/ 2147483647 h 912"/>
              <a:gd name="T2" fmla="*/ 2147483647 w 4641"/>
              <a:gd name="T3" fmla="*/ 2147483647 h 912"/>
              <a:gd name="T4" fmla="*/ 2147483647 w 4641"/>
              <a:gd name="T5" fmla="*/ 0 h 912"/>
              <a:gd name="T6" fmla="*/ 2147483647 w 4641"/>
              <a:gd name="T7" fmla="*/ 0 h 912"/>
              <a:gd name="T8" fmla="*/ 2147483647 w 4641"/>
              <a:gd name="T9" fmla="*/ 2147483647 h 912"/>
              <a:gd name="T10" fmla="*/ 2147483647 w 4641"/>
              <a:gd name="T11" fmla="*/ 2147483647 h 912"/>
              <a:gd name="T12" fmla="*/ 2147483647 w 4641"/>
              <a:gd name="T13" fmla="*/ 2147483647 h 912"/>
              <a:gd name="T14" fmla="*/ 2147483647 w 4641"/>
              <a:gd name="T15" fmla="*/ 2147483647 h 912"/>
              <a:gd name="T16" fmla="*/ 2147483647 w 4641"/>
              <a:gd name="T17" fmla="*/ 2147483647 h 912"/>
              <a:gd name="T18" fmla="*/ 2147483647 w 4641"/>
              <a:gd name="T19" fmla="*/ 2147483647 h 912"/>
              <a:gd name="T20" fmla="*/ 2147483647 w 4641"/>
              <a:gd name="T21" fmla="*/ 2147483647 h 912"/>
              <a:gd name="T22" fmla="*/ 2147483647 w 4641"/>
              <a:gd name="T23" fmla="*/ 2147483647 h 912"/>
              <a:gd name="T24" fmla="*/ 2147483647 w 4641"/>
              <a:gd name="T25" fmla="*/ 2147483647 h 912"/>
              <a:gd name="T26" fmla="*/ 2147483647 w 4641"/>
              <a:gd name="T27" fmla="*/ 2147483647 h 9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641"/>
              <a:gd name="T43" fmla="*/ 0 h 912"/>
              <a:gd name="T44" fmla="*/ 4641 w 4641"/>
              <a:gd name="T45" fmla="*/ 912 h 91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641" h="912">
                <a:moveTo>
                  <a:pt x="0" y="457"/>
                </a:moveTo>
                <a:lnTo>
                  <a:pt x="953" y="458"/>
                </a:lnTo>
                <a:lnTo>
                  <a:pt x="1049" y="0"/>
                </a:lnTo>
                <a:lnTo>
                  <a:pt x="1257" y="0"/>
                </a:lnTo>
                <a:lnTo>
                  <a:pt x="1365" y="456"/>
                </a:lnTo>
                <a:lnTo>
                  <a:pt x="2087" y="456"/>
                </a:lnTo>
                <a:lnTo>
                  <a:pt x="2233" y="456"/>
                </a:lnTo>
                <a:lnTo>
                  <a:pt x="2407" y="456"/>
                </a:lnTo>
                <a:lnTo>
                  <a:pt x="2511" y="456"/>
                </a:lnTo>
                <a:lnTo>
                  <a:pt x="3289" y="456"/>
                </a:lnTo>
                <a:lnTo>
                  <a:pt x="3385" y="912"/>
                </a:lnTo>
                <a:lnTo>
                  <a:pt x="3585" y="912"/>
                </a:lnTo>
                <a:lnTo>
                  <a:pt x="3689" y="456"/>
                </a:lnTo>
                <a:lnTo>
                  <a:pt x="4641" y="456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62063" name="Oval 239"/>
          <p:cNvSpPr>
            <a:spLocks noChangeAspect="1" noChangeArrowheads="1"/>
          </p:cNvSpPr>
          <p:nvPr/>
        </p:nvSpPr>
        <p:spPr bwMode="auto">
          <a:xfrm>
            <a:off x="1068388" y="5741988"/>
            <a:ext cx="144462" cy="144462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3333FF"/>
              </a:solidFill>
              <a:cs typeface="Arial" pitchFamily="34" charset="0"/>
            </a:endParaRPr>
          </a:p>
        </p:txBody>
      </p:sp>
      <p:sp>
        <p:nvSpPr>
          <p:cNvPr id="462066" name="Oval 242"/>
          <p:cNvSpPr>
            <a:spLocks noChangeAspect="1" noChangeArrowheads="1"/>
          </p:cNvSpPr>
          <p:nvPr/>
        </p:nvSpPr>
        <p:spPr bwMode="auto">
          <a:xfrm>
            <a:off x="6588125" y="6453188"/>
            <a:ext cx="144463" cy="144462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3333FF"/>
              </a:solidFill>
              <a:cs typeface="Arial" pitchFamily="34" charset="0"/>
            </a:endParaRPr>
          </a:p>
        </p:txBody>
      </p:sp>
      <p:sp>
        <p:nvSpPr>
          <p:cNvPr id="462068" name="Oval 244"/>
          <p:cNvSpPr>
            <a:spLocks noChangeAspect="1" noChangeArrowheads="1"/>
          </p:cNvSpPr>
          <p:nvPr/>
        </p:nvSpPr>
        <p:spPr bwMode="auto">
          <a:xfrm>
            <a:off x="3203575" y="5607050"/>
            <a:ext cx="144463" cy="144463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3333FF"/>
              </a:solidFill>
              <a:cs typeface="Arial" pitchFamily="34" charset="0"/>
            </a:endParaRPr>
          </a:p>
        </p:txBody>
      </p:sp>
      <p:sp>
        <p:nvSpPr>
          <p:cNvPr id="462064" name="Oval 240"/>
          <p:cNvSpPr>
            <a:spLocks noChangeAspect="1" noChangeArrowheads="1"/>
          </p:cNvSpPr>
          <p:nvPr/>
        </p:nvSpPr>
        <p:spPr bwMode="auto">
          <a:xfrm>
            <a:off x="2571750" y="5605463"/>
            <a:ext cx="144463" cy="144462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3333FF"/>
              </a:solidFill>
              <a:cs typeface="Arial" pitchFamily="34" charset="0"/>
            </a:endParaRPr>
          </a:p>
        </p:txBody>
      </p:sp>
      <p:sp>
        <p:nvSpPr>
          <p:cNvPr id="462074" name="Oval 250"/>
          <p:cNvSpPr>
            <a:spLocks noChangeAspect="1" noChangeArrowheads="1"/>
          </p:cNvSpPr>
          <p:nvPr/>
        </p:nvSpPr>
        <p:spPr bwMode="auto">
          <a:xfrm>
            <a:off x="6286500" y="5867400"/>
            <a:ext cx="144463" cy="144463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3333FF"/>
              </a:solidFill>
              <a:cs typeface="Arial" pitchFamily="34" charset="0"/>
            </a:endParaRPr>
          </a:p>
        </p:txBody>
      </p:sp>
      <p:sp>
        <p:nvSpPr>
          <p:cNvPr id="462077" name="Oval 253"/>
          <p:cNvSpPr>
            <a:spLocks noChangeAspect="1" noChangeArrowheads="1"/>
          </p:cNvSpPr>
          <p:nvPr/>
        </p:nvSpPr>
        <p:spPr bwMode="auto">
          <a:xfrm>
            <a:off x="6892925" y="5872163"/>
            <a:ext cx="144463" cy="144462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3333FF"/>
              </a:solidFill>
              <a:cs typeface="Arial" pitchFamily="34" charset="0"/>
            </a:endParaRPr>
          </a:p>
        </p:txBody>
      </p:sp>
      <p:sp>
        <p:nvSpPr>
          <p:cNvPr id="462078" name="Oval 254"/>
          <p:cNvSpPr>
            <a:spLocks noChangeAspect="1" noChangeArrowheads="1"/>
          </p:cNvSpPr>
          <p:nvPr/>
        </p:nvSpPr>
        <p:spPr bwMode="auto">
          <a:xfrm>
            <a:off x="8382000" y="5724525"/>
            <a:ext cx="144463" cy="144463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3333FF"/>
              </a:solidFill>
              <a:cs typeface="Arial" pitchFamily="34" charset="0"/>
            </a:endParaRPr>
          </a:p>
        </p:txBody>
      </p:sp>
      <p:sp>
        <p:nvSpPr>
          <p:cNvPr id="462086" name="Oval 262"/>
          <p:cNvSpPr>
            <a:spLocks noChangeAspect="1" noChangeArrowheads="1"/>
          </p:cNvSpPr>
          <p:nvPr/>
        </p:nvSpPr>
        <p:spPr bwMode="auto">
          <a:xfrm>
            <a:off x="2873375" y="5013325"/>
            <a:ext cx="144463" cy="144463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3333FF"/>
              </a:solidFill>
              <a:cs typeface="Arial" pitchFamily="34" charset="0"/>
            </a:endParaRPr>
          </a:p>
        </p:txBody>
      </p:sp>
      <p:sp>
        <p:nvSpPr>
          <p:cNvPr id="462092" name="Oval 268"/>
          <p:cNvSpPr>
            <a:spLocks noChangeAspect="1" noChangeArrowheads="1"/>
          </p:cNvSpPr>
          <p:nvPr/>
        </p:nvSpPr>
        <p:spPr bwMode="auto">
          <a:xfrm>
            <a:off x="4716463" y="5745163"/>
            <a:ext cx="144462" cy="144462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3333FF"/>
              </a:solidFill>
              <a:cs typeface="Arial" pitchFamily="34" charset="0"/>
            </a:endParaRPr>
          </a:p>
        </p:txBody>
      </p:sp>
      <p:grpSp>
        <p:nvGrpSpPr>
          <p:cNvPr id="461922" name="Group 276"/>
          <p:cNvGrpSpPr>
            <a:grpSpLocks/>
          </p:cNvGrpSpPr>
          <p:nvPr/>
        </p:nvGrpSpPr>
        <p:grpSpPr bwMode="auto">
          <a:xfrm rot="1027568">
            <a:off x="3152775" y="2916238"/>
            <a:ext cx="2886075" cy="574675"/>
            <a:chOff x="2668" y="1786"/>
            <a:chExt cx="1818" cy="362"/>
          </a:xfrm>
        </p:grpSpPr>
        <p:grpSp>
          <p:nvGrpSpPr>
            <p:cNvPr id="62494" name="Group 277"/>
            <p:cNvGrpSpPr>
              <a:grpSpLocks/>
            </p:cNvGrpSpPr>
            <p:nvPr/>
          </p:nvGrpSpPr>
          <p:grpSpPr bwMode="auto">
            <a:xfrm>
              <a:off x="2880" y="1786"/>
              <a:ext cx="1369" cy="362"/>
              <a:chOff x="2426" y="2614"/>
              <a:chExt cx="1369" cy="362"/>
            </a:xfrm>
          </p:grpSpPr>
          <p:sp>
            <p:nvSpPr>
              <p:cNvPr id="62499" name="Rectangle 278"/>
              <p:cNvSpPr>
                <a:spLocks noChangeArrowheads="1"/>
              </p:cNvSpPr>
              <p:nvPr/>
            </p:nvSpPr>
            <p:spPr bwMode="auto">
              <a:xfrm>
                <a:off x="2426" y="2614"/>
                <a:ext cx="681" cy="36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2500" name="Rectangle 279"/>
              <p:cNvSpPr>
                <a:spLocks noChangeArrowheads="1"/>
              </p:cNvSpPr>
              <p:nvPr/>
            </p:nvSpPr>
            <p:spPr bwMode="auto">
              <a:xfrm>
                <a:off x="3114" y="2614"/>
                <a:ext cx="681" cy="362"/>
              </a:xfrm>
              <a:prstGeom prst="rect">
                <a:avLst/>
              </a:prstGeom>
              <a:solidFill>
                <a:srgbClr val="FF33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2495" name="Group 280"/>
            <p:cNvGrpSpPr>
              <a:grpSpLocks/>
            </p:cNvGrpSpPr>
            <p:nvPr/>
          </p:nvGrpSpPr>
          <p:grpSpPr bwMode="auto">
            <a:xfrm>
              <a:off x="2668" y="1797"/>
              <a:ext cx="1818" cy="342"/>
              <a:chOff x="2740" y="1797"/>
              <a:chExt cx="1818" cy="342"/>
            </a:xfrm>
          </p:grpSpPr>
          <p:sp>
            <p:nvSpPr>
              <p:cNvPr id="62496" name="Line 281"/>
              <p:cNvSpPr>
                <a:spLocks noChangeShapeType="1"/>
              </p:cNvSpPr>
              <p:nvPr/>
            </p:nvSpPr>
            <p:spPr bwMode="auto">
              <a:xfrm flipH="1">
                <a:off x="2744" y="1979"/>
                <a:ext cx="176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2497" name="Arc 282"/>
              <p:cNvSpPr>
                <a:spLocks/>
              </p:cNvSpPr>
              <p:nvPr/>
            </p:nvSpPr>
            <p:spPr bwMode="auto">
              <a:xfrm>
                <a:off x="2740" y="2063"/>
                <a:ext cx="1802" cy="76"/>
              </a:xfrm>
              <a:custGeom>
                <a:avLst/>
                <a:gdLst>
                  <a:gd name="T0" fmla="*/ 0 w 42908"/>
                  <a:gd name="T1" fmla="*/ 0 h 21830"/>
                  <a:gd name="T2" fmla="*/ 0 w 42908"/>
                  <a:gd name="T3" fmla="*/ 0 h 21830"/>
                  <a:gd name="T4" fmla="*/ 0 w 42908"/>
                  <a:gd name="T5" fmla="*/ 0 h 21830"/>
                  <a:gd name="T6" fmla="*/ 0 60000 65536"/>
                  <a:gd name="T7" fmla="*/ 0 60000 65536"/>
                  <a:gd name="T8" fmla="*/ 0 60000 65536"/>
                  <a:gd name="T9" fmla="*/ 0 w 42908"/>
                  <a:gd name="T10" fmla="*/ 0 h 21830"/>
                  <a:gd name="T11" fmla="*/ 42908 w 42908"/>
                  <a:gd name="T12" fmla="*/ 21830 h 218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908" h="21830" fill="none" extrusionOk="0">
                    <a:moveTo>
                      <a:pt x="1" y="21829"/>
                    </a:moveTo>
                    <a:cubicBezTo>
                      <a:pt x="0" y="21753"/>
                      <a:pt x="0" y="2167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2162" y="-1"/>
                      <a:pt x="41175" y="7638"/>
                      <a:pt x="42907" y="18058"/>
                    </a:cubicBezTo>
                  </a:path>
                  <a:path w="42908" h="21830" stroke="0" extrusionOk="0">
                    <a:moveTo>
                      <a:pt x="1" y="21829"/>
                    </a:moveTo>
                    <a:cubicBezTo>
                      <a:pt x="0" y="21753"/>
                      <a:pt x="0" y="2167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2162" y="-1"/>
                      <a:pt x="41175" y="7638"/>
                      <a:pt x="42907" y="18058"/>
                    </a:cubicBezTo>
                    <a:lnTo>
                      <a:pt x="21600" y="21600"/>
                    </a:lnTo>
                    <a:lnTo>
                      <a:pt x="1" y="21829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2498" name="Arc 283"/>
              <p:cNvSpPr>
                <a:spLocks/>
              </p:cNvSpPr>
              <p:nvPr/>
            </p:nvSpPr>
            <p:spPr bwMode="auto">
              <a:xfrm flipV="1">
                <a:off x="2744" y="1797"/>
                <a:ext cx="1814" cy="76"/>
              </a:xfrm>
              <a:custGeom>
                <a:avLst/>
                <a:gdLst>
                  <a:gd name="T0" fmla="*/ 0 w 43200"/>
                  <a:gd name="T1" fmla="*/ 0 h 21885"/>
                  <a:gd name="T2" fmla="*/ 0 w 43200"/>
                  <a:gd name="T3" fmla="*/ 0 h 21885"/>
                  <a:gd name="T4" fmla="*/ 0 w 43200"/>
                  <a:gd name="T5" fmla="*/ 0 h 2188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1885"/>
                  <a:gd name="T11" fmla="*/ 43200 w 43200"/>
                  <a:gd name="T12" fmla="*/ 21885 h 218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1885" fill="none" extrusionOk="0">
                    <a:moveTo>
                      <a:pt x="1" y="21829"/>
                    </a:moveTo>
                    <a:cubicBezTo>
                      <a:pt x="0" y="21753"/>
                      <a:pt x="0" y="2167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95"/>
                      <a:pt x="43199" y="21790"/>
                      <a:pt x="43198" y="21885"/>
                    </a:cubicBezTo>
                  </a:path>
                  <a:path w="43200" h="21885" stroke="0" extrusionOk="0">
                    <a:moveTo>
                      <a:pt x="1" y="21829"/>
                    </a:moveTo>
                    <a:cubicBezTo>
                      <a:pt x="0" y="21753"/>
                      <a:pt x="0" y="2167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95"/>
                      <a:pt x="43199" y="21790"/>
                      <a:pt x="43198" y="21885"/>
                    </a:cubicBezTo>
                    <a:lnTo>
                      <a:pt x="21600" y="21600"/>
                    </a:lnTo>
                    <a:lnTo>
                      <a:pt x="1" y="21829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17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698882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6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6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6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6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61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2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62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46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46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2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46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46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3000"/>
                                        <p:tgtEl>
                                          <p:spTgt spid="46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62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62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108" grpId="0" animBg="1"/>
      <p:bldP spid="462109" grpId="0" animBg="1"/>
      <p:bldP spid="461829" grpId="0"/>
      <p:bldP spid="461830" grpId="0" autoUpdateAnimBg="0"/>
      <p:bldP spid="461831" grpId="0" autoUpdateAnimBg="0"/>
      <p:bldP spid="461926" grpId="0" autoUpdateAnimBg="0"/>
      <p:bldP spid="462044" grpId="0" animBg="1"/>
      <p:bldP spid="46206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66" name="Rectangle 46"/>
          <p:cNvSpPr>
            <a:spLocks noChangeArrowheads="1"/>
          </p:cNvSpPr>
          <p:nvPr/>
        </p:nvSpPr>
        <p:spPr bwMode="auto">
          <a:xfrm>
            <a:off x="0" y="5316538"/>
            <a:ext cx="9144000" cy="633412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800" dirty="0" err="1">
                <a:solidFill>
                  <a:srgbClr val="000000"/>
                </a:solidFill>
                <a:cs typeface="Arial" pitchFamily="34" charset="0"/>
              </a:rPr>
              <a:t>U</a:t>
            </a:r>
            <a:r>
              <a:rPr lang="nl-NL" sz="2800" baseline="-25000" dirty="0" err="1">
                <a:solidFill>
                  <a:srgbClr val="000000"/>
                </a:solidFill>
                <a:cs typeface="Arial" pitchFamily="34" charset="0"/>
              </a:rPr>
              <a:t>ind</a:t>
            </a: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 = N.</a:t>
            </a:r>
            <a:r>
              <a:rPr lang="el-GR" sz="2800" dirty="0">
                <a:solidFill>
                  <a:srgbClr val="000000"/>
                </a:solidFill>
                <a:cs typeface="Arial" pitchFamily="34" charset="0"/>
              </a:rPr>
              <a:t>ΔΦ</a:t>
            </a: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/</a:t>
            </a:r>
            <a:r>
              <a:rPr lang="el-GR" sz="2800" dirty="0">
                <a:solidFill>
                  <a:srgbClr val="000000"/>
                </a:solidFill>
                <a:cs typeface="Arial" pitchFamily="34" charset="0"/>
              </a:rPr>
              <a:t>Δ</a:t>
            </a: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t                                      BINAS tabel 35D4</a:t>
            </a:r>
            <a:endParaRPr lang="el-GR" sz="2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88"/>
            <a:ext cx="9144000" cy="633413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5.5/31 </a:t>
            </a:r>
            <a:r>
              <a:rPr lang="nl-NL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Flux en inductiespanning</a:t>
            </a:r>
            <a:endParaRPr lang="el-GR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65923" name="Text Box 3"/>
          <p:cNvSpPr txBox="1">
            <a:spLocks noChangeArrowheads="1"/>
          </p:cNvSpPr>
          <p:nvPr/>
        </p:nvSpPr>
        <p:spPr bwMode="auto">
          <a:xfrm>
            <a:off x="0" y="577850"/>
            <a:ext cx="9144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Als de flux verandert, ontstaat er een inductiespanning</a:t>
            </a:r>
          </a:p>
        </p:txBody>
      </p:sp>
      <p:sp>
        <p:nvSpPr>
          <p:cNvPr id="465964" name="AutoShape 44"/>
          <p:cNvSpPr>
            <a:spLocks noChangeArrowheads="1"/>
          </p:cNvSpPr>
          <p:nvPr/>
        </p:nvSpPr>
        <p:spPr bwMode="auto">
          <a:xfrm>
            <a:off x="4500563" y="4098925"/>
            <a:ext cx="2016125" cy="936625"/>
          </a:xfrm>
          <a:prstGeom prst="wedgeRoundRectCallout">
            <a:avLst>
              <a:gd name="adj1" fmla="val 43069"/>
              <a:gd name="adj2" fmla="val -2250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800">
                <a:solidFill>
                  <a:srgbClr val="000000"/>
                </a:solidFill>
                <a:cs typeface="Arial" pitchFamily="34" charset="0"/>
              </a:rPr>
              <a:t>En hier: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800">
                <a:solidFill>
                  <a:srgbClr val="000000"/>
                </a:solidFill>
                <a:cs typeface="Arial" pitchFamily="34" charset="0"/>
              </a:rPr>
              <a:t>rc &lt; 0</a:t>
            </a:r>
          </a:p>
        </p:txBody>
      </p:sp>
      <p:sp>
        <p:nvSpPr>
          <p:cNvPr id="465965" name="AutoShape 45"/>
          <p:cNvSpPr>
            <a:spLocks noChangeArrowheads="1"/>
          </p:cNvSpPr>
          <p:nvPr/>
        </p:nvSpPr>
        <p:spPr bwMode="auto">
          <a:xfrm>
            <a:off x="7127875" y="3810000"/>
            <a:ext cx="2016125" cy="936625"/>
          </a:xfrm>
          <a:prstGeom prst="wedgeRoundRectCallout">
            <a:avLst>
              <a:gd name="adj1" fmla="val -58898"/>
              <a:gd name="adj2" fmla="val -18338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En hier: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rc &gt; 0</a:t>
            </a:r>
          </a:p>
        </p:txBody>
      </p:sp>
      <p:sp>
        <p:nvSpPr>
          <p:cNvPr id="465967" name="Rectangle 47"/>
          <p:cNvSpPr>
            <a:spLocks noChangeArrowheads="1"/>
          </p:cNvSpPr>
          <p:nvPr/>
        </p:nvSpPr>
        <p:spPr bwMode="auto">
          <a:xfrm>
            <a:off x="34925" y="6180138"/>
            <a:ext cx="4968875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800" dirty="0">
                <a:solidFill>
                  <a:srgbClr val="000000"/>
                </a:solidFill>
                <a:cs typeface="Arial" pitchFamily="34" charset="0"/>
              </a:rPr>
              <a:t>Φ</a:t>
            </a: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 in Wb, t in s dus </a:t>
            </a:r>
            <a:r>
              <a:rPr lang="nl-NL" sz="2800" dirty="0" err="1">
                <a:solidFill>
                  <a:srgbClr val="000000"/>
                </a:solidFill>
                <a:cs typeface="Arial" pitchFamily="34" charset="0"/>
              </a:rPr>
              <a:t>U</a:t>
            </a:r>
            <a:r>
              <a:rPr lang="nl-NL" sz="2800" baseline="-25000" dirty="0" err="1">
                <a:solidFill>
                  <a:srgbClr val="000000"/>
                </a:solidFill>
                <a:cs typeface="Arial" pitchFamily="34" charset="0"/>
              </a:rPr>
              <a:t>ind</a:t>
            </a: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 in . . .</a:t>
            </a:r>
            <a:endParaRPr lang="el-GR" sz="2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65968" name="Rectangle 48"/>
          <p:cNvSpPr>
            <a:spLocks noChangeArrowheads="1"/>
          </p:cNvSpPr>
          <p:nvPr/>
        </p:nvSpPr>
        <p:spPr bwMode="auto">
          <a:xfrm>
            <a:off x="4786313" y="6186488"/>
            <a:ext cx="201771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800">
                <a:solidFill>
                  <a:srgbClr val="000000"/>
                </a:solidFill>
                <a:cs typeface="Arial" pitchFamily="34" charset="0"/>
              </a:rPr>
              <a:t>Wb/s = V</a:t>
            </a:r>
            <a:endParaRPr lang="el-GR" altLang="nl-NL" sz="280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107950" y="1146175"/>
            <a:ext cx="9085263" cy="1949450"/>
            <a:chOff x="68" y="722"/>
            <a:chExt cx="5723" cy="1228"/>
          </a:xfrm>
        </p:grpSpPr>
        <p:grpSp>
          <p:nvGrpSpPr>
            <p:cNvPr id="63523" name="Group 4"/>
            <p:cNvGrpSpPr>
              <a:grpSpLocks/>
            </p:cNvGrpSpPr>
            <p:nvPr/>
          </p:nvGrpSpPr>
          <p:grpSpPr bwMode="auto">
            <a:xfrm>
              <a:off x="225" y="722"/>
              <a:ext cx="5566" cy="1228"/>
              <a:chOff x="225" y="3019"/>
              <a:chExt cx="5566" cy="1228"/>
            </a:xfrm>
          </p:grpSpPr>
          <p:grpSp>
            <p:nvGrpSpPr>
              <p:cNvPr id="63525" name="Group 5"/>
              <p:cNvGrpSpPr>
                <a:grpSpLocks/>
              </p:cNvGrpSpPr>
              <p:nvPr/>
            </p:nvGrpSpPr>
            <p:grpSpPr bwMode="auto">
              <a:xfrm>
                <a:off x="225" y="3019"/>
                <a:ext cx="5566" cy="1228"/>
                <a:chOff x="225" y="3019"/>
                <a:chExt cx="5566" cy="1228"/>
              </a:xfrm>
            </p:grpSpPr>
            <p:grpSp>
              <p:nvGrpSpPr>
                <p:cNvPr id="63527" name="Group 6"/>
                <p:cNvGrpSpPr>
                  <a:grpSpLocks/>
                </p:cNvGrpSpPr>
                <p:nvPr/>
              </p:nvGrpSpPr>
              <p:grpSpPr bwMode="auto">
                <a:xfrm>
                  <a:off x="225" y="3019"/>
                  <a:ext cx="5566" cy="1228"/>
                  <a:chOff x="225" y="3019"/>
                  <a:chExt cx="5566" cy="1228"/>
                </a:xfrm>
              </p:grpSpPr>
              <p:grpSp>
                <p:nvGrpSpPr>
                  <p:cNvPr id="63529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703" y="3022"/>
                    <a:ext cx="4672" cy="1225"/>
                    <a:chOff x="385" y="3022"/>
                    <a:chExt cx="4672" cy="1225"/>
                  </a:xfrm>
                </p:grpSpPr>
                <p:grpSp>
                  <p:nvGrpSpPr>
                    <p:cNvPr id="63539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5" y="3022"/>
                      <a:ext cx="4672" cy="1225"/>
                      <a:chOff x="385" y="3022"/>
                      <a:chExt cx="4672" cy="1225"/>
                    </a:xfrm>
                  </p:grpSpPr>
                  <p:sp>
                    <p:nvSpPr>
                      <p:cNvPr id="63542" name="Line 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5" y="3657"/>
                        <a:ext cx="4672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63543" name="Line 1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9" y="3022"/>
                        <a:ext cx="0" cy="1225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63540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5" y="3203"/>
                      <a:ext cx="4672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3541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5" y="4110"/>
                      <a:ext cx="4672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465933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5" y="3019"/>
                    <a:ext cx="635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  <a:defRPr/>
                    </a:pPr>
                    <a:r>
                      <a:rPr lang="el-GR" sz="2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cs typeface="Arial" pitchFamily="34" charset="0"/>
                      </a:rPr>
                      <a:t>Φ</a:t>
                    </a:r>
                  </a:p>
                </p:txBody>
              </p:sp>
              <p:sp>
                <p:nvSpPr>
                  <p:cNvPr id="63531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45" y="3638"/>
                    <a:ext cx="590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5000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nl-NL" altLang="nl-NL" sz="2400" b="1">
                        <a:solidFill>
                          <a:srgbClr val="000000"/>
                        </a:solidFill>
                        <a:cs typeface="Arial" pitchFamily="34" charset="0"/>
                      </a:rPr>
                      <a:t>¼T</a:t>
                    </a:r>
                  </a:p>
                </p:txBody>
              </p:sp>
              <p:sp>
                <p:nvSpPr>
                  <p:cNvPr id="63532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21" y="3649"/>
                    <a:ext cx="590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5000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nl-NL" altLang="nl-NL" sz="2400" b="1">
                        <a:solidFill>
                          <a:srgbClr val="000000"/>
                        </a:solidFill>
                        <a:cs typeface="Arial" pitchFamily="34" charset="0"/>
                      </a:rPr>
                      <a:t>½T</a:t>
                    </a:r>
                  </a:p>
                </p:txBody>
              </p:sp>
              <p:sp>
                <p:nvSpPr>
                  <p:cNvPr id="63533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23" y="3630"/>
                    <a:ext cx="590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5000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nl-NL" altLang="nl-NL" sz="2400" b="1">
                        <a:solidFill>
                          <a:srgbClr val="000000"/>
                        </a:solidFill>
                        <a:cs typeface="Arial" pitchFamily="34" charset="0"/>
                      </a:rPr>
                      <a:t>¾T</a:t>
                    </a:r>
                  </a:p>
                </p:txBody>
              </p:sp>
              <p:sp>
                <p:nvSpPr>
                  <p:cNvPr id="63534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01" y="3638"/>
                    <a:ext cx="590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5000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nl-NL" altLang="nl-NL" sz="2400" b="1">
                        <a:solidFill>
                          <a:srgbClr val="000000"/>
                        </a:solidFill>
                        <a:cs typeface="Arial" pitchFamily="34" charset="0"/>
                      </a:rPr>
                      <a:t>T</a:t>
                    </a:r>
                  </a:p>
                </p:txBody>
              </p:sp>
              <p:sp>
                <p:nvSpPr>
                  <p:cNvPr id="63535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858" y="3569"/>
                    <a:ext cx="0" cy="91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63536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3016" y="3569"/>
                    <a:ext cx="0" cy="91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63537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4177" y="3566"/>
                    <a:ext cx="0" cy="91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63538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5338" y="3569"/>
                    <a:ext cx="0" cy="91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65942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5306" y="3793"/>
                  <a:ext cx="45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nl-NL" sz="2400" b="1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pitchFamily="34" charset="0"/>
                    </a:rPr>
                    <a:t>tijd</a:t>
                  </a:r>
                </a:p>
              </p:txBody>
            </p:sp>
          </p:grpSp>
          <p:sp>
            <p:nvSpPr>
              <p:cNvPr id="63526" name="Freeform 23"/>
              <p:cNvSpPr>
                <a:spLocks/>
              </p:cNvSpPr>
              <p:nvPr/>
            </p:nvSpPr>
            <p:spPr bwMode="auto">
              <a:xfrm>
                <a:off x="703" y="3200"/>
                <a:ext cx="4641" cy="912"/>
              </a:xfrm>
              <a:custGeom>
                <a:avLst/>
                <a:gdLst>
                  <a:gd name="T0" fmla="*/ 0 w 4641"/>
                  <a:gd name="T1" fmla="*/ 457 h 912"/>
                  <a:gd name="T2" fmla="*/ 953 w 4641"/>
                  <a:gd name="T3" fmla="*/ 458 h 912"/>
                  <a:gd name="T4" fmla="*/ 1049 w 4641"/>
                  <a:gd name="T5" fmla="*/ 0 h 912"/>
                  <a:gd name="T6" fmla="*/ 1257 w 4641"/>
                  <a:gd name="T7" fmla="*/ 0 h 912"/>
                  <a:gd name="T8" fmla="*/ 1365 w 4641"/>
                  <a:gd name="T9" fmla="*/ 456 h 912"/>
                  <a:gd name="T10" fmla="*/ 2087 w 4641"/>
                  <a:gd name="T11" fmla="*/ 456 h 912"/>
                  <a:gd name="T12" fmla="*/ 2233 w 4641"/>
                  <a:gd name="T13" fmla="*/ 456 h 912"/>
                  <a:gd name="T14" fmla="*/ 2407 w 4641"/>
                  <a:gd name="T15" fmla="*/ 456 h 912"/>
                  <a:gd name="T16" fmla="*/ 2511 w 4641"/>
                  <a:gd name="T17" fmla="*/ 456 h 912"/>
                  <a:gd name="T18" fmla="*/ 3289 w 4641"/>
                  <a:gd name="T19" fmla="*/ 456 h 912"/>
                  <a:gd name="T20" fmla="*/ 3385 w 4641"/>
                  <a:gd name="T21" fmla="*/ 912 h 912"/>
                  <a:gd name="T22" fmla="*/ 3585 w 4641"/>
                  <a:gd name="T23" fmla="*/ 912 h 912"/>
                  <a:gd name="T24" fmla="*/ 3689 w 4641"/>
                  <a:gd name="T25" fmla="*/ 456 h 912"/>
                  <a:gd name="T26" fmla="*/ 4641 w 4641"/>
                  <a:gd name="T27" fmla="*/ 456 h 9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641"/>
                  <a:gd name="T43" fmla="*/ 0 h 912"/>
                  <a:gd name="T44" fmla="*/ 4641 w 4641"/>
                  <a:gd name="T45" fmla="*/ 912 h 9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641" h="912">
                    <a:moveTo>
                      <a:pt x="0" y="457"/>
                    </a:moveTo>
                    <a:lnTo>
                      <a:pt x="953" y="458"/>
                    </a:lnTo>
                    <a:lnTo>
                      <a:pt x="1049" y="0"/>
                    </a:lnTo>
                    <a:lnTo>
                      <a:pt x="1257" y="0"/>
                    </a:lnTo>
                    <a:lnTo>
                      <a:pt x="1365" y="456"/>
                    </a:lnTo>
                    <a:lnTo>
                      <a:pt x="2087" y="456"/>
                    </a:lnTo>
                    <a:lnTo>
                      <a:pt x="2233" y="456"/>
                    </a:lnTo>
                    <a:lnTo>
                      <a:pt x="2407" y="456"/>
                    </a:lnTo>
                    <a:lnTo>
                      <a:pt x="2511" y="456"/>
                    </a:lnTo>
                    <a:lnTo>
                      <a:pt x="3289" y="456"/>
                    </a:lnTo>
                    <a:lnTo>
                      <a:pt x="3385" y="912"/>
                    </a:lnTo>
                    <a:lnTo>
                      <a:pt x="3585" y="912"/>
                    </a:lnTo>
                    <a:lnTo>
                      <a:pt x="3689" y="456"/>
                    </a:lnTo>
                    <a:lnTo>
                      <a:pt x="4641" y="456"/>
                    </a:ln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65969" name="Rectangle 49"/>
            <p:cNvSpPr>
              <a:spLocks noChangeArrowheads="1"/>
            </p:cNvSpPr>
            <p:nvPr/>
          </p:nvSpPr>
          <p:spPr bwMode="auto">
            <a:xfrm>
              <a:off x="68" y="854"/>
              <a:ext cx="681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nl-NL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in Wb</a:t>
              </a:r>
              <a:endParaRPr lang="el-G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331788" y="3284538"/>
            <a:ext cx="8853487" cy="1949450"/>
            <a:chOff x="209" y="2069"/>
            <a:chExt cx="5577" cy="1228"/>
          </a:xfrm>
        </p:grpSpPr>
        <p:grpSp>
          <p:nvGrpSpPr>
            <p:cNvPr id="63505" name="Group 26"/>
            <p:cNvGrpSpPr>
              <a:grpSpLocks/>
            </p:cNvGrpSpPr>
            <p:nvPr/>
          </p:nvGrpSpPr>
          <p:grpSpPr bwMode="auto">
            <a:xfrm>
              <a:off x="220" y="2069"/>
              <a:ext cx="5566" cy="1228"/>
              <a:chOff x="220" y="2429"/>
              <a:chExt cx="5566" cy="1228"/>
            </a:xfrm>
          </p:grpSpPr>
          <p:grpSp>
            <p:nvGrpSpPr>
              <p:cNvPr id="63507" name="Group 27"/>
              <p:cNvGrpSpPr>
                <a:grpSpLocks/>
              </p:cNvGrpSpPr>
              <p:nvPr/>
            </p:nvGrpSpPr>
            <p:grpSpPr bwMode="auto">
              <a:xfrm>
                <a:off x="698" y="2432"/>
                <a:ext cx="4672" cy="1225"/>
                <a:chOff x="385" y="3022"/>
                <a:chExt cx="4672" cy="1225"/>
              </a:xfrm>
            </p:grpSpPr>
            <p:grpSp>
              <p:nvGrpSpPr>
                <p:cNvPr id="63518" name="Group 28"/>
                <p:cNvGrpSpPr>
                  <a:grpSpLocks/>
                </p:cNvGrpSpPr>
                <p:nvPr/>
              </p:nvGrpSpPr>
              <p:grpSpPr bwMode="auto">
                <a:xfrm>
                  <a:off x="385" y="3022"/>
                  <a:ext cx="4672" cy="1225"/>
                  <a:chOff x="385" y="3022"/>
                  <a:chExt cx="4672" cy="1225"/>
                </a:xfrm>
              </p:grpSpPr>
              <p:sp>
                <p:nvSpPr>
                  <p:cNvPr id="58400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85" y="3657"/>
                    <a:ext cx="467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 sz="2800" dirty="0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58401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99" y="3022"/>
                    <a:ext cx="0" cy="1225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 sz="2800" dirty="0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58398" name="Line 31"/>
                <p:cNvSpPr>
                  <a:spLocks noChangeShapeType="1"/>
                </p:cNvSpPr>
                <p:nvPr/>
              </p:nvSpPr>
              <p:spPr bwMode="auto">
                <a:xfrm>
                  <a:off x="385" y="3203"/>
                  <a:ext cx="467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nl-NL" sz="2800" dirty="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8399" name="Line 32"/>
                <p:cNvSpPr>
                  <a:spLocks noChangeShapeType="1"/>
                </p:cNvSpPr>
                <p:nvPr/>
              </p:nvSpPr>
              <p:spPr bwMode="auto">
                <a:xfrm>
                  <a:off x="385" y="4110"/>
                  <a:ext cx="467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nl-NL" sz="2800" dirty="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465953" name="Text Box 33"/>
              <p:cNvSpPr txBox="1">
                <a:spLocks noChangeArrowheads="1"/>
              </p:cNvSpPr>
              <p:nvPr/>
            </p:nvSpPr>
            <p:spPr bwMode="auto">
              <a:xfrm>
                <a:off x="220" y="2429"/>
                <a:ext cx="635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nl-NL" sz="2800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U</a:t>
                </a:r>
                <a:r>
                  <a:rPr lang="nl-NL" sz="2800" baseline="-25000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ind</a:t>
                </a:r>
                <a:endParaRPr lang="nl-NL" sz="2800" baseline="-25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8388" name="Text Box 34"/>
              <p:cNvSpPr txBox="1">
                <a:spLocks noChangeArrowheads="1"/>
              </p:cNvSpPr>
              <p:nvPr/>
            </p:nvSpPr>
            <p:spPr bwMode="auto">
              <a:xfrm>
                <a:off x="1640" y="3048"/>
                <a:ext cx="59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  <a:defRPr/>
                </a:pPr>
                <a:r>
                  <a:rPr lang="nl-NL" altLang="nl-NL" sz="2800" b="1" dirty="0">
                    <a:solidFill>
                      <a:srgbClr val="000000"/>
                    </a:solidFill>
                    <a:latin typeface="Arial"/>
                    <a:cs typeface="Arial" pitchFamily="34" charset="0"/>
                  </a:rPr>
                  <a:t>¼T</a:t>
                </a:r>
              </a:p>
            </p:txBody>
          </p:sp>
          <p:sp>
            <p:nvSpPr>
              <p:cNvPr id="58389" name="Text Box 35"/>
              <p:cNvSpPr txBox="1">
                <a:spLocks noChangeArrowheads="1"/>
              </p:cNvSpPr>
              <p:nvPr/>
            </p:nvSpPr>
            <p:spPr bwMode="auto">
              <a:xfrm>
                <a:off x="2816" y="3059"/>
                <a:ext cx="59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  <a:defRPr/>
                </a:pPr>
                <a:r>
                  <a:rPr lang="nl-NL" altLang="nl-NL" sz="2800" b="1" dirty="0">
                    <a:solidFill>
                      <a:srgbClr val="000000"/>
                    </a:solidFill>
                    <a:latin typeface="Arial"/>
                    <a:cs typeface="Arial" pitchFamily="34" charset="0"/>
                  </a:rPr>
                  <a:t>½T</a:t>
                </a:r>
              </a:p>
            </p:txBody>
          </p:sp>
          <p:sp>
            <p:nvSpPr>
              <p:cNvPr id="58390" name="Text Box 36"/>
              <p:cNvSpPr txBox="1">
                <a:spLocks noChangeArrowheads="1"/>
              </p:cNvSpPr>
              <p:nvPr/>
            </p:nvSpPr>
            <p:spPr bwMode="auto">
              <a:xfrm>
                <a:off x="3918" y="3040"/>
                <a:ext cx="59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  <a:defRPr/>
                </a:pPr>
                <a:r>
                  <a:rPr lang="nl-NL" altLang="nl-NL" sz="2800" b="1" dirty="0">
                    <a:solidFill>
                      <a:srgbClr val="000000"/>
                    </a:solidFill>
                    <a:latin typeface="Arial"/>
                    <a:cs typeface="Arial" pitchFamily="34" charset="0"/>
                  </a:rPr>
                  <a:t>¾T</a:t>
                </a:r>
              </a:p>
            </p:txBody>
          </p:sp>
          <p:sp>
            <p:nvSpPr>
              <p:cNvPr id="58391" name="Text Box 37"/>
              <p:cNvSpPr txBox="1">
                <a:spLocks noChangeArrowheads="1"/>
              </p:cNvSpPr>
              <p:nvPr/>
            </p:nvSpPr>
            <p:spPr bwMode="auto">
              <a:xfrm>
                <a:off x="5196" y="3048"/>
                <a:ext cx="59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  <a:defRPr/>
                </a:pPr>
                <a:r>
                  <a:rPr lang="nl-NL" altLang="nl-NL" sz="28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 pitchFamily="34" charset="0"/>
                  </a:rPr>
                  <a:t>T</a:t>
                </a:r>
              </a:p>
            </p:txBody>
          </p:sp>
          <p:sp>
            <p:nvSpPr>
              <p:cNvPr id="58392" name="Line 38"/>
              <p:cNvSpPr>
                <a:spLocks noChangeShapeType="1"/>
              </p:cNvSpPr>
              <p:nvPr/>
            </p:nvSpPr>
            <p:spPr bwMode="auto">
              <a:xfrm>
                <a:off x="1853" y="2979"/>
                <a:ext cx="0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l-NL" sz="2800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58393" name="Line 39"/>
              <p:cNvSpPr>
                <a:spLocks noChangeShapeType="1"/>
              </p:cNvSpPr>
              <p:nvPr/>
            </p:nvSpPr>
            <p:spPr bwMode="auto">
              <a:xfrm>
                <a:off x="3011" y="2979"/>
                <a:ext cx="0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l-NL" sz="2800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58394" name="Line 40"/>
              <p:cNvSpPr>
                <a:spLocks noChangeShapeType="1"/>
              </p:cNvSpPr>
              <p:nvPr/>
            </p:nvSpPr>
            <p:spPr bwMode="auto">
              <a:xfrm>
                <a:off x="4172" y="2976"/>
                <a:ext cx="0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l-NL" sz="2800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58395" name="Line 41"/>
              <p:cNvSpPr>
                <a:spLocks noChangeShapeType="1"/>
              </p:cNvSpPr>
              <p:nvPr/>
            </p:nvSpPr>
            <p:spPr bwMode="auto">
              <a:xfrm>
                <a:off x="5333" y="2979"/>
                <a:ext cx="0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l-NL" sz="2800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65962" name="Text Box 42"/>
              <p:cNvSpPr txBox="1">
                <a:spLocks noChangeArrowheads="1"/>
              </p:cNvSpPr>
              <p:nvPr/>
            </p:nvSpPr>
            <p:spPr bwMode="auto">
              <a:xfrm>
                <a:off x="5301" y="3203"/>
                <a:ext cx="454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nl-NL" sz="28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tijd</a:t>
                </a:r>
              </a:p>
            </p:txBody>
          </p:sp>
        </p:grpSp>
        <p:sp>
          <p:nvSpPr>
            <p:cNvPr id="465971" name="Rectangle 51"/>
            <p:cNvSpPr>
              <a:spLocks noChangeArrowheads="1"/>
            </p:cNvSpPr>
            <p:nvPr/>
          </p:nvSpPr>
          <p:spPr bwMode="auto">
            <a:xfrm>
              <a:off x="209" y="2310"/>
              <a:ext cx="544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nl-NL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in V</a:t>
              </a:r>
              <a:endParaRPr lang="el-G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465973" name="AutoShape 53"/>
          <p:cNvSpPr>
            <a:spLocks noChangeArrowheads="1"/>
          </p:cNvSpPr>
          <p:nvPr/>
        </p:nvSpPr>
        <p:spPr bwMode="auto">
          <a:xfrm>
            <a:off x="5940425" y="5373688"/>
            <a:ext cx="1655763" cy="576262"/>
          </a:xfrm>
          <a:prstGeom prst="wedgeRoundRectCallout">
            <a:avLst>
              <a:gd name="adj1" fmla="val -219991"/>
              <a:gd name="adj2" fmla="val -261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800">
                <a:solidFill>
                  <a:srgbClr val="000000"/>
                </a:solidFill>
                <a:cs typeface="Arial" pitchFamily="34" charset="0"/>
              </a:rPr>
              <a:t>= N . rc</a:t>
            </a:r>
          </a:p>
        </p:txBody>
      </p:sp>
      <p:sp>
        <p:nvSpPr>
          <p:cNvPr id="465945" name="AutoShape 25"/>
          <p:cNvSpPr>
            <a:spLocks noChangeArrowheads="1"/>
          </p:cNvSpPr>
          <p:nvPr/>
        </p:nvSpPr>
        <p:spPr bwMode="auto">
          <a:xfrm>
            <a:off x="5148263" y="4025900"/>
            <a:ext cx="2016125" cy="936625"/>
          </a:xfrm>
          <a:prstGeom prst="wedgeRoundRectCallout">
            <a:avLst>
              <a:gd name="adj1" fmla="val -144014"/>
              <a:gd name="adj2" fmla="val -27830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800">
                <a:solidFill>
                  <a:srgbClr val="000000"/>
                </a:solidFill>
                <a:cs typeface="Arial" pitchFamily="34" charset="0"/>
              </a:rPr>
              <a:t>En hier: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800">
                <a:solidFill>
                  <a:srgbClr val="000000"/>
                </a:solidFill>
                <a:cs typeface="Arial" pitchFamily="34" charset="0"/>
              </a:rPr>
              <a:t>rc &lt; 0</a:t>
            </a:r>
          </a:p>
        </p:txBody>
      </p:sp>
      <p:sp>
        <p:nvSpPr>
          <p:cNvPr id="465963" name="Freeform 43"/>
          <p:cNvSpPr>
            <a:spLocks/>
          </p:cNvSpPr>
          <p:nvPr/>
        </p:nvSpPr>
        <p:spPr bwMode="auto">
          <a:xfrm>
            <a:off x="1128713" y="3567113"/>
            <a:ext cx="7339012" cy="1457325"/>
          </a:xfrm>
          <a:custGeom>
            <a:avLst/>
            <a:gdLst>
              <a:gd name="T0" fmla="*/ 0 w 4623"/>
              <a:gd name="T1" fmla="*/ 2147483647 h 918"/>
              <a:gd name="T2" fmla="*/ 2147483647 w 4623"/>
              <a:gd name="T3" fmla="*/ 2147483647 h 918"/>
              <a:gd name="T4" fmla="*/ 2147483647 w 4623"/>
              <a:gd name="T5" fmla="*/ 0 h 918"/>
              <a:gd name="T6" fmla="*/ 2147483647 w 4623"/>
              <a:gd name="T7" fmla="*/ 0 h 918"/>
              <a:gd name="T8" fmla="*/ 2147483647 w 4623"/>
              <a:gd name="T9" fmla="*/ 2147483647 h 918"/>
              <a:gd name="T10" fmla="*/ 2147483647 w 4623"/>
              <a:gd name="T11" fmla="*/ 2147483647 h 918"/>
              <a:gd name="T12" fmla="*/ 2147483647 w 4623"/>
              <a:gd name="T13" fmla="*/ 2147483647 h 918"/>
              <a:gd name="T14" fmla="*/ 2147483647 w 4623"/>
              <a:gd name="T15" fmla="*/ 2147483647 h 918"/>
              <a:gd name="T16" fmla="*/ 2147483647 w 4623"/>
              <a:gd name="T17" fmla="*/ 2147483647 h 918"/>
              <a:gd name="T18" fmla="*/ 2147483647 w 4623"/>
              <a:gd name="T19" fmla="*/ 2147483647 h 918"/>
              <a:gd name="T20" fmla="*/ 2147483647 w 4623"/>
              <a:gd name="T21" fmla="*/ 2147483647 h 918"/>
              <a:gd name="T22" fmla="*/ 2147483647 w 4623"/>
              <a:gd name="T23" fmla="*/ 2147483647 h 918"/>
              <a:gd name="T24" fmla="*/ 2147483647 w 4623"/>
              <a:gd name="T25" fmla="*/ 2147483647 h 918"/>
              <a:gd name="T26" fmla="*/ 2147483647 w 4623"/>
              <a:gd name="T27" fmla="*/ 2147483647 h 918"/>
              <a:gd name="T28" fmla="*/ 2147483647 w 4623"/>
              <a:gd name="T29" fmla="*/ 2147483647 h 918"/>
              <a:gd name="T30" fmla="*/ 2147483647 w 4623"/>
              <a:gd name="T31" fmla="*/ 2147483647 h 918"/>
              <a:gd name="T32" fmla="*/ 2147483647 w 4623"/>
              <a:gd name="T33" fmla="*/ 2147483647 h 918"/>
              <a:gd name="T34" fmla="*/ 2147483647 w 4623"/>
              <a:gd name="T35" fmla="*/ 2147483647 h 9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623"/>
              <a:gd name="T55" fmla="*/ 0 h 918"/>
              <a:gd name="T56" fmla="*/ 4623 w 4623"/>
              <a:gd name="T57" fmla="*/ 918 h 91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623" h="918">
                <a:moveTo>
                  <a:pt x="0" y="459"/>
                </a:moveTo>
                <a:lnTo>
                  <a:pt x="939" y="459"/>
                </a:lnTo>
                <a:lnTo>
                  <a:pt x="939" y="0"/>
                </a:lnTo>
                <a:lnTo>
                  <a:pt x="1026" y="0"/>
                </a:lnTo>
                <a:lnTo>
                  <a:pt x="1023" y="459"/>
                </a:lnTo>
                <a:lnTo>
                  <a:pt x="1242" y="459"/>
                </a:lnTo>
                <a:lnTo>
                  <a:pt x="1242" y="918"/>
                </a:lnTo>
                <a:lnTo>
                  <a:pt x="1350" y="918"/>
                </a:lnTo>
                <a:lnTo>
                  <a:pt x="1350" y="459"/>
                </a:lnTo>
                <a:lnTo>
                  <a:pt x="3273" y="459"/>
                </a:lnTo>
                <a:lnTo>
                  <a:pt x="3273" y="912"/>
                </a:lnTo>
                <a:lnTo>
                  <a:pt x="3366" y="912"/>
                </a:lnTo>
                <a:lnTo>
                  <a:pt x="3363" y="456"/>
                </a:lnTo>
                <a:lnTo>
                  <a:pt x="3579" y="456"/>
                </a:lnTo>
                <a:lnTo>
                  <a:pt x="3579" y="6"/>
                </a:lnTo>
                <a:lnTo>
                  <a:pt x="3672" y="6"/>
                </a:lnTo>
                <a:lnTo>
                  <a:pt x="3672" y="462"/>
                </a:lnTo>
                <a:lnTo>
                  <a:pt x="4623" y="462"/>
                </a:lnTo>
              </a:path>
            </a:pathLst>
          </a:custGeom>
          <a:noFill/>
          <a:ln w="38100" cap="flat" cmpd="sng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65974" name="AutoShape 54"/>
          <p:cNvSpPr>
            <a:spLocks noChangeArrowheads="1"/>
          </p:cNvSpPr>
          <p:nvPr/>
        </p:nvSpPr>
        <p:spPr bwMode="auto">
          <a:xfrm>
            <a:off x="539750" y="4241800"/>
            <a:ext cx="2592388" cy="1492250"/>
          </a:xfrm>
          <a:prstGeom prst="wedgeRoundRectCallout">
            <a:avLst>
              <a:gd name="adj1" fmla="val 1255"/>
              <a:gd name="adj2" fmla="val -18989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800">
                <a:solidFill>
                  <a:srgbClr val="000000"/>
                </a:solidFill>
                <a:cs typeface="Arial" pitchFamily="34" charset="0"/>
              </a:rPr>
              <a:t>Hier verandert de flux niet</a:t>
            </a:r>
          </a:p>
        </p:txBody>
      </p:sp>
      <p:sp>
        <p:nvSpPr>
          <p:cNvPr id="465944" name="AutoShape 24"/>
          <p:cNvSpPr>
            <a:spLocks noChangeArrowheads="1"/>
          </p:cNvSpPr>
          <p:nvPr/>
        </p:nvSpPr>
        <p:spPr bwMode="auto">
          <a:xfrm>
            <a:off x="323850" y="4025900"/>
            <a:ext cx="2160588" cy="987425"/>
          </a:xfrm>
          <a:prstGeom prst="wedgeRoundRectCallout">
            <a:avLst>
              <a:gd name="adj1" fmla="val 59699"/>
              <a:gd name="adj2" fmla="val -27041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800">
                <a:solidFill>
                  <a:srgbClr val="000000"/>
                </a:solidFill>
                <a:cs typeface="Arial" pitchFamily="34" charset="0"/>
              </a:rPr>
              <a:t>Hier wel: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800">
                <a:solidFill>
                  <a:srgbClr val="000000"/>
                </a:solidFill>
                <a:cs typeface="Arial" pitchFamily="34" charset="0"/>
              </a:rPr>
              <a:t>rc &gt; 0</a:t>
            </a:r>
          </a:p>
        </p:txBody>
      </p:sp>
      <p:sp>
        <p:nvSpPr>
          <p:cNvPr id="55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481614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5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5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659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659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4659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4659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4659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46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5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4659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6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65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66" grpId="0" animBg="1"/>
      <p:bldP spid="465922" grpId="0"/>
      <p:bldP spid="465923" grpId="0" autoUpdateAnimBg="0"/>
      <p:bldP spid="465964" grpId="0" animBg="1"/>
      <p:bldP spid="465965" grpId="0" animBg="1"/>
      <p:bldP spid="465967" grpId="0"/>
      <p:bldP spid="465968" grpId="0"/>
      <p:bldP spid="465973" grpId="0" animBg="1"/>
      <p:bldP spid="465945" grpId="0" animBg="1"/>
      <p:bldP spid="465963" grpId="0" animBg="1"/>
      <p:bldP spid="465974" grpId="0" animBg="1"/>
      <p:bldP spid="46594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88"/>
            <a:ext cx="9144000" cy="633413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5.6/31 </a:t>
            </a:r>
            <a:r>
              <a:rPr lang="nl-NL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Flux en inductiespanning</a:t>
            </a:r>
            <a:endParaRPr lang="el-GR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22243" name="Text Box 3"/>
          <p:cNvSpPr txBox="1">
            <a:spLocks noChangeArrowheads="1"/>
          </p:cNvSpPr>
          <p:nvPr/>
        </p:nvSpPr>
        <p:spPr bwMode="auto">
          <a:xfrm>
            <a:off x="779463" y="601663"/>
            <a:ext cx="7669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rId3"/>
              </a:rPr>
              <a:t>Een magneet valt door een spoel (simulatie)</a:t>
            </a:r>
            <a:endParaRPr lang="nl-NL" sz="2800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4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491050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2" grpId="0"/>
      <p:bldP spid="522243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 rot="10800000">
            <a:off x="1325563" y="3573463"/>
            <a:ext cx="2886075" cy="574675"/>
            <a:chOff x="2668" y="1786"/>
            <a:chExt cx="1818" cy="362"/>
          </a:xfrm>
        </p:grpSpPr>
        <p:grpSp>
          <p:nvGrpSpPr>
            <p:cNvPr id="65587" name="Group 22"/>
            <p:cNvGrpSpPr>
              <a:grpSpLocks/>
            </p:cNvGrpSpPr>
            <p:nvPr/>
          </p:nvGrpSpPr>
          <p:grpSpPr bwMode="auto">
            <a:xfrm>
              <a:off x="2880" y="1786"/>
              <a:ext cx="1369" cy="362"/>
              <a:chOff x="2426" y="2614"/>
              <a:chExt cx="1369" cy="362"/>
            </a:xfrm>
          </p:grpSpPr>
          <p:sp>
            <p:nvSpPr>
              <p:cNvPr id="65592" name="Rectangle 23"/>
              <p:cNvSpPr>
                <a:spLocks noChangeArrowheads="1"/>
              </p:cNvSpPr>
              <p:nvPr/>
            </p:nvSpPr>
            <p:spPr bwMode="auto">
              <a:xfrm>
                <a:off x="2426" y="2614"/>
                <a:ext cx="681" cy="362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5593" name="Rectangle 24"/>
              <p:cNvSpPr>
                <a:spLocks noChangeArrowheads="1"/>
              </p:cNvSpPr>
              <p:nvPr/>
            </p:nvSpPr>
            <p:spPr bwMode="auto">
              <a:xfrm>
                <a:off x="3114" y="2614"/>
                <a:ext cx="681" cy="36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5588" name="Group 25"/>
            <p:cNvGrpSpPr>
              <a:grpSpLocks/>
            </p:cNvGrpSpPr>
            <p:nvPr/>
          </p:nvGrpSpPr>
          <p:grpSpPr bwMode="auto">
            <a:xfrm>
              <a:off x="2668" y="1797"/>
              <a:ext cx="1818" cy="342"/>
              <a:chOff x="2740" y="1797"/>
              <a:chExt cx="1818" cy="342"/>
            </a:xfrm>
          </p:grpSpPr>
          <p:sp>
            <p:nvSpPr>
              <p:cNvPr id="65589" name="Line 26"/>
              <p:cNvSpPr>
                <a:spLocks noChangeShapeType="1"/>
              </p:cNvSpPr>
              <p:nvPr/>
            </p:nvSpPr>
            <p:spPr bwMode="auto">
              <a:xfrm flipH="1">
                <a:off x="2744" y="1979"/>
                <a:ext cx="176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5590" name="Arc 27"/>
              <p:cNvSpPr>
                <a:spLocks/>
              </p:cNvSpPr>
              <p:nvPr/>
            </p:nvSpPr>
            <p:spPr bwMode="auto">
              <a:xfrm>
                <a:off x="2740" y="2063"/>
                <a:ext cx="1802" cy="76"/>
              </a:xfrm>
              <a:custGeom>
                <a:avLst/>
                <a:gdLst>
                  <a:gd name="T0" fmla="*/ 0 w 42908"/>
                  <a:gd name="T1" fmla="*/ 0 h 21830"/>
                  <a:gd name="T2" fmla="*/ 0 w 42908"/>
                  <a:gd name="T3" fmla="*/ 0 h 21830"/>
                  <a:gd name="T4" fmla="*/ 0 w 42908"/>
                  <a:gd name="T5" fmla="*/ 0 h 21830"/>
                  <a:gd name="T6" fmla="*/ 0 60000 65536"/>
                  <a:gd name="T7" fmla="*/ 0 60000 65536"/>
                  <a:gd name="T8" fmla="*/ 0 60000 65536"/>
                  <a:gd name="T9" fmla="*/ 0 w 42908"/>
                  <a:gd name="T10" fmla="*/ 0 h 21830"/>
                  <a:gd name="T11" fmla="*/ 42908 w 42908"/>
                  <a:gd name="T12" fmla="*/ 21830 h 218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908" h="21830" fill="none" extrusionOk="0">
                    <a:moveTo>
                      <a:pt x="1" y="21829"/>
                    </a:moveTo>
                    <a:cubicBezTo>
                      <a:pt x="0" y="21753"/>
                      <a:pt x="0" y="2167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2162" y="-1"/>
                      <a:pt x="41175" y="7638"/>
                      <a:pt x="42907" y="18058"/>
                    </a:cubicBezTo>
                  </a:path>
                  <a:path w="42908" h="21830" stroke="0" extrusionOk="0">
                    <a:moveTo>
                      <a:pt x="1" y="21829"/>
                    </a:moveTo>
                    <a:cubicBezTo>
                      <a:pt x="0" y="21753"/>
                      <a:pt x="0" y="2167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2162" y="-1"/>
                      <a:pt x="41175" y="7638"/>
                      <a:pt x="42907" y="18058"/>
                    </a:cubicBezTo>
                    <a:lnTo>
                      <a:pt x="21600" y="21600"/>
                    </a:lnTo>
                    <a:lnTo>
                      <a:pt x="1" y="21829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5591" name="Arc 28"/>
              <p:cNvSpPr>
                <a:spLocks/>
              </p:cNvSpPr>
              <p:nvPr/>
            </p:nvSpPr>
            <p:spPr bwMode="auto">
              <a:xfrm flipV="1">
                <a:off x="2744" y="1797"/>
                <a:ext cx="1814" cy="76"/>
              </a:xfrm>
              <a:custGeom>
                <a:avLst/>
                <a:gdLst>
                  <a:gd name="T0" fmla="*/ 0 w 43200"/>
                  <a:gd name="T1" fmla="*/ 0 h 21885"/>
                  <a:gd name="T2" fmla="*/ 0 w 43200"/>
                  <a:gd name="T3" fmla="*/ 0 h 21885"/>
                  <a:gd name="T4" fmla="*/ 0 w 43200"/>
                  <a:gd name="T5" fmla="*/ 0 h 2188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1885"/>
                  <a:gd name="T11" fmla="*/ 43200 w 43200"/>
                  <a:gd name="T12" fmla="*/ 21885 h 218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1885" fill="none" extrusionOk="0">
                    <a:moveTo>
                      <a:pt x="1" y="21829"/>
                    </a:moveTo>
                    <a:cubicBezTo>
                      <a:pt x="0" y="21753"/>
                      <a:pt x="0" y="2167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95"/>
                      <a:pt x="43199" y="21790"/>
                      <a:pt x="43198" y="21885"/>
                    </a:cubicBezTo>
                  </a:path>
                  <a:path w="43200" h="21885" stroke="0" extrusionOk="0">
                    <a:moveTo>
                      <a:pt x="1" y="21829"/>
                    </a:moveTo>
                    <a:cubicBezTo>
                      <a:pt x="0" y="21753"/>
                      <a:pt x="0" y="2167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95"/>
                      <a:pt x="43199" y="21790"/>
                      <a:pt x="43198" y="21885"/>
                    </a:cubicBezTo>
                    <a:lnTo>
                      <a:pt x="21600" y="21600"/>
                    </a:lnTo>
                    <a:lnTo>
                      <a:pt x="1" y="21829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5003800" y="3357563"/>
            <a:ext cx="936625" cy="1755775"/>
            <a:chOff x="3152" y="2115"/>
            <a:chExt cx="590" cy="1106"/>
          </a:xfrm>
        </p:grpSpPr>
        <p:grpSp>
          <p:nvGrpSpPr>
            <p:cNvPr id="65569" name="Group 39"/>
            <p:cNvGrpSpPr>
              <a:grpSpLocks/>
            </p:cNvGrpSpPr>
            <p:nvPr/>
          </p:nvGrpSpPr>
          <p:grpSpPr bwMode="auto">
            <a:xfrm>
              <a:off x="3152" y="2115"/>
              <a:ext cx="590" cy="1043"/>
              <a:chOff x="3152" y="2115"/>
              <a:chExt cx="590" cy="1043"/>
            </a:xfrm>
          </p:grpSpPr>
          <p:grpSp>
            <p:nvGrpSpPr>
              <p:cNvPr id="65575" name="Group 34"/>
              <p:cNvGrpSpPr>
                <a:grpSpLocks/>
              </p:cNvGrpSpPr>
              <p:nvPr/>
            </p:nvGrpSpPr>
            <p:grpSpPr bwMode="auto">
              <a:xfrm>
                <a:off x="3152" y="2115"/>
                <a:ext cx="590" cy="1043"/>
                <a:chOff x="3152" y="2115"/>
                <a:chExt cx="590" cy="1043"/>
              </a:xfrm>
            </p:grpSpPr>
            <p:sp>
              <p:nvSpPr>
                <p:cNvPr id="65577" name="AutoShape 13"/>
                <p:cNvSpPr>
                  <a:spLocks noChangeArrowheads="1"/>
                </p:cNvSpPr>
                <p:nvPr/>
              </p:nvSpPr>
              <p:spPr bwMode="auto">
                <a:xfrm rot="5400000">
                  <a:off x="3159" y="2124"/>
                  <a:ext cx="576" cy="590"/>
                </a:xfrm>
                <a:prstGeom prst="can">
                  <a:avLst>
                    <a:gd name="adj" fmla="val 25608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grpSp>
              <p:nvGrpSpPr>
                <p:cNvPr id="65578" name="Group 14"/>
                <p:cNvGrpSpPr>
                  <a:grpSpLocks/>
                </p:cNvGrpSpPr>
                <p:nvPr/>
              </p:nvGrpSpPr>
              <p:grpSpPr bwMode="auto">
                <a:xfrm>
                  <a:off x="3213" y="2115"/>
                  <a:ext cx="358" cy="591"/>
                  <a:chOff x="1522" y="1645"/>
                  <a:chExt cx="358" cy="591"/>
                </a:xfrm>
              </p:grpSpPr>
              <p:grpSp>
                <p:nvGrpSpPr>
                  <p:cNvPr id="65581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1701" y="1645"/>
                    <a:ext cx="179" cy="591"/>
                    <a:chOff x="1701" y="1661"/>
                    <a:chExt cx="179" cy="591"/>
                  </a:xfrm>
                </p:grpSpPr>
                <p:sp>
                  <p:nvSpPr>
                    <p:cNvPr id="65585" name="Arc 16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1540" y="1912"/>
                      <a:ext cx="591" cy="89"/>
                    </a:xfrm>
                    <a:custGeom>
                      <a:avLst/>
                      <a:gdLst>
                        <a:gd name="T0" fmla="*/ 0 w 43200"/>
                        <a:gd name="T1" fmla="*/ 0 h 24053"/>
                        <a:gd name="T2" fmla="*/ 0 w 43200"/>
                        <a:gd name="T3" fmla="*/ 0 h 24053"/>
                        <a:gd name="T4" fmla="*/ 0 w 43200"/>
                        <a:gd name="T5" fmla="*/ 0 h 24053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4053"/>
                        <a:gd name="T11" fmla="*/ 43200 w 43200"/>
                        <a:gd name="T12" fmla="*/ 24053 h 2405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4053" fill="none" extrusionOk="0">
                          <a:moveTo>
                            <a:pt x="139" y="24053"/>
                          </a:moveTo>
                          <a:cubicBezTo>
                            <a:pt x="46" y="23238"/>
                            <a:pt x="0" y="2241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</a:path>
                        <a:path w="43200" h="24053" stroke="0" extrusionOk="0">
                          <a:moveTo>
                            <a:pt x="139" y="24053"/>
                          </a:moveTo>
                          <a:cubicBezTo>
                            <a:pt x="46" y="23238"/>
                            <a:pt x="0" y="2241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  <a:lnTo>
                            <a:pt x="21600" y="21600"/>
                          </a:lnTo>
                          <a:lnTo>
                            <a:pt x="139" y="24053"/>
                          </a:lnTo>
                          <a:close/>
                        </a:path>
                      </a:pathLst>
                    </a:custGeom>
                    <a:noFill/>
                    <a:ln w="5715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5586" name="Arc 17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1450" y="1912"/>
                      <a:ext cx="591" cy="89"/>
                    </a:xfrm>
                    <a:custGeom>
                      <a:avLst/>
                      <a:gdLst>
                        <a:gd name="T0" fmla="*/ 0 w 43200"/>
                        <a:gd name="T1" fmla="*/ 0 h 24053"/>
                        <a:gd name="T2" fmla="*/ 0 w 43200"/>
                        <a:gd name="T3" fmla="*/ 0 h 24053"/>
                        <a:gd name="T4" fmla="*/ 0 w 43200"/>
                        <a:gd name="T5" fmla="*/ 0 h 24053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4053"/>
                        <a:gd name="T11" fmla="*/ 43200 w 43200"/>
                        <a:gd name="T12" fmla="*/ 24053 h 2405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4053" fill="none" extrusionOk="0">
                          <a:moveTo>
                            <a:pt x="139" y="24053"/>
                          </a:moveTo>
                          <a:cubicBezTo>
                            <a:pt x="46" y="23238"/>
                            <a:pt x="0" y="2241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</a:path>
                        <a:path w="43200" h="24053" stroke="0" extrusionOk="0">
                          <a:moveTo>
                            <a:pt x="139" y="24053"/>
                          </a:moveTo>
                          <a:cubicBezTo>
                            <a:pt x="46" y="23238"/>
                            <a:pt x="0" y="2241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  <a:lnTo>
                            <a:pt x="21600" y="21600"/>
                          </a:lnTo>
                          <a:lnTo>
                            <a:pt x="139" y="24053"/>
                          </a:lnTo>
                          <a:close/>
                        </a:path>
                      </a:pathLst>
                    </a:custGeom>
                    <a:noFill/>
                    <a:ln w="5715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65582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522" y="1645"/>
                    <a:ext cx="179" cy="591"/>
                    <a:chOff x="1701" y="1661"/>
                    <a:chExt cx="179" cy="591"/>
                  </a:xfrm>
                </p:grpSpPr>
                <p:sp>
                  <p:nvSpPr>
                    <p:cNvPr id="65583" name="Arc 19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1540" y="1912"/>
                      <a:ext cx="591" cy="89"/>
                    </a:xfrm>
                    <a:custGeom>
                      <a:avLst/>
                      <a:gdLst>
                        <a:gd name="T0" fmla="*/ 0 w 43200"/>
                        <a:gd name="T1" fmla="*/ 0 h 24053"/>
                        <a:gd name="T2" fmla="*/ 0 w 43200"/>
                        <a:gd name="T3" fmla="*/ 0 h 24053"/>
                        <a:gd name="T4" fmla="*/ 0 w 43200"/>
                        <a:gd name="T5" fmla="*/ 0 h 24053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4053"/>
                        <a:gd name="T11" fmla="*/ 43200 w 43200"/>
                        <a:gd name="T12" fmla="*/ 24053 h 2405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4053" fill="none" extrusionOk="0">
                          <a:moveTo>
                            <a:pt x="139" y="24053"/>
                          </a:moveTo>
                          <a:cubicBezTo>
                            <a:pt x="46" y="23238"/>
                            <a:pt x="0" y="2241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</a:path>
                        <a:path w="43200" h="24053" stroke="0" extrusionOk="0">
                          <a:moveTo>
                            <a:pt x="139" y="24053"/>
                          </a:moveTo>
                          <a:cubicBezTo>
                            <a:pt x="46" y="23238"/>
                            <a:pt x="0" y="2241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  <a:lnTo>
                            <a:pt x="21600" y="21600"/>
                          </a:lnTo>
                          <a:lnTo>
                            <a:pt x="139" y="24053"/>
                          </a:lnTo>
                          <a:close/>
                        </a:path>
                      </a:pathLst>
                    </a:custGeom>
                    <a:noFill/>
                    <a:ln w="5715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5584" name="Arc 20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1450" y="1912"/>
                      <a:ext cx="591" cy="89"/>
                    </a:xfrm>
                    <a:custGeom>
                      <a:avLst/>
                      <a:gdLst>
                        <a:gd name="T0" fmla="*/ 0 w 43200"/>
                        <a:gd name="T1" fmla="*/ 0 h 24053"/>
                        <a:gd name="T2" fmla="*/ 0 w 43200"/>
                        <a:gd name="T3" fmla="*/ 0 h 24053"/>
                        <a:gd name="T4" fmla="*/ 0 w 43200"/>
                        <a:gd name="T5" fmla="*/ 0 h 24053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4053"/>
                        <a:gd name="T11" fmla="*/ 43200 w 43200"/>
                        <a:gd name="T12" fmla="*/ 24053 h 2405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4053" fill="none" extrusionOk="0">
                          <a:moveTo>
                            <a:pt x="139" y="24053"/>
                          </a:moveTo>
                          <a:cubicBezTo>
                            <a:pt x="46" y="23238"/>
                            <a:pt x="0" y="2241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</a:path>
                        <a:path w="43200" h="24053" stroke="0" extrusionOk="0">
                          <a:moveTo>
                            <a:pt x="139" y="24053"/>
                          </a:moveTo>
                          <a:cubicBezTo>
                            <a:pt x="46" y="23238"/>
                            <a:pt x="0" y="2241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  <a:lnTo>
                            <a:pt x="21600" y="21600"/>
                          </a:lnTo>
                          <a:lnTo>
                            <a:pt x="139" y="24053"/>
                          </a:lnTo>
                          <a:close/>
                        </a:path>
                      </a:pathLst>
                    </a:custGeom>
                    <a:noFill/>
                    <a:ln w="5715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</p:grpSp>
            </p:grpSp>
            <p:sp>
              <p:nvSpPr>
                <p:cNvPr id="65579" name="Line 32"/>
                <p:cNvSpPr>
                  <a:spLocks noChangeShapeType="1"/>
                </p:cNvSpPr>
                <p:nvPr/>
              </p:nvSpPr>
              <p:spPr bwMode="auto">
                <a:xfrm>
                  <a:off x="3288" y="2704"/>
                  <a:ext cx="0" cy="454"/>
                </a:xfrm>
                <a:prstGeom prst="line">
                  <a:avLst/>
                </a:prstGeom>
                <a:noFill/>
                <a:ln w="57150">
                  <a:solidFill>
                    <a:srgbClr val="FF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5580" name="Line 33"/>
                <p:cNvSpPr>
                  <a:spLocks noChangeShapeType="1"/>
                </p:cNvSpPr>
                <p:nvPr/>
              </p:nvSpPr>
              <p:spPr bwMode="auto">
                <a:xfrm>
                  <a:off x="3624" y="2704"/>
                  <a:ext cx="0" cy="454"/>
                </a:xfrm>
                <a:prstGeom prst="line">
                  <a:avLst/>
                </a:prstGeom>
                <a:noFill/>
                <a:ln w="57150">
                  <a:solidFill>
                    <a:srgbClr val="FF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65576" name="Line 38"/>
              <p:cNvSpPr>
                <a:spLocks noChangeShapeType="1"/>
              </p:cNvSpPr>
              <p:nvPr/>
            </p:nvSpPr>
            <p:spPr bwMode="auto">
              <a:xfrm>
                <a:off x="3276" y="3158"/>
                <a:ext cx="363" cy="0"/>
              </a:xfrm>
              <a:prstGeom prst="line">
                <a:avLst/>
              </a:prstGeom>
              <a:noFill/>
              <a:ln w="571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5570" name="Group 63"/>
            <p:cNvGrpSpPr>
              <a:grpSpLocks noChangeAspect="1"/>
            </p:cNvGrpSpPr>
            <p:nvPr/>
          </p:nvGrpSpPr>
          <p:grpSpPr bwMode="auto">
            <a:xfrm rot="2700000">
              <a:off x="3392" y="3084"/>
              <a:ext cx="136" cy="137"/>
              <a:chOff x="5308" y="2205"/>
              <a:chExt cx="228" cy="230"/>
            </a:xfrm>
          </p:grpSpPr>
          <p:grpSp>
            <p:nvGrpSpPr>
              <p:cNvPr id="65571" name="Group 61"/>
              <p:cNvGrpSpPr>
                <a:grpSpLocks noChangeAspect="1"/>
              </p:cNvGrpSpPr>
              <p:nvPr/>
            </p:nvGrpSpPr>
            <p:grpSpPr bwMode="auto">
              <a:xfrm>
                <a:off x="5308" y="2205"/>
                <a:ext cx="227" cy="227"/>
                <a:chOff x="5308" y="2205"/>
                <a:chExt cx="227" cy="227"/>
              </a:xfrm>
            </p:grpSpPr>
            <p:sp>
              <p:nvSpPr>
                <p:cNvPr id="65573" name="Line 59"/>
                <p:cNvSpPr>
                  <a:spLocks noChangeAspect="1" noChangeShapeType="1"/>
                </p:cNvSpPr>
                <p:nvPr/>
              </p:nvSpPr>
              <p:spPr bwMode="auto">
                <a:xfrm>
                  <a:off x="5420" y="2205"/>
                  <a:ext cx="0" cy="22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5574" name="Line 60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5422" y="2209"/>
                  <a:ext cx="0" cy="22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65572" name="Oval 62"/>
              <p:cNvSpPr>
                <a:spLocks noChangeAspect="1" noChangeArrowheads="1"/>
              </p:cNvSpPr>
              <p:nvPr/>
            </p:nvSpPr>
            <p:spPr bwMode="auto">
              <a:xfrm>
                <a:off x="5309" y="2208"/>
                <a:ext cx="227" cy="22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88"/>
            <a:ext cx="9144000" cy="633413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5.7/31 </a:t>
            </a:r>
            <a:r>
              <a:rPr lang="nl-N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Richting van de inductiestroom</a:t>
            </a:r>
            <a:r>
              <a:rPr lang="nl-NL" sz="32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*</a:t>
            </a:r>
            <a:r>
              <a:rPr lang="nl-N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.</a:t>
            </a:r>
            <a:endParaRPr lang="el-GR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73092" name="Text Box 4"/>
          <p:cNvSpPr txBox="1">
            <a:spLocks noChangeArrowheads="1"/>
          </p:cNvSpPr>
          <p:nvPr/>
        </p:nvSpPr>
        <p:spPr bwMode="auto">
          <a:xfrm>
            <a:off x="0" y="57943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36195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1.	Als de magneet nadert neemt de flux in de spoel toe</a:t>
            </a:r>
          </a:p>
        </p:txBody>
      </p:sp>
      <p:sp>
        <p:nvSpPr>
          <p:cNvPr id="473093" name="Text Box 5"/>
          <p:cNvSpPr txBox="1">
            <a:spLocks noChangeArrowheads="1"/>
          </p:cNvSpPr>
          <p:nvPr/>
        </p:nvSpPr>
        <p:spPr bwMode="auto">
          <a:xfrm>
            <a:off x="0" y="159543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36195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3.	De inductiestroom heeft de aangegeven richting</a:t>
            </a:r>
          </a:p>
        </p:txBody>
      </p:sp>
      <p:sp>
        <p:nvSpPr>
          <p:cNvPr id="473094" name="Text Box 6"/>
          <p:cNvSpPr txBox="1">
            <a:spLocks noChangeArrowheads="1"/>
          </p:cNvSpPr>
          <p:nvPr/>
        </p:nvSpPr>
        <p:spPr bwMode="auto">
          <a:xfrm>
            <a:off x="0" y="1090613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36195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2.	De inductiestroom gaat een tegenflux maken.</a:t>
            </a:r>
          </a:p>
        </p:txBody>
      </p:sp>
      <p:sp>
        <p:nvSpPr>
          <p:cNvPr id="473095" name="Text Box 7"/>
          <p:cNvSpPr txBox="1">
            <a:spLocks noChangeArrowheads="1"/>
          </p:cNvSpPr>
          <p:nvPr/>
        </p:nvSpPr>
        <p:spPr bwMode="auto">
          <a:xfrm>
            <a:off x="0" y="2092325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36195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4.	De spoel wordt een elektromagneet met de N-pool links</a:t>
            </a:r>
          </a:p>
        </p:txBody>
      </p:sp>
      <p:grpSp>
        <p:nvGrpSpPr>
          <p:cNvPr id="13" name="Group 35"/>
          <p:cNvGrpSpPr>
            <a:grpSpLocks/>
          </p:cNvGrpSpPr>
          <p:nvPr/>
        </p:nvGrpSpPr>
        <p:grpSpPr bwMode="auto">
          <a:xfrm>
            <a:off x="4279900" y="3860800"/>
            <a:ext cx="2155825" cy="0"/>
            <a:chOff x="2696" y="2432"/>
            <a:chExt cx="1358" cy="0"/>
          </a:xfrm>
        </p:grpSpPr>
        <p:sp>
          <p:nvSpPr>
            <p:cNvPr id="65567" name="Line 29"/>
            <p:cNvSpPr>
              <a:spLocks noChangeShapeType="1"/>
            </p:cNvSpPr>
            <p:nvPr/>
          </p:nvSpPr>
          <p:spPr bwMode="auto">
            <a:xfrm flipH="1">
              <a:off x="2696" y="2432"/>
              <a:ext cx="454" cy="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5568" name="Line 30"/>
            <p:cNvSpPr>
              <a:spLocks noChangeShapeType="1"/>
            </p:cNvSpPr>
            <p:nvPr/>
          </p:nvSpPr>
          <p:spPr bwMode="auto">
            <a:xfrm flipH="1">
              <a:off x="3600" y="2432"/>
              <a:ext cx="454" cy="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473128" name="Text Box 40"/>
          <p:cNvSpPr txBox="1">
            <a:spLocks noChangeArrowheads="1"/>
          </p:cNvSpPr>
          <p:nvPr/>
        </p:nvSpPr>
        <p:spPr bwMode="auto">
          <a:xfrm>
            <a:off x="6021388" y="3724275"/>
            <a:ext cx="17907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tegenflux</a:t>
            </a:r>
          </a:p>
        </p:txBody>
      </p:sp>
      <p:sp>
        <p:nvSpPr>
          <p:cNvPr id="473129" name="Text Box 41"/>
          <p:cNvSpPr txBox="1">
            <a:spLocks noChangeArrowheads="1"/>
          </p:cNvSpPr>
          <p:nvPr/>
        </p:nvSpPr>
        <p:spPr bwMode="auto">
          <a:xfrm>
            <a:off x="5788025" y="4435475"/>
            <a:ext cx="27368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inductiestroom</a:t>
            </a:r>
          </a:p>
        </p:txBody>
      </p:sp>
      <p:grpSp>
        <p:nvGrpSpPr>
          <p:cNvPr id="14" name="Group 46"/>
          <p:cNvGrpSpPr>
            <a:grpSpLocks/>
          </p:cNvGrpSpPr>
          <p:nvPr/>
        </p:nvGrpSpPr>
        <p:grpSpPr bwMode="auto">
          <a:xfrm>
            <a:off x="5100638" y="3744913"/>
            <a:ext cx="649287" cy="1123950"/>
            <a:chOff x="3213" y="2359"/>
            <a:chExt cx="409" cy="708"/>
          </a:xfrm>
        </p:grpSpPr>
        <p:sp>
          <p:nvSpPr>
            <p:cNvPr id="65561" name="Line 36"/>
            <p:cNvSpPr>
              <a:spLocks noChangeShapeType="1"/>
            </p:cNvSpPr>
            <p:nvPr/>
          </p:nvSpPr>
          <p:spPr bwMode="auto">
            <a:xfrm flipV="1">
              <a:off x="3286" y="2886"/>
              <a:ext cx="0" cy="181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5562" name="Line 37"/>
            <p:cNvSpPr>
              <a:spLocks noChangeShapeType="1"/>
            </p:cNvSpPr>
            <p:nvPr/>
          </p:nvSpPr>
          <p:spPr bwMode="auto">
            <a:xfrm>
              <a:off x="3622" y="2886"/>
              <a:ext cx="0" cy="181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5563" name="Freeform 42"/>
            <p:cNvSpPr>
              <a:spLocks/>
            </p:cNvSpPr>
            <p:nvPr/>
          </p:nvSpPr>
          <p:spPr bwMode="auto">
            <a:xfrm>
              <a:off x="3213" y="2364"/>
              <a:ext cx="1" cy="128"/>
            </a:xfrm>
            <a:custGeom>
              <a:avLst/>
              <a:gdLst>
                <a:gd name="T0" fmla="*/ 1 w 1"/>
                <a:gd name="T1" fmla="*/ 128 h 128"/>
                <a:gd name="T2" fmla="*/ 0 w 1"/>
                <a:gd name="T3" fmla="*/ 0 h 128"/>
                <a:gd name="T4" fmla="*/ 0 60000 65536"/>
                <a:gd name="T5" fmla="*/ 0 60000 65536"/>
                <a:gd name="T6" fmla="*/ 0 w 1"/>
                <a:gd name="T7" fmla="*/ 0 h 128"/>
                <a:gd name="T8" fmla="*/ 1 w 1"/>
                <a:gd name="T9" fmla="*/ 128 h 1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28">
                  <a:moveTo>
                    <a:pt x="1" y="128"/>
                  </a:moveTo>
                  <a:lnTo>
                    <a:pt x="0" y="0"/>
                  </a:lnTo>
                </a:path>
              </a:pathLst>
            </a:custGeom>
            <a:noFill/>
            <a:ln w="57150" cap="flat" cmpd="sng">
              <a:solidFill>
                <a:srgbClr val="FF33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5564" name="Freeform 43"/>
            <p:cNvSpPr>
              <a:spLocks/>
            </p:cNvSpPr>
            <p:nvPr/>
          </p:nvSpPr>
          <p:spPr bwMode="auto">
            <a:xfrm>
              <a:off x="3392" y="2363"/>
              <a:ext cx="1" cy="128"/>
            </a:xfrm>
            <a:custGeom>
              <a:avLst/>
              <a:gdLst>
                <a:gd name="T0" fmla="*/ 1 w 1"/>
                <a:gd name="T1" fmla="*/ 128 h 128"/>
                <a:gd name="T2" fmla="*/ 0 w 1"/>
                <a:gd name="T3" fmla="*/ 0 h 128"/>
                <a:gd name="T4" fmla="*/ 0 60000 65536"/>
                <a:gd name="T5" fmla="*/ 0 60000 65536"/>
                <a:gd name="T6" fmla="*/ 0 w 1"/>
                <a:gd name="T7" fmla="*/ 0 h 128"/>
                <a:gd name="T8" fmla="*/ 1 w 1"/>
                <a:gd name="T9" fmla="*/ 128 h 1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28">
                  <a:moveTo>
                    <a:pt x="1" y="128"/>
                  </a:moveTo>
                  <a:lnTo>
                    <a:pt x="0" y="0"/>
                  </a:lnTo>
                </a:path>
              </a:pathLst>
            </a:custGeom>
            <a:noFill/>
            <a:ln w="57150" cap="flat" cmpd="sng">
              <a:solidFill>
                <a:srgbClr val="FF33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5565" name="Freeform 44"/>
            <p:cNvSpPr>
              <a:spLocks/>
            </p:cNvSpPr>
            <p:nvPr/>
          </p:nvSpPr>
          <p:spPr bwMode="auto">
            <a:xfrm>
              <a:off x="3482" y="2363"/>
              <a:ext cx="1" cy="128"/>
            </a:xfrm>
            <a:custGeom>
              <a:avLst/>
              <a:gdLst>
                <a:gd name="T0" fmla="*/ 1 w 1"/>
                <a:gd name="T1" fmla="*/ 128 h 128"/>
                <a:gd name="T2" fmla="*/ 0 w 1"/>
                <a:gd name="T3" fmla="*/ 0 h 128"/>
                <a:gd name="T4" fmla="*/ 0 60000 65536"/>
                <a:gd name="T5" fmla="*/ 0 60000 65536"/>
                <a:gd name="T6" fmla="*/ 0 w 1"/>
                <a:gd name="T7" fmla="*/ 0 h 128"/>
                <a:gd name="T8" fmla="*/ 1 w 1"/>
                <a:gd name="T9" fmla="*/ 128 h 1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28">
                  <a:moveTo>
                    <a:pt x="1" y="128"/>
                  </a:moveTo>
                  <a:lnTo>
                    <a:pt x="0" y="0"/>
                  </a:lnTo>
                </a:path>
              </a:pathLst>
            </a:custGeom>
            <a:noFill/>
            <a:ln w="57150" cap="flat" cmpd="sng">
              <a:solidFill>
                <a:srgbClr val="FF33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5566" name="Freeform 45"/>
            <p:cNvSpPr>
              <a:spLocks/>
            </p:cNvSpPr>
            <p:nvPr/>
          </p:nvSpPr>
          <p:spPr bwMode="auto">
            <a:xfrm>
              <a:off x="3301" y="2359"/>
              <a:ext cx="1" cy="128"/>
            </a:xfrm>
            <a:custGeom>
              <a:avLst/>
              <a:gdLst>
                <a:gd name="T0" fmla="*/ 1 w 1"/>
                <a:gd name="T1" fmla="*/ 128 h 128"/>
                <a:gd name="T2" fmla="*/ 0 w 1"/>
                <a:gd name="T3" fmla="*/ 0 h 128"/>
                <a:gd name="T4" fmla="*/ 0 60000 65536"/>
                <a:gd name="T5" fmla="*/ 0 60000 65536"/>
                <a:gd name="T6" fmla="*/ 0 w 1"/>
                <a:gd name="T7" fmla="*/ 0 h 128"/>
                <a:gd name="T8" fmla="*/ 1 w 1"/>
                <a:gd name="T9" fmla="*/ 128 h 1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28">
                  <a:moveTo>
                    <a:pt x="1" y="128"/>
                  </a:moveTo>
                  <a:lnTo>
                    <a:pt x="0" y="0"/>
                  </a:lnTo>
                </a:path>
              </a:pathLst>
            </a:custGeom>
            <a:noFill/>
            <a:ln w="57150" cap="flat" cmpd="sng">
              <a:solidFill>
                <a:srgbClr val="FF33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473135" name="Text Box 47"/>
          <p:cNvSpPr txBox="1">
            <a:spLocks noChangeArrowheads="1"/>
          </p:cNvSpPr>
          <p:nvPr/>
        </p:nvSpPr>
        <p:spPr bwMode="auto">
          <a:xfrm>
            <a:off x="4589463" y="3341688"/>
            <a:ext cx="6842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N</a:t>
            </a:r>
          </a:p>
        </p:txBody>
      </p:sp>
      <p:sp>
        <p:nvSpPr>
          <p:cNvPr id="473136" name="Text Box 48"/>
          <p:cNvSpPr txBox="1">
            <a:spLocks noChangeArrowheads="1"/>
          </p:cNvSpPr>
          <p:nvPr/>
        </p:nvSpPr>
        <p:spPr bwMode="auto">
          <a:xfrm>
            <a:off x="0" y="2593975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36195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5.	Het naderen van de magneet wordt tegengewerkt.</a:t>
            </a:r>
          </a:p>
        </p:txBody>
      </p:sp>
      <p:sp>
        <p:nvSpPr>
          <p:cNvPr id="473137" name="Text Box 49"/>
          <p:cNvSpPr txBox="1">
            <a:spLocks noChangeArrowheads="1"/>
          </p:cNvSpPr>
          <p:nvPr/>
        </p:nvSpPr>
        <p:spPr bwMode="auto">
          <a:xfrm>
            <a:off x="34925" y="511175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Wet van </a:t>
            </a:r>
            <a:r>
              <a:rPr lang="nl-NL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Lenz</a:t>
            </a:r>
            <a:r>
              <a:rPr lang="nl-NL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:</a:t>
            </a:r>
          </a:p>
        </p:txBody>
      </p:sp>
      <p:sp>
        <p:nvSpPr>
          <p:cNvPr id="473138" name="Text Box 50"/>
          <p:cNvSpPr txBox="1">
            <a:spLocks noChangeArrowheads="1"/>
          </p:cNvSpPr>
          <p:nvPr/>
        </p:nvSpPr>
        <p:spPr bwMode="auto">
          <a:xfrm>
            <a:off x="0" y="5653088"/>
            <a:ext cx="9144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De inductiestroom heeft zo’n richting dat de oorzaak van zijn ontstaan wordt tegengewerkt</a:t>
            </a:r>
          </a:p>
        </p:txBody>
      </p:sp>
      <p:sp>
        <p:nvSpPr>
          <p:cNvPr id="473139" name="AutoShape 51"/>
          <p:cNvSpPr>
            <a:spLocks noChangeArrowheads="1"/>
          </p:cNvSpPr>
          <p:nvPr/>
        </p:nvSpPr>
        <p:spPr bwMode="auto">
          <a:xfrm>
            <a:off x="179388" y="333375"/>
            <a:ext cx="3816350" cy="2078038"/>
          </a:xfrm>
          <a:prstGeom prst="wedgeRoundRectCallout">
            <a:avLst>
              <a:gd name="adj1" fmla="val 89141"/>
              <a:gd name="adj2" fmla="val 17226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Er ontstaat altijd een inductiespanning.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 Een inductiestroom ontstaat alleen bij een  gesloten stroomkring.</a:t>
            </a:r>
          </a:p>
        </p:txBody>
      </p:sp>
      <p:grpSp>
        <p:nvGrpSpPr>
          <p:cNvPr id="15" name="Group 55"/>
          <p:cNvGrpSpPr>
            <a:grpSpLocks/>
          </p:cNvGrpSpPr>
          <p:nvPr/>
        </p:nvGrpSpPr>
        <p:grpSpPr bwMode="auto">
          <a:xfrm>
            <a:off x="5003800" y="4784725"/>
            <a:ext cx="1047750" cy="706438"/>
            <a:chOff x="3152" y="3014"/>
            <a:chExt cx="660" cy="445"/>
          </a:xfrm>
        </p:grpSpPr>
        <p:sp>
          <p:nvSpPr>
            <p:cNvPr id="473140" name="Text Box 52"/>
            <p:cNvSpPr txBox="1">
              <a:spLocks noChangeArrowheads="1"/>
            </p:cNvSpPr>
            <p:nvPr/>
          </p:nvSpPr>
          <p:spPr bwMode="auto">
            <a:xfrm>
              <a:off x="3494" y="3017"/>
              <a:ext cx="31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4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473141" name="Text Box 53"/>
            <p:cNvSpPr txBox="1">
              <a:spLocks noChangeArrowheads="1"/>
            </p:cNvSpPr>
            <p:nvPr/>
          </p:nvSpPr>
          <p:spPr bwMode="auto">
            <a:xfrm>
              <a:off x="3152" y="3014"/>
              <a:ext cx="31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4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Arial" pitchFamily="34" charset="0"/>
                </a:rPr>
                <a:t>-</a:t>
              </a:r>
            </a:p>
          </p:txBody>
        </p:sp>
        <p:sp>
          <p:nvSpPr>
            <p:cNvPr id="65560" name="Freeform 54"/>
            <p:cNvSpPr>
              <a:spLocks/>
            </p:cNvSpPr>
            <p:nvPr/>
          </p:nvSpPr>
          <p:spPr bwMode="auto">
            <a:xfrm>
              <a:off x="3391" y="3158"/>
              <a:ext cx="120" cy="1"/>
            </a:xfrm>
            <a:custGeom>
              <a:avLst/>
              <a:gdLst>
                <a:gd name="T0" fmla="*/ 120 w 120"/>
                <a:gd name="T1" fmla="*/ 1 h 1"/>
                <a:gd name="T2" fmla="*/ 0 w 120"/>
                <a:gd name="T3" fmla="*/ 0 h 1"/>
                <a:gd name="T4" fmla="*/ 0 60000 65536"/>
                <a:gd name="T5" fmla="*/ 0 60000 65536"/>
                <a:gd name="T6" fmla="*/ 0 w 120"/>
                <a:gd name="T7" fmla="*/ 0 h 1"/>
                <a:gd name="T8" fmla="*/ 120 w 12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0" h="1">
                  <a:moveTo>
                    <a:pt x="120" y="1"/>
                  </a:moveTo>
                  <a:lnTo>
                    <a:pt x="0" y="0"/>
                  </a:lnTo>
                </a:path>
              </a:pathLst>
            </a:custGeom>
            <a:noFill/>
            <a:ln w="57150" cap="flat" cmpd="sng">
              <a:solidFill>
                <a:srgbClr val="FF33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473144" name="AutoShape 56"/>
          <p:cNvSpPr>
            <a:spLocks noChangeArrowheads="1"/>
          </p:cNvSpPr>
          <p:nvPr/>
        </p:nvSpPr>
        <p:spPr bwMode="auto">
          <a:xfrm>
            <a:off x="0" y="5229225"/>
            <a:ext cx="3335338" cy="1577975"/>
          </a:xfrm>
          <a:prstGeom prst="wedgeRoundRectCallout">
            <a:avLst>
              <a:gd name="adj1" fmla="val 115238"/>
              <a:gd name="adj2" fmla="val -4819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Buiten de spanningsbron loopt de stroom van de +pool naar de -pool</a:t>
            </a:r>
          </a:p>
        </p:txBody>
      </p:sp>
      <p:sp>
        <p:nvSpPr>
          <p:cNvPr id="473145" name="Rectangle 57"/>
          <p:cNvSpPr>
            <a:spLocks noChangeArrowheads="1"/>
          </p:cNvSpPr>
          <p:nvPr/>
        </p:nvSpPr>
        <p:spPr bwMode="auto">
          <a:xfrm>
            <a:off x="1187450" y="3132138"/>
            <a:ext cx="4859338" cy="13684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7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214865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7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3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3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7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73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73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7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7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473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7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473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0" grpId="0"/>
      <p:bldP spid="473092" grpId="0" autoUpdateAnimBg="0"/>
      <p:bldP spid="473093" grpId="0" autoUpdateAnimBg="0"/>
      <p:bldP spid="473094" grpId="0" autoUpdateAnimBg="0"/>
      <p:bldP spid="473095" grpId="0" autoUpdateAnimBg="0"/>
      <p:bldP spid="473128" grpId="0"/>
      <p:bldP spid="473129" grpId="0"/>
      <p:bldP spid="473135" grpId="0"/>
      <p:bldP spid="473136" grpId="0" autoUpdateAnimBg="0"/>
      <p:bldP spid="473137" grpId="0" autoUpdateAnimBg="0"/>
      <p:bldP spid="473138" grpId="0" autoUpdateAnimBg="0"/>
      <p:bldP spid="473139" grpId="0" animBg="1"/>
      <p:bldP spid="473144" grpId="0" animBg="1"/>
      <p:bldP spid="47314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5003800" y="3357563"/>
            <a:ext cx="936625" cy="1768475"/>
            <a:chOff x="3152" y="2115"/>
            <a:chExt cx="590" cy="1114"/>
          </a:xfrm>
        </p:grpSpPr>
        <p:grpSp>
          <p:nvGrpSpPr>
            <p:cNvPr id="66598" name="Group 2"/>
            <p:cNvGrpSpPr>
              <a:grpSpLocks/>
            </p:cNvGrpSpPr>
            <p:nvPr/>
          </p:nvGrpSpPr>
          <p:grpSpPr bwMode="auto">
            <a:xfrm>
              <a:off x="3152" y="2115"/>
              <a:ext cx="590" cy="1043"/>
              <a:chOff x="3152" y="2115"/>
              <a:chExt cx="590" cy="1043"/>
            </a:xfrm>
          </p:grpSpPr>
          <p:grpSp>
            <p:nvGrpSpPr>
              <p:cNvPr id="66604" name="Group 3"/>
              <p:cNvGrpSpPr>
                <a:grpSpLocks/>
              </p:cNvGrpSpPr>
              <p:nvPr/>
            </p:nvGrpSpPr>
            <p:grpSpPr bwMode="auto">
              <a:xfrm>
                <a:off x="3152" y="2115"/>
                <a:ext cx="590" cy="1043"/>
                <a:chOff x="3152" y="2115"/>
                <a:chExt cx="590" cy="1043"/>
              </a:xfrm>
            </p:grpSpPr>
            <p:sp>
              <p:nvSpPr>
                <p:cNvPr id="66606" name="AutoShape 4"/>
                <p:cNvSpPr>
                  <a:spLocks noChangeArrowheads="1"/>
                </p:cNvSpPr>
                <p:nvPr/>
              </p:nvSpPr>
              <p:spPr bwMode="auto">
                <a:xfrm rot="5400000">
                  <a:off x="3159" y="2124"/>
                  <a:ext cx="576" cy="590"/>
                </a:xfrm>
                <a:prstGeom prst="can">
                  <a:avLst>
                    <a:gd name="adj" fmla="val 25608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grpSp>
              <p:nvGrpSpPr>
                <p:cNvPr id="66607" name="Group 5"/>
                <p:cNvGrpSpPr>
                  <a:grpSpLocks/>
                </p:cNvGrpSpPr>
                <p:nvPr/>
              </p:nvGrpSpPr>
              <p:grpSpPr bwMode="auto">
                <a:xfrm>
                  <a:off x="3213" y="2115"/>
                  <a:ext cx="358" cy="591"/>
                  <a:chOff x="1522" y="1645"/>
                  <a:chExt cx="358" cy="591"/>
                </a:xfrm>
              </p:grpSpPr>
              <p:grpSp>
                <p:nvGrpSpPr>
                  <p:cNvPr id="66610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1701" y="1645"/>
                    <a:ext cx="179" cy="591"/>
                    <a:chOff x="1701" y="1661"/>
                    <a:chExt cx="179" cy="591"/>
                  </a:xfrm>
                </p:grpSpPr>
                <p:sp>
                  <p:nvSpPr>
                    <p:cNvPr id="66614" name="Arc 7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1540" y="1912"/>
                      <a:ext cx="591" cy="89"/>
                    </a:xfrm>
                    <a:custGeom>
                      <a:avLst/>
                      <a:gdLst>
                        <a:gd name="T0" fmla="*/ 0 w 43200"/>
                        <a:gd name="T1" fmla="*/ 0 h 24053"/>
                        <a:gd name="T2" fmla="*/ 0 w 43200"/>
                        <a:gd name="T3" fmla="*/ 0 h 24053"/>
                        <a:gd name="T4" fmla="*/ 0 w 43200"/>
                        <a:gd name="T5" fmla="*/ 0 h 24053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4053"/>
                        <a:gd name="T11" fmla="*/ 43200 w 43200"/>
                        <a:gd name="T12" fmla="*/ 24053 h 2405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4053" fill="none" extrusionOk="0">
                          <a:moveTo>
                            <a:pt x="139" y="24053"/>
                          </a:moveTo>
                          <a:cubicBezTo>
                            <a:pt x="46" y="23238"/>
                            <a:pt x="0" y="2241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</a:path>
                        <a:path w="43200" h="24053" stroke="0" extrusionOk="0">
                          <a:moveTo>
                            <a:pt x="139" y="24053"/>
                          </a:moveTo>
                          <a:cubicBezTo>
                            <a:pt x="46" y="23238"/>
                            <a:pt x="0" y="2241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  <a:lnTo>
                            <a:pt x="21600" y="21600"/>
                          </a:lnTo>
                          <a:lnTo>
                            <a:pt x="139" y="24053"/>
                          </a:lnTo>
                          <a:close/>
                        </a:path>
                      </a:pathLst>
                    </a:custGeom>
                    <a:noFill/>
                    <a:ln w="5715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6615" name="Arc 8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1450" y="1912"/>
                      <a:ext cx="591" cy="89"/>
                    </a:xfrm>
                    <a:custGeom>
                      <a:avLst/>
                      <a:gdLst>
                        <a:gd name="T0" fmla="*/ 0 w 43200"/>
                        <a:gd name="T1" fmla="*/ 0 h 24053"/>
                        <a:gd name="T2" fmla="*/ 0 w 43200"/>
                        <a:gd name="T3" fmla="*/ 0 h 24053"/>
                        <a:gd name="T4" fmla="*/ 0 w 43200"/>
                        <a:gd name="T5" fmla="*/ 0 h 24053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4053"/>
                        <a:gd name="T11" fmla="*/ 43200 w 43200"/>
                        <a:gd name="T12" fmla="*/ 24053 h 2405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4053" fill="none" extrusionOk="0">
                          <a:moveTo>
                            <a:pt x="139" y="24053"/>
                          </a:moveTo>
                          <a:cubicBezTo>
                            <a:pt x="46" y="23238"/>
                            <a:pt x="0" y="2241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</a:path>
                        <a:path w="43200" h="24053" stroke="0" extrusionOk="0">
                          <a:moveTo>
                            <a:pt x="139" y="24053"/>
                          </a:moveTo>
                          <a:cubicBezTo>
                            <a:pt x="46" y="23238"/>
                            <a:pt x="0" y="2241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  <a:lnTo>
                            <a:pt x="21600" y="21600"/>
                          </a:lnTo>
                          <a:lnTo>
                            <a:pt x="139" y="24053"/>
                          </a:lnTo>
                          <a:close/>
                        </a:path>
                      </a:pathLst>
                    </a:custGeom>
                    <a:noFill/>
                    <a:ln w="5715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66611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522" y="1645"/>
                    <a:ext cx="179" cy="591"/>
                    <a:chOff x="1701" y="1661"/>
                    <a:chExt cx="179" cy="591"/>
                  </a:xfrm>
                </p:grpSpPr>
                <p:sp>
                  <p:nvSpPr>
                    <p:cNvPr id="66612" name="Arc 10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1540" y="1912"/>
                      <a:ext cx="591" cy="89"/>
                    </a:xfrm>
                    <a:custGeom>
                      <a:avLst/>
                      <a:gdLst>
                        <a:gd name="T0" fmla="*/ 0 w 43200"/>
                        <a:gd name="T1" fmla="*/ 0 h 24053"/>
                        <a:gd name="T2" fmla="*/ 0 w 43200"/>
                        <a:gd name="T3" fmla="*/ 0 h 24053"/>
                        <a:gd name="T4" fmla="*/ 0 w 43200"/>
                        <a:gd name="T5" fmla="*/ 0 h 24053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4053"/>
                        <a:gd name="T11" fmla="*/ 43200 w 43200"/>
                        <a:gd name="T12" fmla="*/ 24053 h 2405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4053" fill="none" extrusionOk="0">
                          <a:moveTo>
                            <a:pt x="139" y="24053"/>
                          </a:moveTo>
                          <a:cubicBezTo>
                            <a:pt x="46" y="23238"/>
                            <a:pt x="0" y="2241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</a:path>
                        <a:path w="43200" h="24053" stroke="0" extrusionOk="0">
                          <a:moveTo>
                            <a:pt x="139" y="24053"/>
                          </a:moveTo>
                          <a:cubicBezTo>
                            <a:pt x="46" y="23238"/>
                            <a:pt x="0" y="2241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  <a:lnTo>
                            <a:pt x="21600" y="21600"/>
                          </a:lnTo>
                          <a:lnTo>
                            <a:pt x="139" y="24053"/>
                          </a:lnTo>
                          <a:close/>
                        </a:path>
                      </a:pathLst>
                    </a:custGeom>
                    <a:noFill/>
                    <a:ln w="5715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6613" name="Arc 11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1450" y="1912"/>
                      <a:ext cx="591" cy="89"/>
                    </a:xfrm>
                    <a:custGeom>
                      <a:avLst/>
                      <a:gdLst>
                        <a:gd name="T0" fmla="*/ 0 w 43200"/>
                        <a:gd name="T1" fmla="*/ 0 h 24053"/>
                        <a:gd name="T2" fmla="*/ 0 w 43200"/>
                        <a:gd name="T3" fmla="*/ 0 h 24053"/>
                        <a:gd name="T4" fmla="*/ 0 w 43200"/>
                        <a:gd name="T5" fmla="*/ 0 h 24053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4053"/>
                        <a:gd name="T11" fmla="*/ 43200 w 43200"/>
                        <a:gd name="T12" fmla="*/ 24053 h 2405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4053" fill="none" extrusionOk="0">
                          <a:moveTo>
                            <a:pt x="139" y="24053"/>
                          </a:moveTo>
                          <a:cubicBezTo>
                            <a:pt x="46" y="23238"/>
                            <a:pt x="0" y="2241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</a:path>
                        <a:path w="43200" h="24053" stroke="0" extrusionOk="0">
                          <a:moveTo>
                            <a:pt x="139" y="24053"/>
                          </a:moveTo>
                          <a:cubicBezTo>
                            <a:pt x="46" y="23238"/>
                            <a:pt x="0" y="2241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  <a:lnTo>
                            <a:pt x="21600" y="21600"/>
                          </a:lnTo>
                          <a:lnTo>
                            <a:pt x="139" y="24053"/>
                          </a:lnTo>
                          <a:close/>
                        </a:path>
                      </a:pathLst>
                    </a:custGeom>
                    <a:noFill/>
                    <a:ln w="5715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</p:grpSp>
            </p:grpSp>
            <p:sp>
              <p:nvSpPr>
                <p:cNvPr id="66608" name="Line 12"/>
                <p:cNvSpPr>
                  <a:spLocks noChangeShapeType="1"/>
                </p:cNvSpPr>
                <p:nvPr/>
              </p:nvSpPr>
              <p:spPr bwMode="auto">
                <a:xfrm>
                  <a:off x="3288" y="2704"/>
                  <a:ext cx="0" cy="454"/>
                </a:xfrm>
                <a:prstGeom prst="line">
                  <a:avLst/>
                </a:prstGeom>
                <a:noFill/>
                <a:ln w="57150">
                  <a:solidFill>
                    <a:srgbClr val="FF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6609" name="Line 13"/>
                <p:cNvSpPr>
                  <a:spLocks noChangeShapeType="1"/>
                </p:cNvSpPr>
                <p:nvPr/>
              </p:nvSpPr>
              <p:spPr bwMode="auto">
                <a:xfrm>
                  <a:off x="3624" y="2704"/>
                  <a:ext cx="0" cy="454"/>
                </a:xfrm>
                <a:prstGeom prst="line">
                  <a:avLst/>
                </a:prstGeom>
                <a:noFill/>
                <a:ln w="57150">
                  <a:solidFill>
                    <a:srgbClr val="FF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66605" name="Line 14"/>
              <p:cNvSpPr>
                <a:spLocks noChangeShapeType="1"/>
              </p:cNvSpPr>
              <p:nvPr/>
            </p:nvSpPr>
            <p:spPr bwMode="auto">
              <a:xfrm>
                <a:off x="3276" y="3158"/>
                <a:ext cx="363" cy="0"/>
              </a:xfrm>
              <a:prstGeom prst="line">
                <a:avLst/>
              </a:prstGeom>
              <a:noFill/>
              <a:ln w="571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6599" name="Group 74"/>
            <p:cNvGrpSpPr>
              <a:grpSpLocks noChangeAspect="1"/>
            </p:cNvGrpSpPr>
            <p:nvPr/>
          </p:nvGrpSpPr>
          <p:grpSpPr bwMode="auto">
            <a:xfrm rot="2700000">
              <a:off x="3396" y="3092"/>
              <a:ext cx="136" cy="137"/>
              <a:chOff x="5308" y="2205"/>
              <a:chExt cx="228" cy="230"/>
            </a:xfrm>
          </p:grpSpPr>
          <p:grpSp>
            <p:nvGrpSpPr>
              <p:cNvPr id="66600" name="Group 75"/>
              <p:cNvGrpSpPr>
                <a:grpSpLocks noChangeAspect="1"/>
              </p:cNvGrpSpPr>
              <p:nvPr/>
            </p:nvGrpSpPr>
            <p:grpSpPr bwMode="auto">
              <a:xfrm>
                <a:off x="5308" y="2205"/>
                <a:ext cx="227" cy="227"/>
                <a:chOff x="5308" y="2205"/>
                <a:chExt cx="227" cy="227"/>
              </a:xfrm>
            </p:grpSpPr>
            <p:sp>
              <p:nvSpPr>
                <p:cNvPr id="66602" name="Line 76"/>
                <p:cNvSpPr>
                  <a:spLocks noChangeAspect="1" noChangeShapeType="1"/>
                </p:cNvSpPr>
                <p:nvPr/>
              </p:nvSpPr>
              <p:spPr bwMode="auto">
                <a:xfrm>
                  <a:off x="5420" y="2205"/>
                  <a:ext cx="0" cy="22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6603" name="Line 77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5422" y="2209"/>
                  <a:ext cx="0" cy="22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66601" name="Oval 78"/>
              <p:cNvSpPr>
                <a:spLocks noChangeAspect="1" noChangeArrowheads="1"/>
              </p:cNvSpPr>
              <p:nvPr/>
            </p:nvSpPr>
            <p:spPr bwMode="auto">
              <a:xfrm>
                <a:off x="5309" y="2208"/>
                <a:ext cx="227" cy="22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475151" name="Rectangle 15"/>
          <p:cNvSpPr>
            <a:spLocks noGrp="1" noChangeArrowheads="1"/>
          </p:cNvSpPr>
          <p:nvPr>
            <p:ph type="title"/>
          </p:nvPr>
        </p:nvSpPr>
        <p:spPr>
          <a:xfrm>
            <a:off x="0" y="-1588"/>
            <a:ext cx="9144000" cy="633413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5.8/31 </a:t>
            </a:r>
            <a:r>
              <a:rPr lang="nl-N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Richting van de inductiestroom</a:t>
            </a:r>
            <a:r>
              <a:rPr lang="nl-NL" sz="32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*</a:t>
            </a:r>
            <a:r>
              <a:rPr lang="nl-N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.</a:t>
            </a:r>
            <a:endParaRPr lang="el-GR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75152" name="Text Box 16"/>
          <p:cNvSpPr txBox="1">
            <a:spLocks noChangeArrowheads="1"/>
          </p:cNvSpPr>
          <p:nvPr/>
        </p:nvSpPr>
        <p:spPr bwMode="auto">
          <a:xfrm>
            <a:off x="0" y="56832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1. Als de magneet weg gaat neemt de flux in de spoel af</a:t>
            </a:r>
          </a:p>
        </p:txBody>
      </p:sp>
      <p:sp>
        <p:nvSpPr>
          <p:cNvPr id="475153" name="Text Box 17"/>
          <p:cNvSpPr txBox="1">
            <a:spLocks noChangeArrowheads="1"/>
          </p:cNvSpPr>
          <p:nvPr/>
        </p:nvSpPr>
        <p:spPr bwMode="auto">
          <a:xfrm>
            <a:off x="0" y="158432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3. De inductiestroom heeft de aangegeven richting</a:t>
            </a:r>
          </a:p>
        </p:txBody>
      </p:sp>
      <p:sp>
        <p:nvSpPr>
          <p:cNvPr id="475154" name="Text Box 18"/>
          <p:cNvSpPr txBox="1">
            <a:spLocks noChangeArrowheads="1"/>
          </p:cNvSpPr>
          <p:nvPr/>
        </p:nvSpPr>
        <p:spPr bwMode="auto">
          <a:xfrm>
            <a:off x="0" y="10795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2. De inductiestroom gaat een meeflux maken.</a:t>
            </a:r>
          </a:p>
        </p:txBody>
      </p:sp>
      <p:sp>
        <p:nvSpPr>
          <p:cNvPr id="475155" name="Text Box 19"/>
          <p:cNvSpPr txBox="1">
            <a:spLocks noChangeArrowheads="1"/>
          </p:cNvSpPr>
          <p:nvPr/>
        </p:nvSpPr>
        <p:spPr bwMode="auto">
          <a:xfrm>
            <a:off x="0" y="208121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4. De spoel wordt een elektromagneet met de Z-pool links</a:t>
            </a:r>
          </a:p>
        </p:txBody>
      </p:sp>
      <p:grpSp>
        <p:nvGrpSpPr>
          <p:cNvPr id="10" name="Group 20"/>
          <p:cNvGrpSpPr>
            <a:grpSpLocks/>
          </p:cNvGrpSpPr>
          <p:nvPr/>
        </p:nvGrpSpPr>
        <p:grpSpPr bwMode="auto">
          <a:xfrm rot="10800000">
            <a:off x="1901825" y="3573463"/>
            <a:ext cx="2886075" cy="574675"/>
            <a:chOff x="2668" y="1786"/>
            <a:chExt cx="1818" cy="362"/>
          </a:xfrm>
        </p:grpSpPr>
        <p:grpSp>
          <p:nvGrpSpPr>
            <p:cNvPr id="66591" name="Group 21"/>
            <p:cNvGrpSpPr>
              <a:grpSpLocks/>
            </p:cNvGrpSpPr>
            <p:nvPr/>
          </p:nvGrpSpPr>
          <p:grpSpPr bwMode="auto">
            <a:xfrm>
              <a:off x="2880" y="1786"/>
              <a:ext cx="1369" cy="362"/>
              <a:chOff x="2426" y="2614"/>
              <a:chExt cx="1369" cy="362"/>
            </a:xfrm>
          </p:grpSpPr>
          <p:sp>
            <p:nvSpPr>
              <p:cNvPr id="66596" name="Rectangle 22"/>
              <p:cNvSpPr>
                <a:spLocks noChangeArrowheads="1"/>
              </p:cNvSpPr>
              <p:nvPr/>
            </p:nvSpPr>
            <p:spPr bwMode="auto">
              <a:xfrm>
                <a:off x="2426" y="2614"/>
                <a:ext cx="681" cy="362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6597" name="Rectangle 23"/>
              <p:cNvSpPr>
                <a:spLocks noChangeArrowheads="1"/>
              </p:cNvSpPr>
              <p:nvPr/>
            </p:nvSpPr>
            <p:spPr bwMode="auto">
              <a:xfrm>
                <a:off x="3114" y="2614"/>
                <a:ext cx="681" cy="36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6592" name="Group 24"/>
            <p:cNvGrpSpPr>
              <a:grpSpLocks/>
            </p:cNvGrpSpPr>
            <p:nvPr/>
          </p:nvGrpSpPr>
          <p:grpSpPr bwMode="auto">
            <a:xfrm>
              <a:off x="2668" y="1797"/>
              <a:ext cx="1818" cy="342"/>
              <a:chOff x="2740" y="1797"/>
              <a:chExt cx="1818" cy="342"/>
            </a:xfrm>
          </p:grpSpPr>
          <p:sp>
            <p:nvSpPr>
              <p:cNvPr id="66593" name="Line 25"/>
              <p:cNvSpPr>
                <a:spLocks noChangeShapeType="1"/>
              </p:cNvSpPr>
              <p:nvPr/>
            </p:nvSpPr>
            <p:spPr bwMode="auto">
              <a:xfrm flipH="1">
                <a:off x="2744" y="1979"/>
                <a:ext cx="176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6594" name="Arc 26"/>
              <p:cNvSpPr>
                <a:spLocks/>
              </p:cNvSpPr>
              <p:nvPr/>
            </p:nvSpPr>
            <p:spPr bwMode="auto">
              <a:xfrm>
                <a:off x="2740" y="2063"/>
                <a:ext cx="1802" cy="76"/>
              </a:xfrm>
              <a:custGeom>
                <a:avLst/>
                <a:gdLst>
                  <a:gd name="T0" fmla="*/ 0 w 42908"/>
                  <a:gd name="T1" fmla="*/ 0 h 21830"/>
                  <a:gd name="T2" fmla="*/ 0 w 42908"/>
                  <a:gd name="T3" fmla="*/ 0 h 21830"/>
                  <a:gd name="T4" fmla="*/ 0 w 42908"/>
                  <a:gd name="T5" fmla="*/ 0 h 21830"/>
                  <a:gd name="T6" fmla="*/ 0 60000 65536"/>
                  <a:gd name="T7" fmla="*/ 0 60000 65536"/>
                  <a:gd name="T8" fmla="*/ 0 60000 65536"/>
                  <a:gd name="T9" fmla="*/ 0 w 42908"/>
                  <a:gd name="T10" fmla="*/ 0 h 21830"/>
                  <a:gd name="T11" fmla="*/ 42908 w 42908"/>
                  <a:gd name="T12" fmla="*/ 21830 h 218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908" h="21830" fill="none" extrusionOk="0">
                    <a:moveTo>
                      <a:pt x="1" y="21829"/>
                    </a:moveTo>
                    <a:cubicBezTo>
                      <a:pt x="0" y="21753"/>
                      <a:pt x="0" y="2167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2162" y="-1"/>
                      <a:pt x="41175" y="7638"/>
                      <a:pt x="42907" y="18058"/>
                    </a:cubicBezTo>
                  </a:path>
                  <a:path w="42908" h="21830" stroke="0" extrusionOk="0">
                    <a:moveTo>
                      <a:pt x="1" y="21829"/>
                    </a:moveTo>
                    <a:cubicBezTo>
                      <a:pt x="0" y="21753"/>
                      <a:pt x="0" y="2167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2162" y="-1"/>
                      <a:pt x="41175" y="7638"/>
                      <a:pt x="42907" y="18058"/>
                    </a:cubicBezTo>
                    <a:lnTo>
                      <a:pt x="21600" y="21600"/>
                    </a:lnTo>
                    <a:lnTo>
                      <a:pt x="1" y="21829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6595" name="Arc 27"/>
              <p:cNvSpPr>
                <a:spLocks/>
              </p:cNvSpPr>
              <p:nvPr/>
            </p:nvSpPr>
            <p:spPr bwMode="auto">
              <a:xfrm flipV="1">
                <a:off x="2744" y="1797"/>
                <a:ext cx="1814" cy="76"/>
              </a:xfrm>
              <a:custGeom>
                <a:avLst/>
                <a:gdLst>
                  <a:gd name="T0" fmla="*/ 0 w 43200"/>
                  <a:gd name="T1" fmla="*/ 0 h 21885"/>
                  <a:gd name="T2" fmla="*/ 0 w 43200"/>
                  <a:gd name="T3" fmla="*/ 0 h 21885"/>
                  <a:gd name="T4" fmla="*/ 0 w 43200"/>
                  <a:gd name="T5" fmla="*/ 0 h 2188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1885"/>
                  <a:gd name="T11" fmla="*/ 43200 w 43200"/>
                  <a:gd name="T12" fmla="*/ 21885 h 218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1885" fill="none" extrusionOk="0">
                    <a:moveTo>
                      <a:pt x="1" y="21829"/>
                    </a:moveTo>
                    <a:cubicBezTo>
                      <a:pt x="0" y="21753"/>
                      <a:pt x="0" y="2167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95"/>
                      <a:pt x="43199" y="21790"/>
                      <a:pt x="43198" y="21885"/>
                    </a:cubicBezTo>
                  </a:path>
                  <a:path w="43200" h="21885" stroke="0" extrusionOk="0">
                    <a:moveTo>
                      <a:pt x="1" y="21829"/>
                    </a:moveTo>
                    <a:cubicBezTo>
                      <a:pt x="0" y="21753"/>
                      <a:pt x="0" y="2167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95"/>
                      <a:pt x="43199" y="21790"/>
                      <a:pt x="43198" y="21885"/>
                    </a:cubicBezTo>
                    <a:lnTo>
                      <a:pt x="21600" y="21600"/>
                    </a:lnTo>
                    <a:lnTo>
                      <a:pt x="1" y="21829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3" name="Group 28"/>
          <p:cNvGrpSpPr>
            <a:grpSpLocks/>
          </p:cNvGrpSpPr>
          <p:nvPr/>
        </p:nvGrpSpPr>
        <p:grpSpPr bwMode="auto">
          <a:xfrm flipH="1">
            <a:off x="4279900" y="3860800"/>
            <a:ext cx="2155825" cy="0"/>
            <a:chOff x="2696" y="2432"/>
            <a:chExt cx="1358" cy="0"/>
          </a:xfrm>
        </p:grpSpPr>
        <p:sp>
          <p:nvSpPr>
            <p:cNvPr id="66589" name="Line 29"/>
            <p:cNvSpPr>
              <a:spLocks noChangeShapeType="1"/>
            </p:cNvSpPr>
            <p:nvPr/>
          </p:nvSpPr>
          <p:spPr bwMode="auto">
            <a:xfrm flipH="1">
              <a:off x="2696" y="2432"/>
              <a:ext cx="45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6590" name="Line 30"/>
            <p:cNvSpPr>
              <a:spLocks noChangeShapeType="1"/>
            </p:cNvSpPr>
            <p:nvPr/>
          </p:nvSpPr>
          <p:spPr bwMode="auto">
            <a:xfrm flipH="1">
              <a:off x="3600" y="2432"/>
              <a:ext cx="45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475167" name="Text Box 31"/>
          <p:cNvSpPr txBox="1">
            <a:spLocks noChangeArrowheads="1"/>
          </p:cNvSpPr>
          <p:nvPr/>
        </p:nvSpPr>
        <p:spPr bwMode="auto">
          <a:xfrm>
            <a:off x="6021388" y="3725863"/>
            <a:ext cx="1619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meeflux</a:t>
            </a:r>
            <a:endParaRPr lang="nl-NL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475168" name="Text Box 32"/>
          <p:cNvSpPr txBox="1">
            <a:spLocks noChangeArrowheads="1"/>
          </p:cNvSpPr>
          <p:nvPr/>
        </p:nvSpPr>
        <p:spPr bwMode="auto">
          <a:xfrm>
            <a:off x="5788025" y="4437063"/>
            <a:ext cx="2736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inductiestroom</a:t>
            </a:r>
          </a:p>
        </p:txBody>
      </p:sp>
      <p:grpSp>
        <p:nvGrpSpPr>
          <p:cNvPr id="14" name="Group 45"/>
          <p:cNvGrpSpPr>
            <a:grpSpLocks/>
          </p:cNvGrpSpPr>
          <p:nvPr/>
        </p:nvGrpSpPr>
        <p:grpSpPr bwMode="auto">
          <a:xfrm>
            <a:off x="5100638" y="3744913"/>
            <a:ext cx="649287" cy="1123950"/>
            <a:chOff x="3213" y="2359"/>
            <a:chExt cx="409" cy="708"/>
          </a:xfrm>
        </p:grpSpPr>
        <p:sp>
          <p:nvSpPr>
            <p:cNvPr id="66582" name="Line 34"/>
            <p:cNvSpPr>
              <a:spLocks noChangeShapeType="1"/>
            </p:cNvSpPr>
            <p:nvPr/>
          </p:nvSpPr>
          <p:spPr bwMode="auto">
            <a:xfrm>
              <a:off x="3286" y="2886"/>
              <a:ext cx="0" cy="181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6583" name="Line 35"/>
            <p:cNvSpPr>
              <a:spLocks noChangeShapeType="1"/>
            </p:cNvSpPr>
            <p:nvPr/>
          </p:nvSpPr>
          <p:spPr bwMode="auto">
            <a:xfrm flipV="1">
              <a:off x="3622" y="2886"/>
              <a:ext cx="0" cy="181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66584" name="Group 44"/>
            <p:cNvGrpSpPr>
              <a:grpSpLocks/>
            </p:cNvGrpSpPr>
            <p:nvPr/>
          </p:nvGrpSpPr>
          <p:grpSpPr bwMode="auto">
            <a:xfrm flipV="1">
              <a:off x="3213" y="2359"/>
              <a:ext cx="270" cy="133"/>
              <a:chOff x="3213" y="2359"/>
              <a:chExt cx="270" cy="133"/>
            </a:xfrm>
          </p:grpSpPr>
          <p:sp>
            <p:nvSpPr>
              <p:cNvPr id="66585" name="Freeform 36"/>
              <p:cNvSpPr>
                <a:spLocks/>
              </p:cNvSpPr>
              <p:nvPr/>
            </p:nvSpPr>
            <p:spPr bwMode="auto">
              <a:xfrm>
                <a:off x="3213" y="2364"/>
                <a:ext cx="1" cy="128"/>
              </a:xfrm>
              <a:custGeom>
                <a:avLst/>
                <a:gdLst>
                  <a:gd name="T0" fmla="*/ 1 w 1"/>
                  <a:gd name="T1" fmla="*/ 128 h 128"/>
                  <a:gd name="T2" fmla="*/ 0 w 1"/>
                  <a:gd name="T3" fmla="*/ 0 h 128"/>
                  <a:gd name="T4" fmla="*/ 0 60000 65536"/>
                  <a:gd name="T5" fmla="*/ 0 60000 65536"/>
                  <a:gd name="T6" fmla="*/ 0 w 1"/>
                  <a:gd name="T7" fmla="*/ 0 h 128"/>
                  <a:gd name="T8" fmla="*/ 1 w 1"/>
                  <a:gd name="T9" fmla="*/ 128 h 12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28">
                    <a:moveTo>
                      <a:pt x="1" y="128"/>
                    </a:moveTo>
                    <a:lnTo>
                      <a:pt x="0" y="0"/>
                    </a:lnTo>
                  </a:path>
                </a:pathLst>
              </a:custGeom>
              <a:noFill/>
              <a:ln w="57150" cap="flat" cmpd="sng">
                <a:solidFill>
                  <a:srgbClr val="FF33CC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6586" name="Freeform 37"/>
              <p:cNvSpPr>
                <a:spLocks/>
              </p:cNvSpPr>
              <p:nvPr/>
            </p:nvSpPr>
            <p:spPr bwMode="auto">
              <a:xfrm>
                <a:off x="3392" y="2363"/>
                <a:ext cx="1" cy="128"/>
              </a:xfrm>
              <a:custGeom>
                <a:avLst/>
                <a:gdLst>
                  <a:gd name="T0" fmla="*/ 1 w 1"/>
                  <a:gd name="T1" fmla="*/ 128 h 128"/>
                  <a:gd name="T2" fmla="*/ 0 w 1"/>
                  <a:gd name="T3" fmla="*/ 0 h 128"/>
                  <a:gd name="T4" fmla="*/ 0 60000 65536"/>
                  <a:gd name="T5" fmla="*/ 0 60000 65536"/>
                  <a:gd name="T6" fmla="*/ 0 w 1"/>
                  <a:gd name="T7" fmla="*/ 0 h 128"/>
                  <a:gd name="T8" fmla="*/ 1 w 1"/>
                  <a:gd name="T9" fmla="*/ 128 h 12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28">
                    <a:moveTo>
                      <a:pt x="1" y="128"/>
                    </a:moveTo>
                    <a:lnTo>
                      <a:pt x="0" y="0"/>
                    </a:lnTo>
                  </a:path>
                </a:pathLst>
              </a:custGeom>
              <a:noFill/>
              <a:ln w="57150" cap="flat" cmpd="sng">
                <a:solidFill>
                  <a:srgbClr val="FF33CC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6587" name="Freeform 38"/>
              <p:cNvSpPr>
                <a:spLocks/>
              </p:cNvSpPr>
              <p:nvPr/>
            </p:nvSpPr>
            <p:spPr bwMode="auto">
              <a:xfrm>
                <a:off x="3482" y="2363"/>
                <a:ext cx="1" cy="128"/>
              </a:xfrm>
              <a:custGeom>
                <a:avLst/>
                <a:gdLst>
                  <a:gd name="T0" fmla="*/ 1 w 1"/>
                  <a:gd name="T1" fmla="*/ 128 h 128"/>
                  <a:gd name="T2" fmla="*/ 0 w 1"/>
                  <a:gd name="T3" fmla="*/ 0 h 128"/>
                  <a:gd name="T4" fmla="*/ 0 60000 65536"/>
                  <a:gd name="T5" fmla="*/ 0 60000 65536"/>
                  <a:gd name="T6" fmla="*/ 0 w 1"/>
                  <a:gd name="T7" fmla="*/ 0 h 128"/>
                  <a:gd name="T8" fmla="*/ 1 w 1"/>
                  <a:gd name="T9" fmla="*/ 128 h 12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28">
                    <a:moveTo>
                      <a:pt x="1" y="128"/>
                    </a:moveTo>
                    <a:lnTo>
                      <a:pt x="0" y="0"/>
                    </a:lnTo>
                  </a:path>
                </a:pathLst>
              </a:custGeom>
              <a:noFill/>
              <a:ln w="57150" cap="flat" cmpd="sng">
                <a:solidFill>
                  <a:srgbClr val="FF33CC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6588" name="Freeform 39"/>
              <p:cNvSpPr>
                <a:spLocks/>
              </p:cNvSpPr>
              <p:nvPr/>
            </p:nvSpPr>
            <p:spPr bwMode="auto">
              <a:xfrm>
                <a:off x="3301" y="2359"/>
                <a:ext cx="1" cy="128"/>
              </a:xfrm>
              <a:custGeom>
                <a:avLst/>
                <a:gdLst>
                  <a:gd name="T0" fmla="*/ 1 w 1"/>
                  <a:gd name="T1" fmla="*/ 128 h 128"/>
                  <a:gd name="T2" fmla="*/ 0 w 1"/>
                  <a:gd name="T3" fmla="*/ 0 h 128"/>
                  <a:gd name="T4" fmla="*/ 0 60000 65536"/>
                  <a:gd name="T5" fmla="*/ 0 60000 65536"/>
                  <a:gd name="T6" fmla="*/ 0 w 1"/>
                  <a:gd name="T7" fmla="*/ 0 h 128"/>
                  <a:gd name="T8" fmla="*/ 1 w 1"/>
                  <a:gd name="T9" fmla="*/ 128 h 12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28">
                    <a:moveTo>
                      <a:pt x="1" y="128"/>
                    </a:moveTo>
                    <a:lnTo>
                      <a:pt x="0" y="0"/>
                    </a:lnTo>
                  </a:path>
                </a:pathLst>
              </a:custGeom>
              <a:noFill/>
              <a:ln w="57150" cap="flat" cmpd="sng">
                <a:solidFill>
                  <a:srgbClr val="FF33CC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475176" name="Text Box 40"/>
          <p:cNvSpPr txBox="1">
            <a:spLocks noChangeArrowheads="1"/>
          </p:cNvSpPr>
          <p:nvPr/>
        </p:nvSpPr>
        <p:spPr bwMode="auto">
          <a:xfrm>
            <a:off x="4600575" y="3557588"/>
            <a:ext cx="6842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NL" altLang="nl-NL" sz="2800" b="1">
                <a:solidFill>
                  <a:srgbClr val="000000"/>
                </a:solidFill>
                <a:cs typeface="Arial" pitchFamily="34" charset="0"/>
              </a:rPr>
              <a:t>Z</a:t>
            </a:r>
          </a:p>
        </p:txBody>
      </p:sp>
      <p:sp>
        <p:nvSpPr>
          <p:cNvPr id="475177" name="Text Box 41"/>
          <p:cNvSpPr txBox="1">
            <a:spLocks noChangeArrowheads="1"/>
          </p:cNvSpPr>
          <p:nvPr/>
        </p:nvSpPr>
        <p:spPr bwMode="auto">
          <a:xfrm>
            <a:off x="0" y="261461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5. Het weghalen van de magneet wordt tegengewerkt.</a:t>
            </a:r>
          </a:p>
        </p:txBody>
      </p:sp>
      <p:sp>
        <p:nvSpPr>
          <p:cNvPr id="475178" name="Text Box 42"/>
          <p:cNvSpPr txBox="1">
            <a:spLocks noChangeArrowheads="1"/>
          </p:cNvSpPr>
          <p:nvPr/>
        </p:nvSpPr>
        <p:spPr bwMode="auto">
          <a:xfrm>
            <a:off x="34925" y="517048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4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itchFamily="34" charset="0"/>
              </a:rPr>
              <a:t>Wet van </a:t>
            </a:r>
            <a:r>
              <a:rPr lang="nl-NL" sz="2400" dirty="0" err="1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itchFamily="34" charset="0"/>
              </a:rPr>
              <a:t>Lenz</a:t>
            </a:r>
            <a:r>
              <a:rPr lang="nl-NL" sz="24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itchFamily="34" charset="0"/>
              </a:rPr>
              <a:t>:</a:t>
            </a:r>
          </a:p>
        </p:txBody>
      </p:sp>
      <p:sp>
        <p:nvSpPr>
          <p:cNvPr id="475179" name="Text Box 43"/>
          <p:cNvSpPr txBox="1">
            <a:spLocks noChangeArrowheads="1"/>
          </p:cNvSpPr>
          <p:nvPr/>
        </p:nvSpPr>
        <p:spPr bwMode="auto">
          <a:xfrm>
            <a:off x="0" y="5653088"/>
            <a:ext cx="914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De inductiestroom heeft zo’n richting dat de oorzaak van zijn ontstaan wordt tegengewerkt</a:t>
            </a:r>
          </a:p>
        </p:txBody>
      </p:sp>
      <p:grpSp>
        <p:nvGrpSpPr>
          <p:cNvPr id="16" name="Group 46"/>
          <p:cNvGrpSpPr>
            <a:grpSpLocks/>
          </p:cNvGrpSpPr>
          <p:nvPr/>
        </p:nvGrpSpPr>
        <p:grpSpPr bwMode="auto">
          <a:xfrm flipH="1">
            <a:off x="4965700" y="4784725"/>
            <a:ext cx="1047750" cy="706438"/>
            <a:chOff x="3152" y="3014"/>
            <a:chExt cx="660" cy="445"/>
          </a:xfrm>
        </p:grpSpPr>
        <p:sp>
          <p:nvSpPr>
            <p:cNvPr id="475183" name="Text Box 47"/>
            <p:cNvSpPr txBox="1">
              <a:spLocks noChangeArrowheads="1"/>
            </p:cNvSpPr>
            <p:nvPr/>
          </p:nvSpPr>
          <p:spPr bwMode="auto">
            <a:xfrm>
              <a:off x="3494" y="3017"/>
              <a:ext cx="31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4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475184" name="Text Box 48"/>
            <p:cNvSpPr txBox="1">
              <a:spLocks noChangeArrowheads="1"/>
            </p:cNvSpPr>
            <p:nvPr/>
          </p:nvSpPr>
          <p:spPr bwMode="auto">
            <a:xfrm>
              <a:off x="3152" y="3014"/>
              <a:ext cx="31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4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Arial" pitchFamily="34" charset="0"/>
                </a:rPr>
                <a:t>-</a:t>
              </a:r>
            </a:p>
          </p:txBody>
        </p:sp>
        <p:sp>
          <p:nvSpPr>
            <p:cNvPr id="66581" name="Freeform 49"/>
            <p:cNvSpPr>
              <a:spLocks/>
            </p:cNvSpPr>
            <p:nvPr/>
          </p:nvSpPr>
          <p:spPr bwMode="auto">
            <a:xfrm>
              <a:off x="3391" y="3158"/>
              <a:ext cx="120" cy="1"/>
            </a:xfrm>
            <a:custGeom>
              <a:avLst/>
              <a:gdLst>
                <a:gd name="T0" fmla="*/ 120 w 120"/>
                <a:gd name="T1" fmla="*/ 1 h 1"/>
                <a:gd name="T2" fmla="*/ 0 w 120"/>
                <a:gd name="T3" fmla="*/ 0 h 1"/>
                <a:gd name="T4" fmla="*/ 0 60000 65536"/>
                <a:gd name="T5" fmla="*/ 0 60000 65536"/>
                <a:gd name="T6" fmla="*/ 0 w 120"/>
                <a:gd name="T7" fmla="*/ 0 h 1"/>
                <a:gd name="T8" fmla="*/ 120 w 12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0" h="1">
                  <a:moveTo>
                    <a:pt x="120" y="1"/>
                  </a:moveTo>
                  <a:lnTo>
                    <a:pt x="0" y="0"/>
                  </a:lnTo>
                </a:path>
              </a:pathLst>
            </a:custGeom>
            <a:noFill/>
            <a:ln w="57150" cap="flat" cmpd="sng">
              <a:solidFill>
                <a:srgbClr val="FF33CC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56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836788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2.18316E-6 L -0.44861 -2.18316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7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5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5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5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5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7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75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75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7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7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7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51" grpId="0"/>
      <p:bldP spid="475152" grpId="0" autoUpdateAnimBg="0"/>
      <p:bldP spid="475153" grpId="0" autoUpdateAnimBg="0"/>
      <p:bldP spid="475154" grpId="0" autoUpdateAnimBg="0"/>
      <p:bldP spid="475155" grpId="0" autoUpdateAnimBg="0"/>
      <p:bldP spid="475167" grpId="0"/>
      <p:bldP spid="475168" grpId="0"/>
      <p:bldP spid="475176" grpId="0"/>
      <p:bldP spid="475177" grpId="0" autoUpdateAnimBg="0"/>
      <p:bldP spid="475178" grpId="0" autoUpdateAnimBg="0"/>
      <p:bldP spid="475179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303" name="Rectangle 15"/>
          <p:cNvSpPr>
            <a:spLocks noGrp="1" noChangeArrowheads="1"/>
          </p:cNvSpPr>
          <p:nvPr>
            <p:ph type="title"/>
          </p:nvPr>
        </p:nvSpPr>
        <p:spPr>
          <a:xfrm>
            <a:off x="0" y="-1588"/>
            <a:ext cx="9144000" cy="633413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5.9/31 </a:t>
            </a:r>
            <a:r>
              <a:rPr lang="nl-N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Wet van </a:t>
            </a:r>
            <a:r>
              <a:rPr lang="nl-NL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Lenz</a:t>
            </a:r>
            <a:r>
              <a:rPr lang="nl-NL" sz="32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*</a:t>
            </a:r>
            <a:r>
              <a:rPr lang="nl-N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.</a:t>
            </a:r>
            <a:endParaRPr lang="el-GR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24304" name="Text Box 16"/>
          <p:cNvSpPr txBox="1">
            <a:spLocks noChangeArrowheads="1"/>
          </p:cNvSpPr>
          <p:nvPr/>
        </p:nvSpPr>
        <p:spPr bwMode="auto">
          <a:xfrm>
            <a:off x="0" y="863600"/>
            <a:ext cx="9144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Formulering 1:</a:t>
            </a:r>
            <a:r>
              <a:rPr lang="nl-N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/>
            </a:r>
            <a:br>
              <a:rPr lang="nl-N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</a:b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Als in een spoel de flux toeneemt dan zal de inductiestroom</a:t>
            </a:r>
            <a:br>
              <a:rPr lang="nl-NL" sz="2400" dirty="0">
                <a:solidFill>
                  <a:srgbClr val="000000"/>
                </a:solidFill>
                <a:cs typeface="Arial" pitchFamily="34" charset="0"/>
              </a:rPr>
            </a:b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een </a:t>
            </a:r>
            <a:r>
              <a:rPr lang="nl-NL" sz="2400" u="sng" dirty="0">
                <a:solidFill>
                  <a:srgbClr val="000000"/>
                </a:solidFill>
                <a:cs typeface="Arial" pitchFamily="34" charset="0"/>
              </a:rPr>
              <a:t>tegenflux</a:t>
            </a: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 opwekken.</a:t>
            </a:r>
            <a:br>
              <a:rPr lang="nl-NL" sz="2400" dirty="0">
                <a:solidFill>
                  <a:srgbClr val="000000"/>
                </a:solidFill>
                <a:cs typeface="Arial" pitchFamily="34" charset="0"/>
              </a:rPr>
            </a:b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Als in een spoel de flux </a:t>
            </a:r>
            <a:r>
              <a:rPr lang="nl-NL" sz="2400" u="sng" dirty="0">
                <a:solidFill>
                  <a:srgbClr val="000000"/>
                </a:solidFill>
                <a:cs typeface="Arial" pitchFamily="34" charset="0"/>
              </a:rPr>
              <a:t>afneemt</a:t>
            </a: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  dan zal de inductiestroom en </a:t>
            </a:r>
            <a:r>
              <a:rPr lang="nl-NL" sz="2400" u="sng" dirty="0" err="1">
                <a:solidFill>
                  <a:srgbClr val="000000"/>
                </a:solidFill>
                <a:cs typeface="Arial" pitchFamily="34" charset="0"/>
              </a:rPr>
              <a:t>meeflux</a:t>
            </a: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 opwekken</a:t>
            </a:r>
            <a:r>
              <a:rPr lang="nl-NL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.</a:t>
            </a:r>
          </a:p>
        </p:txBody>
      </p:sp>
      <p:sp>
        <p:nvSpPr>
          <p:cNvPr id="524332" name="Text Box 44"/>
          <p:cNvSpPr txBox="1">
            <a:spLocks noChangeArrowheads="1"/>
          </p:cNvSpPr>
          <p:nvPr/>
        </p:nvSpPr>
        <p:spPr bwMode="auto">
          <a:xfrm>
            <a:off x="0" y="3219450"/>
            <a:ext cx="9144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Formulering 2:</a:t>
            </a:r>
            <a:r>
              <a:rPr lang="nl-N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/>
            </a:r>
            <a:br>
              <a:rPr lang="nl-N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</a:b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De inductiestroom heeft zo’n richting dat de oorzaak van zijn ontstaan wordt tegengewerkt</a:t>
            </a:r>
            <a:r>
              <a:rPr lang="nl-NL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.</a:t>
            </a:r>
          </a:p>
        </p:txBody>
      </p:sp>
      <p:sp>
        <p:nvSpPr>
          <p:cNvPr id="6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808806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303" grpId="0"/>
      <p:bldP spid="524304" grpId="0" autoUpdateAnimBg="0"/>
      <p:bldP spid="524332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/>
          <p:cNvGrpSpPr>
            <a:grpSpLocks/>
          </p:cNvGrpSpPr>
          <p:nvPr/>
        </p:nvGrpSpPr>
        <p:grpSpPr bwMode="auto">
          <a:xfrm>
            <a:off x="539750" y="4686300"/>
            <a:ext cx="936625" cy="1917700"/>
            <a:chOff x="539750" y="4686647"/>
            <a:chExt cx="936625" cy="1917373"/>
          </a:xfrm>
        </p:grpSpPr>
        <p:grpSp>
          <p:nvGrpSpPr>
            <p:cNvPr id="68712" name="Group 98"/>
            <p:cNvGrpSpPr>
              <a:grpSpLocks/>
            </p:cNvGrpSpPr>
            <p:nvPr/>
          </p:nvGrpSpPr>
          <p:grpSpPr bwMode="auto">
            <a:xfrm>
              <a:off x="539750" y="4686647"/>
              <a:ext cx="936625" cy="1655763"/>
              <a:chOff x="3152" y="2115"/>
              <a:chExt cx="590" cy="1043"/>
            </a:xfrm>
          </p:grpSpPr>
          <p:grpSp>
            <p:nvGrpSpPr>
              <p:cNvPr id="68714" name="Group 99"/>
              <p:cNvGrpSpPr>
                <a:grpSpLocks/>
              </p:cNvGrpSpPr>
              <p:nvPr/>
            </p:nvGrpSpPr>
            <p:grpSpPr bwMode="auto">
              <a:xfrm>
                <a:off x="3152" y="2115"/>
                <a:ext cx="590" cy="1043"/>
                <a:chOff x="3152" y="2115"/>
                <a:chExt cx="590" cy="1043"/>
              </a:xfrm>
            </p:grpSpPr>
            <p:sp>
              <p:nvSpPr>
                <p:cNvPr id="68716" name="AutoShape 100"/>
                <p:cNvSpPr>
                  <a:spLocks noChangeArrowheads="1"/>
                </p:cNvSpPr>
                <p:nvPr/>
              </p:nvSpPr>
              <p:spPr bwMode="auto">
                <a:xfrm rot="5400000">
                  <a:off x="3159" y="2124"/>
                  <a:ext cx="576" cy="590"/>
                </a:xfrm>
                <a:prstGeom prst="can">
                  <a:avLst>
                    <a:gd name="adj" fmla="val 25608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grpSp>
              <p:nvGrpSpPr>
                <p:cNvPr id="68717" name="Group 101"/>
                <p:cNvGrpSpPr>
                  <a:grpSpLocks/>
                </p:cNvGrpSpPr>
                <p:nvPr/>
              </p:nvGrpSpPr>
              <p:grpSpPr bwMode="auto">
                <a:xfrm>
                  <a:off x="3213" y="2115"/>
                  <a:ext cx="358" cy="591"/>
                  <a:chOff x="1522" y="1645"/>
                  <a:chExt cx="358" cy="591"/>
                </a:xfrm>
              </p:grpSpPr>
              <p:grpSp>
                <p:nvGrpSpPr>
                  <p:cNvPr id="68720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1701" y="1645"/>
                    <a:ext cx="179" cy="591"/>
                    <a:chOff x="1701" y="1661"/>
                    <a:chExt cx="179" cy="591"/>
                  </a:xfrm>
                </p:grpSpPr>
                <p:sp>
                  <p:nvSpPr>
                    <p:cNvPr id="68724" name="Arc 103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1540" y="1912"/>
                      <a:ext cx="591" cy="89"/>
                    </a:xfrm>
                    <a:custGeom>
                      <a:avLst/>
                      <a:gdLst>
                        <a:gd name="T0" fmla="*/ 0 w 43200"/>
                        <a:gd name="T1" fmla="*/ 0 h 24053"/>
                        <a:gd name="T2" fmla="*/ 0 w 43200"/>
                        <a:gd name="T3" fmla="*/ 0 h 24053"/>
                        <a:gd name="T4" fmla="*/ 0 w 43200"/>
                        <a:gd name="T5" fmla="*/ 0 h 24053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4053"/>
                        <a:gd name="T11" fmla="*/ 43200 w 43200"/>
                        <a:gd name="T12" fmla="*/ 24053 h 2405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4053" fill="none" extrusionOk="0">
                          <a:moveTo>
                            <a:pt x="139" y="24053"/>
                          </a:moveTo>
                          <a:cubicBezTo>
                            <a:pt x="46" y="23238"/>
                            <a:pt x="0" y="2241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</a:path>
                        <a:path w="43200" h="24053" stroke="0" extrusionOk="0">
                          <a:moveTo>
                            <a:pt x="139" y="24053"/>
                          </a:moveTo>
                          <a:cubicBezTo>
                            <a:pt x="46" y="23238"/>
                            <a:pt x="0" y="2241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  <a:lnTo>
                            <a:pt x="21600" y="21600"/>
                          </a:lnTo>
                          <a:lnTo>
                            <a:pt x="139" y="24053"/>
                          </a:lnTo>
                          <a:close/>
                        </a:path>
                      </a:pathLst>
                    </a:custGeom>
                    <a:noFill/>
                    <a:ln w="5715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8725" name="Arc 104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1450" y="1912"/>
                      <a:ext cx="591" cy="89"/>
                    </a:xfrm>
                    <a:custGeom>
                      <a:avLst/>
                      <a:gdLst>
                        <a:gd name="T0" fmla="*/ 0 w 43200"/>
                        <a:gd name="T1" fmla="*/ 0 h 24053"/>
                        <a:gd name="T2" fmla="*/ 0 w 43200"/>
                        <a:gd name="T3" fmla="*/ 0 h 24053"/>
                        <a:gd name="T4" fmla="*/ 0 w 43200"/>
                        <a:gd name="T5" fmla="*/ 0 h 24053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4053"/>
                        <a:gd name="T11" fmla="*/ 43200 w 43200"/>
                        <a:gd name="T12" fmla="*/ 24053 h 2405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4053" fill="none" extrusionOk="0">
                          <a:moveTo>
                            <a:pt x="139" y="24053"/>
                          </a:moveTo>
                          <a:cubicBezTo>
                            <a:pt x="46" y="23238"/>
                            <a:pt x="0" y="2241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</a:path>
                        <a:path w="43200" h="24053" stroke="0" extrusionOk="0">
                          <a:moveTo>
                            <a:pt x="139" y="24053"/>
                          </a:moveTo>
                          <a:cubicBezTo>
                            <a:pt x="46" y="23238"/>
                            <a:pt x="0" y="2241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  <a:lnTo>
                            <a:pt x="21600" y="21600"/>
                          </a:lnTo>
                          <a:lnTo>
                            <a:pt x="139" y="24053"/>
                          </a:lnTo>
                          <a:close/>
                        </a:path>
                      </a:pathLst>
                    </a:custGeom>
                    <a:noFill/>
                    <a:ln w="5715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68721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1522" y="1645"/>
                    <a:ext cx="179" cy="591"/>
                    <a:chOff x="1701" y="1661"/>
                    <a:chExt cx="179" cy="591"/>
                  </a:xfrm>
                </p:grpSpPr>
                <p:sp>
                  <p:nvSpPr>
                    <p:cNvPr id="68722" name="Arc 106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1540" y="1912"/>
                      <a:ext cx="591" cy="89"/>
                    </a:xfrm>
                    <a:custGeom>
                      <a:avLst/>
                      <a:gdLst>
                        <a:gd name="T0" fmla="*/ 0 w 43200"/>
                        <a:gd name="T1" fmla="*/ 0 h 24053"/>
                        <a:gd name="T2" fmla="*/ 0 w 43200"/>
                        <a:gd name="T3" fmla="*/ 0 h 24053"/>
                        <a:gd name="T4" fmla="*/ 0 w 43200"/>
                        <a:gd name="T5" fmla="*/ 0 h 24053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4053"/>
                        <a:gd name="T11" fmla="*/ 43200 w 43200"/>
                        <a:gd name="T12" fmla="*/ 24053 h 2405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4053" fill="none" extrusionOk="0">
                          <a:moveTo>
                            <a:pt x="139" y="24053"/>
                          </a:moveTo>
                          <a:cubicBezTo>
                            <a:pt x="46" y="23238"/>
                            <a:pt x="0" y="2241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</a:path>
                        <a:path w="43200" h="24053" stroke="0" extrusionOk="0">
                          <a:moveTo>
                            <a:pt x="139" y="24053"/>
                          </a:moveTo>
                          <a:cubicBezTo>
                            <a:pt x="46" y="23238"/>
                            <a:pt x="0" y="2241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  <a:lnTo>
                            <a:pt x="21600" y="21600"/>
                          </a:lnTo>
                          <a:lnTo>
                            <a:pt x="139" y="24053"/>
                          </a:lnTo>
                          <a:close/>
                        </a:path>
                      </a:pathLst>
                    </a:custGeom>
                    <a:noFill/>
                    <a:ln w="5715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8723" name="Arc 107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1450" y="1912"/>
                      <a:ext cx="591" cy="89"/>
                    </a:xfrm>
                    <a:custGeom>
                      <a:avLst/>
                      <a:gdLst>
                        <a:gd name="T0" fmla="*/ 0 w 43200"/>
                        <a:gd name="T1" fmla="*/ 0 h 24053"/>
                        <a:gd name="T2" fmla="*/ 0 w 43200"/>
                        <a:gd name="T3" fmla="*/ 0 h 24053"/>
                        <a:gd name="T4" fmla="*/ 0 w 43200"/>
                        <a:gd name="T5" fmla="*/ 0 h 24053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4053"/>
                        <a:gd name="T11" fmla="*/ 43200 w 43200"/>
                        <a:gd name="T12" fmla="*/ 24053 h 2405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4053" fill="none" extrusionOk="0">
                          <a:moveTo>
                            <a:pt x="139" y="24053"/>
                          </a:moveTo>
                          <a:cubicBezTo>
                            <a:pt x="46" y="23238"/>
                            <a:pt x="0" y="2241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</a:path>
                        <a:path w="43200" h="24053" stroke="0" extrusionOk="0">
                          <a:moveTo>
                            <a:pt x="139" y="24053"/>
                          </a:moveTo>
                          <a:cubicBezTo>
                            <a:pt x="46" y="23238"/>
                            <a:pt x="0" y="2241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  <a:lnTo>
                            <a:pt x="21600" y="21600"/>
                          </a:lnTo>
                          <a:lnTo>
                            <a:pt x="139" y="24053"/>
                          </a:lnTo>
                          <a:close/>
                        </a:path>
                      </a:pathLst>
                    </a:custGeom>
                    <a:noFill/>
                    <a:ln w="5715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</p:grpSp>
            </p:grpSp>
            <p:sp>
              <p:nvSpPr>
                <p:cNvPr id="68718" name="Line 108"/>
                <p:cNvSpPr>
                  <a:spLocks noChangeShapeType="1"/>
                </p:cNvSpPr>
                <p:nvPr/>
              </p:nvSpPr>
              <p:spPr bwMode="auto">
                <a:xfrm>
                  <a:off x="3288" y="2704"/>
                  <a:ext cx="0" cy="454"/>
                </a:xfrm>
                <a:prstGeom prst="line">
                  <a:avLst/>
                </a:prstGeom>
                <a:noFill/>
                <a:ln w="57150">
                  <a:solidFill>
                    <a:srgbClr val="FF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8719" name="Line 109"/>
                <p:cNvSpPr>
                  <a:spLocks noChangeShapeType="1"/>
                </p:cNvSpPr>
                <p:nvPr/>
              </p:nvSpPr>
              <p:spPr bwMode="auto">
                <a:xfrm>
                  <a:off x="3624" y="2704"/>
                  <a:ext cx="0" cy="454"/>
                </a:xfrm>
                <a:prstGeom prst="line">
                  <a:avLst/>
                </a:prstGeom>
                <a:noFill/>
                <a:ln w="57150">
                  <a:solidFill>
                    <a:srgbClr val="FF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68715" name="Line 110"/>
              <p:cNvSpPr>
                <a:spLocks noChangeShapeType="1"/>
              </p:cNvSpPr>
              <p:nvPr/>
            </p:nvSpPr>
            <p:spPr bwMode="auto">
              <a:xfrm>
                <a:off x="3276" y="3158"/>
                <a:ext cx="363" cy="0"/>
              </a:xfrm>
              <a:prstGeom prst="line">
                <a:avLst/>
              </a:prstGeom>
              <a:noFill/>
              <a:ln w="571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68713" name="Tekstvak 4"/>
            <p:cNvSpPr txBox="1">
              <a:spLocks noChangeArrowheads="1"/>
            </p:cNvSpPr>
            <p:nvPr/>
          </p:nvSpPr>
          <p:spPr bwMode="auto">
            <a:xfrm>
              <a:off x="802461" y="6080800"/>
              <a:ext cx="57567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2800" b="1">
                  <a:solidFill>
                    <a:srgbClr val="000000"/>
                  </a:solidFill>
                  <a:cs typeface="Arial" pitchFamily="34" charset="0"/>
                  <a:sym typeface="Symbol" pitchFamily="18" charset="2"/>
                </a:rPr>
                <a:t></a:t>
              </a:r>
              <a:endParaRPr lang="nl-NL" altLang="nl-NL" sz="2800" b="1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" name="Group 207"/>
          <p:cNvGrpSpPr>
            <a:grpSpLocks/>
          </p:cNvGrpSpPr>
          <p:nvPr/>
        </p:nvGrpSpPr>
        <p:grpSpPr bwMode="auto">
          <a:xfrm>
            <a:off x="311150" y="1606550"/>
            <a:ext cx="936625" cy="1762125"/>
            <a:chOff x="196" y="989"/>
            <a:chExt cx="590" cy="1110"/>
          </a:xfrm>
        </p:grpSpPr>
        <p:grpSp>
          <p:nvGrpSpPr>
            <p:cNvPr id="68694" name="Group 6"/>
            <p:cNvGrpSpPr>
              <a:grpSpLocks/>
            </p:cNvGrpSpPr>
            <p:nvPr/>
          </p:nvGrpSpPr>
          <p:grpSpPr bwMode="auto">
            <a:xfrm>
              <a:off x="196" y="989"/>
              <a:ext cx="590" cy="1043"/>
              <a:chOff x="3152" y="2115"/>
              <a:chExt cx="590" cy="1043"/>
            </a:xfrm>
          </p:grpSpPr>
          <p:grpSp>
            <p:nvGrpSpPr>
              <p:cNvPr id="68700" name="Group 7"/>
              <p:cNvGrpSpPr>
                <a:grpSpLocks/>
              </p:cNvGrpSpPr>
              <p:nvPr/>
            </p:nvGrpSpPr>
            <p:grpSpPr bwMode="auto">
              <a:xfrm>
                <a:off x="3152" y="2115"/>
                <a:ext cx="590" cy="1043"/>
                <a:chOff x="3152" y="2115"/>
                <a:chExt cx="590" cy="1043"/>
              </a:xfrm>
            </p:grpSpPr>
            <p:sp>
              <p:nvSpPr>
                <p:cNvPr id="68702" name="AutoShape 8"/>
                <p:cNvSpPr>
                  <a:spLocks noChangeArrowheads="1"/>
                </p:cNvSpPr>
                <p:nvPr/>
              </p:nvSpPr>
              <p:spPr bwMode="auto">
                <a:xfrm rot="5400000">
                  <a:off x="3159" y="2124"/>
                  <a:ext cx="576" cy="590"/>
                </a:xfrm>
                <a:prstGeom prst="can">
                  <a:avLst>
                    <a:gd name="adj" fmla="val 25608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grpSp>
              <p:nvGrpSpPr>
                <p:cNvPr id="68703" name="Group 9"/>
                <p:cNvGrpSpPr>
                  <a:grpSpLocks/>
                </p:cNvGrpSpPr>
                <p:nvPr/>
              </p:nvGrpSpPr>
              <p:grpSpPr bwMode="auto">
                <a:xfrm>
                  <a:off x="3213" y="2115"/>
                  <a:ext cx="358" cy="591"/>
                  <a:chOff x="1522" y="1645"/>
                  <a:chExt cx="358" cy="591"/>
                </a:xfrm>
              </p:grpSpPr>
              <p:grpSp>
                <p:nvGrpSpPr>
                  <p:cNvPr id="68706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1701" y="1645"/>
                    <a:ext cx="179" cy="591"/>
                    <a:chOff x="1701" y="1661"/>
                    <a:chExt cx="179" cy="591"/>
                  </a:xfrm>
                </p:grpSpPr>
                <p:sp>
                  <p:nvSpPr>
                    <p:cNvPr id="68710" name="Arc 11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1540" y="1912"/>
                      <a:ext cx="591" cy="89"/>
                    </a:xfrm>
                    <a:custGeom>
                      <a:avLst/>
                      <a:gdLst>
                        <a:gd name="T0" fmla="*/ 0 w 43200"/>
                        <a:gd name="T1" fmla="*/ 0 h 24053"/>
                        <a:gd name="T2" fmla="*/ 0 w 43200"/>
                        <a:gd name="T3" fmla="*/ 0 h 24053"/>
                        <a:gd name="T4" fmla="*/ 0 w 43200"/>
                        <a:gd name="T5" fmla="*/ 0 h 24053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4053"/>
                        <a:gd name="T11" fmla="*/ 43200 w 43200"/>
                        <a:gd name="T12" fmla="*/ 24053 h 2405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4053" fill="none" extrusionOk="0">
                          <a:moveTo>
                            <a:pt x="139" y="24053"/>
                          </a:moveTo>
                          <a:cubicBezTo>
                            <a:pt x="46" y="23238"/>
                            <a:pt x="0" y="2241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</a:path>
                        <a:path w="43200" h="24053" stroke="0" extrusionOk="0">
                          <a:moveTo>
                            <a:pt x="139" y="24053"/>
                          </a:moveTo>
                          <a:cubicBezTo>
                            <a:pt x="46" y="23238"/>
                            <a:pt x="0" y="2241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  <a:lnTo>
                            <a:pt x="21600" y="21600"/>
                          </a:lnTo>
                          <a:lnTo>
                            <a:pt x="139" y="24053"/>
                          </a:lnTo>
                          <a:close/>
                        </a:path>
                      </a:pathLst>
                    </a:custGeom>
                    <a:noFill/>
                    <a:ln w="5715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8711" name="Arc 12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1450" y="1912"/>
                      <a:ext cx="591" cy="89"/>
                    </a:xfrm>
                    <a:custGeom>
                      <a:avLst/>
                      <a:gdLst>
                        <a:gd name="T0" fmla="*/ 0 w 43200"/>
                        <a:gd name="T1" fmla="*/ 0 h 24053"/>
                        <a:gd name="T2" fmla="*/ 0 w 43200"/>
                        <a:gd name="T3" fmla="*/ 0 h 24053"/>
                        <a:gd name="T4" fmla="*/ 0 w 43200"/>
                        <a:gd name="T5" fmla="*/ 0 h 24053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4053"/>
                        <a:gd name="T11" fmla="*/ 43200 w 43200"/>
                        <a:gd name="T12" fmla="*/ 24053 h 2405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4053" fill="none" extrusionOk="0">
                          <a:moveTo>
                            <a:pt x="139" y="24053"/>
                          </a:moveTo>
                          <a:cubicBezTo>
                            <a:pt x="46" y="23238"/>
                            <a:pt x="0" y="2241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</a:path>
                        <a:path w="43200" h="24053" stroke="0" extrusionOk="0">
                          <a:moveTo>
                            <a:pt x="139" y="24053"/>
                          </a:moveTo>
                          <a:cubicBezTo>
                            <a:pt x="46" y="23238"/>
                            <a:pt x="0" y="2241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  <a:lnTo>
                            <a:pt x="21600" y="21600"/>
                          </a:lnTo>
                          <a:lnTo>
                            <a:pt x="139" y="24053"/>
                          </a:lnTo>
                          <a:close/>
                        </a:path>
                      </a:pathLst>
                    </a:custGeom>
                    <a:noFill/>
                    <a:ln w="5715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68707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1522" y="1645"/>
                    <a:ext cx="179" cy="591"/>
                    <a:chOff x="1701" y="1661"/>
                    <a:chExt cx="179" cy="591"/>
                  </a:xfrm>
                </p:grpSpPr>
                <p:sp>
                  <p:nvSpPr>
                    <p:cNvPr id="68708" name="Arc 14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1540" y="1912"/>
                      <a:ext cx="591" cy="89"/>
                    </a:xfrm>
                    <a:custGeom>
                      <a:avLst/>
                      <a:gdLst>
                        <a:gd name="T0" fmla="*/ 0 w 43200"/>
                        <a:gd name="T1" fmla="*/ 0 h 24053"/>
                        <a:gd name="T2" fmla="*/ 0 w 43200"/>
                        <a:gd name="T3" fmla="*/ 0 h 24053"/>
                        <a:gd name="T4" fmla="*/ 0 w 43200"/>
                        <a:gd name="T5" fmla="*/ 0 h 24053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4053"/>
                        <a:gd name="T11" fmla="*/ 43200 w 43200"/>
                        <a:gd name="T12" fmla="*/ 24053 h 2405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4053" fill="none" extrusionOk="0">
                          <a:moveTo>
                            <a:pt x="139" y="24053"/>
                          </a:moveTo>
                          <a:cubicBezTo>
                            <a:pt x="46" y="23238"/>
                            <a:pt x="0" y="2241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</a:path>
                        <a:path w="43200" h="24053" stroke="0" extrusionOk="0">
                          <a:moveTo>
                            <a:pt x="139" y="24053"/>
                          </a:moveTo>
                          <a:cubicBezTo>
                            <a:pt x="46" y="23238"/>
                            <a:pt x="0" y="2241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  <a:lnTo>
                            <a:pt x="21600" y="21600"/>
                          </a:lnTo>
                          <a:lnTo>
                            <a:pt x="139" y="24053"/>
                          </a:lnTo>
                          <a:close/>
                        </a:path>
                      </a:pathLst>
                    </a:custGeom>
                    <a:noFill/>
                    <a:ln w="5715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8709" name="Arc 15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1450" y="1912"/>
                      <a:ext cx="591" cy="89"/>
                    </a:xfrm>
                    <a:custGeom>
                      <a:avLst/>
                      <a:gdLst>
                        <a:gd name="T0" fmla="*/ 0 w 43200"/>
                        <a:gd name="T1" fmla="*/ 0 h 24053"/>
                        <a:gd name="T2" fmla="*/ 0 w 43200"/>
                        <a:gd name="T3" fmla="*/ 0 h 24053"/>
                        <a:gd name="T4" fmla="*/ 0 w 43200"/>
                        <a:gd name="T5" fmla="*/ 0 h 24053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4053"/>
                        <a:gd name="T11" fmla="*/ 43200 w 43200"/>
                        <a:gd name="T12" fmla="*/ 24053 h 2405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4053" fill="none" extrusionOk="0">
                          <a:moveTo>
                            <a:pt x="139" y="24053"/>
                          </a:moveTo>
                          <a:cubicBezTo>
                            <a:pt x="46" y="23238"/>
                            <a:pt x="0" y="2241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</a:path>
                        <a:path w="43200" h="24053" stroke="0" extrusionOk="0">
                          <a:moveTo>
                            <a:pt x="139" y="24053"/>
                          </a:moveTo>
                          <a:cubicBezTo>
                            <a:pt x="46" y="23238"/>
                            <a:pt x="0" y="2241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  <a:lnTo>
                            <a:pt x="21600" y="21600"/>
                          </a:lnTo>
                          <a:lnTo>
                            <a:pt x="139" y="24053"/>
                          </a:lnTo>
                          <a:close/>
                        </a:path>
                      </a:pathLst>
                    </a:custGeom>
                    <a:noFill/>
                    <a:ln w="5715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</p:grpSp>
            </p:grpSp>
            <p:sp>
              <p:nvSpPr>
                <p:cNvPr id="68704" name="Line 16"/>
                <p:cNvSpPr>
                  <a:spLocks noChangeShapeType="1"/>
                </p:cNvSpPr>
                <p:nvPr/>
              </p:nvSpPr>
              <p:spPr bwMode="auto">
                <a:xfrm>
                  <a:off x="3288" y="2704"/>
                  <a:ext cx="0" cy="454"/>
                </a:xfrm>
                <a:prstGeom prst="line">
                  <a:avLst/>
                </a:prstGeom>
                <a:noFill/>
                <a:ln w="57150">
                  <a:solidFill>
                    <a:srgbClr val="FF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8705" name="Line 17"/>
                <p:cNvSpPr>
                  <a:spLocks noChangeShapeType="1"/>
                </p:cNvSpPr>
                <p:nvPr/>
              </p:nvSpPr>
              <p:spPr bwMode="auto">
                <a:xfrm>
                  <a:off x="3624" y="2704"/>
                  <a:ext cx="0" cy="454"/>
                </a:xfrm>
                <a:prstGeom prst="line">
                  <a:avLst/>
                </a:prstGeom>
                <a:noFill/>
                <a:ln w="57150">
                  <a:solidFill>
                    <a:srgbClr val="FF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68701" name="Line 18"/>
              <p:cNvSpPr>
                <a:spLocks noChangeShapeType="1"/>
              </p:cNvSpPr>
              <p:nvPr/>
            </p:nvSpPr>
            <p:spPr bwMode="auto">
              <a:xfrm>
                <a:off x="3276" y="3158"/>
                <a:ext cx="363" cy="0"/>
              </a:xfrm>
              <a:prstGeom prst="line">
                <a:avLst/>
              </a:prstGeom>
              <a:noFill/>
              <a:ln w="571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8695" name="Group 202"/>
            <p:cNvGrpSpPr>
              <a:grpSpLocks noChangeAspect="1"/>
            </p:cNvGrpSpPr>
            <p:nvPr/>
          </p:nvGrpSpPr>
          <p:grpSpPr bwMode="auto">
            <a:xfrm rot="2700000">
              <a:off x="440" y="1962"/>
              <a:ext cx="136" cy="137"/>
              <a:chOff x="5308" y="2205"/>
              <a:chExt cx="228" cy="230"/>
            </a:xfrm>
          </p:grpSpPr>
          <p:grpSp>
            <p:nvGrpSpPr>
              <p:cNvPr id="68696" name="Group 203"/>
              <p:cNvGrpSpPr>
                <a:grpSpLocks noChangeAspect="1"/>
              </p:cNvGrpSpPr>
              <p:nvPr/>
            </p:nvGrpSpPr>
            <p:grpSpPr bwMode="auto">
              <a:xfrm>
                <a:off x="5308" y="2205"/>
                <a:ext cx="227" cy="227"/>
                <a:chOff x="5308" y="2205"/>
                <a:chExt cx="227" cy="227"/>
              </a:xfrm>
            </p:grpSpPr>
            <p:sp>
              <p:nvSpPr>
                <p:cNvPr id="68698" name="Line 204"/>
                <p:cNvSpPr>
                  <a:spLocks noChangeAspect="1" noChangeShapeType="1"/>
                </p:cNvSpPr>
                <p:nvPr/>
              </p:nvSpPr>
              <p:spPr bwMode="auto">
                <a:xfrm>
                  <a:off x="5420" y="2205"/>
                  <a:ext cx="0" cy="22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8699" name="Line 205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5422" y="2209"/>
                  <a:ext cx="0" cy="22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68697" name="Oval 206"/>
              <p:cNvSpPr>
                <a:spLocks noChangeAspect="1" noChangeArrowheads="1"/>
              </p:cNvSpPr>
              <p:nvPr/>
            </p:nvSpPr>
            <p:spPr bwMode="auto">
              <a:xfrm>
                <a:off x="5309" y="2208"/>
                <a:ext cx="227" cy="22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8"/>
            <a:ext cx="9144000" cy="633412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5.10/31 </a:t>
            </a:r>
            <a:r>
              <a:rPr lang="nl-N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Wet van </a:t>
            </a:r>
            <a:r>
              <a:rPr lang="nl-NL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Lenz</a:t>
            </a:r>
            <a:r>
              <a:rPr lang="nl-N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(oefening)</a:t>
            </a:r>
            <a:r>
              <a:rPr lang="nl-NL" sz="32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*</a:t>
            </a:r>
            <a:r>
              <a:rPr lang="nl-N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.</a:t>
            </a:r>
            <a:endParaRPr lang="el-GR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grpSp>
        <p:nvGrpSpPr>
          <p:cNvPr id="10" name="Group 96"/>
          <p:cNvGrpSpPr>
            <a:grpSpLocks/>
          </p:cNvGrpSpPr>
          <p:nvPr/>
        </p:nvGrpSpPr>
        <p:grpSpPr bwMode="auto">
          <a:xfrm>
            <a:off x="1068388" y="1412875"/>
            <a:ext cx="2198687" cy="457200"/>
            <a:chOff x="793" y="639"/>
            <a:chExt cx="1385" cy="288"/>
          </a:xfrm>
        </p:grpSpPr>
        <p:grpSp>
          <p:nvGrpSpPr>
            <p:cNvPr id="68688" name="Group 24"/>
            <p:cNvGrpSpPr>
              <a:grpSpLocks/>
            </p:cNvGrpSpPr>
            <p:nvPr/>
          </p:nvGrpSpPr>
          <p:grpSpPr bwMode="auto">
            <a:xfrm>
              <a:off x="793" y="743"/>
              <a:ext cx="1043" cy="91"/>
              <a:chOff x="1066" y="663"/>
              <a:chExt cx="1043" cy="91"/>
            </a:xfrm>
          </p:grpSpPr>
          <p:grpSp>
            <p:nvGrpSpPr>
              <p:cNvPr id="68690" name="Group 21"/>
              <p:cNvGrpSpPr>
                <a:grpSpLocks/>
              </p:cNvGrpSpPr>
              <p:nvPr/>
            </p:nvGrpSpPr>
            <p:grpSpPr bwMode="auto">
              <a:xfrm>
                <a:off x="1383" y="663"/>
                <a:ext cx="726" cy="91"/>
                <a:chOff x="1383" y="572"/>
                <a:chExt cx="905" cy="182"/>
              </a:xfrm>
            </p:grpSpPr>
            <p:sp>
              <p:nvSpPr>
                <p:cNvPr id="68692" name="Rectangle 19"/>
                <p:cNvSpPr>
                  <a:spLocks noChangeArrowheads="1"/>
                </p:cNvSpPr>
                <p:nvPr/>
              </p:nvSpPr>
              <p:spPr bwMode="auto">
                <a:xfrm>
                  <a:off x="1383" y="572"/>
                  <a:ext cx="454" cy="18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8693" name="Rectangle 20"/>
                <p:cNvSpPr>
                  <a:spLocks noChangeArrowheads="1"/>
                </p:cNvSpPr>
                <p:nvPr/>
              </p:nvSpPr>
              <p:spPr bwMode="auto">
                <a:xfrm>
                  <a:off x="1834" y="572"/>
                  <a:ext cx="454" cy="18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68691" name="Line 22"/>
              <p:cNvSpPr>
                <a:spLocks noChangeShapeType="1"/>
              </p:cNvSpPr>
              <p:nvPr/>
            </p:nvSpPr>
            <p:spPr bwMode="auto">
              <a:xfrm flipH="1">
                <a:off x="1066" y="700"/>
                <a:ext cx="31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26427" name="Text Box 91"/>
            <p:cNvSpPr txBox="1">
              <a:spLocks noChangeArrowheads="1"/>
            </p:cNvSpPr>
            <p:nvPr/>
          </p:nvSpPr>
          <p:spPr bwMode="auto">
            <a:xfrm>
              <a:off x="1815" y="639"/>
              <a:ext cx="3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13" name="Group 95"/>
          <p:cNvGrpSpPr>
            <a:grpSpLocks/>
          </p:cNvGrpSpPr>
          <p:nvPr/>
        </p:nvGrpSpPr>
        <p:grpSpPr bwMode="auto">
          <a:xfrm>
            <a:off x="1068388" y="1865313"/>
            <a:ext cx="2173287" cy="457200"/>
            <a:chOff x="793" y="927"/>
            <a:chExt cx="1369" cy="288"/>
          </a:xfrm>
        </p:grpSpPr>
        <p:grpSp>
          <p:nvGrpSpPr>
            <p:cNvPr id="68682" name="Group 25"/>
            <p:cNvGrpSpPr>
              <a:grpSpLocks/>
            </p:cNvGrpSpPr>
            <p:nvPr/>
          </p:nvGrpSpPr>
          <p:grpSpPr bwMode="auto">
            <a:xfrm>
              <a:off x="793" y="1023"/>
              <a:ext cx="1043" cy="91"/>
              <a:chOff x="1066" y="663"/>
              <a:chExt cx="1043" cy="91"/>
            </a:xfrm>
          </p:grpSpPr>
          <p:grpSp>
            <p:nvGrpSpPr>
              <p:cNvPr id="68684" name="Group 26"/>
              <p:cNvGrpSpPr>
                <a:grpSpLocks/>
              </p:cNvGrpSpPr>
              <p:nvPr/>
            </p:nvGrpSpPr>
            <p:grpSpPr bwMode="auto">
              <a:xfrm>
                <a:off x="1383" y="663"/>
                <a:ext cx="726" cy="91"/>
                <a:chOff x="1383" y="572"/>
                <a:chExt cx="905" cy="182"/>
              </a:xfrm>
            </p:grpSpPr>
            <p:sp>
              <p:nvSpPr>
                <p:cNvPr id="68686" name="Rectangle 27"/>
                <p:cNvSpPr>
                  <a:spLocks noChangeArrowheads="1"/>
                </p:cNvSpPr>
                <p:nvPr/>
              </p:nvSpPr>
              <p:spPr bwMode="auto">
                <a:xfrm>
                  <a:off x="1383" y="572"/>
                  <a:ext cx="454" cy="18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8687" name="Rectangle 28"/>
                <p:cNvSpPr>
                  <a:spLocks noChangeArrowheads="1"/>
                </p:cNvSpPr>
                <p:nvPr/>
              </p:nvSpPr>
              <p:spPr bwMode="auto">
                <a:xfrm>
                  <a:off x="1834" y="572"/>
                  <a:ext cx="454" cy="18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68685" name="Line 29"/>
              <p:cNvSpPr>
                <a:spLocks noChangeShapeType="1"/>
              </p:cNvSpPr>
              <p:nvPr/>
            </p:nvSpPr>
            <p:spPr bwMode="auto">
              <a:xfrm flipH="1">
                <a:off x="1066" y="700"/>
                <a:ext cx="31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26428" name="Text Box 92"/>
            <p:cNvSpPr txBox="1">
              <a:spLocks noChangeArrowheads="1"/>
            </p:cNvSpPr>
            <p:nvPr/>
          </p:nvSpPr>
          <p:spPr bwMode="auto">
            <a:xfrm>
              <a:off x="1799" y="927"/>
              <a:ext cx="3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16" name="Group 94"/>
          <p:cNvGrpSpPr>
            <a:grpSpLocks/>
          </p:cNvGrpSpPr>
          <p:nvPr/>
        </p:nvGrpSpPr>
        <p:grpSpPr bwMode="auto">
          <a:xfrm>
            <a:off x="1068388" y="2281238"/>
            <a:ext cx="2160587" cy="457200"/>
            <a:chOff x="793" y="1205"/>
            <a:chExt cx="1361" cy="288"/>
          </a:xfrm>
        </p:grpSpPr>
        <p:grpSp>
          <p:nvGrpSpPr>
            <p:cNvPr id="68676" name="Group 30"/>
            <p:cNvGrpSpPr>
              <a:grpSpLocks/>
            </p:cNvGrpSpPr>
            <p:nvPr/>
          </p:nvGrpSpPr>
          <p:grpSpPr bwMode="auto">
            <a:xfrm>
              <a:off x="793" y="1306"/>
              <a:ext cx="1043" cy="91"/>
              <a:chOff x="1066" y="663"/>
              <a:chExt cx="1043" cy="91"/>
            </a:xfrm>
          </p:grpSpPr>
          <p:grpSp>
            <p:nvGrpSpPr>
              <p:cNvPr id="68678" name="Group 31"/>
              <p:cNvGrpSpPr>
                <a:grpSpLocks/>
              </p:cNvGrpSpPr>
              <p:nvPr/>
            </p:nvGrpSpPr>
            <p:grpSpPr bwMode="auto">
              <a:xfrm>
                <a:off x="1383" y="663"/>
                <a:ext cx="726" cy="91"/>
                <a:chOff x="1383" y="572"/>
                <a:chExt cx="905" cy="182"/>
              </a:xfrm>
            </p:grpSpPr>
            <p:sp>
              <p:nvSpPr>
                <p:cNvPr id="68680" name="Rectangle 32"/>
                <p:cNvSpPr>
                  <a:spLocks noChangeArrowheads="1"/>
                </p:cNvSpPr>
                <p:nvPr/>
              </p:nvSpPr>
              <p:spPr bwMode="auto">
                <a:xfrm>
                  <a:off x="1383" y="572"/>
                  <a:ext cx="454" cy="18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8681" name="Rectangle 33"/>
                <p:cNvSpPr>
                  <a:spLocks noChangeArrowheads="1"/>
                </p:cNvSpPr>
                <p:nvPr/>
              </p:nvSpPr>
              <p:spPr bwMode="auto">
                <a:xfrm>
                  <a:off x="1834" y="572"/>
                  <a:ext cx="454" cy="18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68679" name="Line 34"/>
              <p:cNvSpPr>
                <a:spLocks noChangeShapeType="1"/>
              </p:cNvSpPr>
              <p:nvPr/>
            </p:nvSpPr>
            <p:spPr bwMode="auto">
              <a:xfrm flipH="1">
                <a:off x="1066" y="700"/>
                <a:ext cx="31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26429" name="Text Box 93"/>
            <p:cNvSpPr txBox="1">
              <a:spLocks noChangeArrowheads="1"/>
            </p:cNvSpPr>
            <p:nvPr/>
          </p:nvSpPr>
          <p:spPr bwMode="auto">
            <a:xfrm>
              <a:off x="1791" y="1205"/>
              <a:ext cx="3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Arial" pitchFamily="34" charset="0"/>
                </a:rPr>
                <a:t>3</a:t>
              </a:r>
            </a:p>
          </p:txBody>
        </p:sp>
      </p:grpSp>
      <p:sp>
        <p:nvSpPr>
          <p:cNvPr id="526433" name="Rectangle 97"/>
          <p:cNvSpPr>
            <a:spLocks noChangeArrowheads="1"/>
          </p:cNvSpPr>
          <p:nvPr/>
        </p:nvSpPr>
        <p:spPr bwMode="auto">
          <a:xfrm>
            <a:off x="0" y="549275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Stroomrichting bepalen met </a:t>
            </a:r>
            <a:r>
              <a:rPr lang="nl-NL" sz="2400" i="1" dirty="0">
                <a:solidFill>
                  <a:srgbClr val="000000"/>
                </a:solidFill>
                <a:cs typeface="Arial" pitchFamily="34" charset="0"/>
              </a:rPr>
              <a:t>tegen/</a:t>
            </a:r>
            <a:r>
              <a:rPr lang="nl-NL" sz="2400" i="1" dirty="0" err="1">
                <a:solidFill>
                  <a:srgbClr val="000000"/>
                </a:solidFill>
                <a:cs typeface="Arial" pitchFamily="34" charset="0"/>
              </a:rPr>
              <a:t>meeflux</a:t>
            </a:r>
            <a:r>
              <a:rPr lang="nl-NL" sz="2400" i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:</a:t>
            </a:r>
            <a:endParaRPr lang="el-GR" sz="2400" i="1" dirty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grpSp>
        <p:nvGrpSpPr>
          <p:cNvPr id="24" name="Group 111"/>
          <p:cNvGrpSpPr>
            <a:grpSpLocks/>
          </p:cNvGrpSpPr>
          <p:nvPr/>
        </p:nvGrpSpPr>
        <p:grpSpPr bwMode="auto">
          <a:xfrm>
            <a:off x="1063625" y="4524375"/>
            <a:ext cx="2198688" cy="457200"/>
            <a:chOff x="793" y="639"/>
            <a:chExt cx="1385" cy="288"/>
          </a:xfrm>
        </p:grpSpPr>
        <p:grpSp>
          <p:nvGrpSpPr>
            <p:cNvPr id="68670" name="Group 112"/>
            <p:cNvGrpSpPr>
              <a:grpSpLocks/>
            </p:cNvGrpSpPr>
            <p:nvPr/>
          </p:nvGrpSpPr>
          <p:grpSpPr bwMode="auto">
            <a:xfrm>
              <a:off x="793" y="743"/>
              <a:ext cx="1043" cy="91"/>
              <a:chOff x="1066" y="663"/>
              <a:chExt cx="1043" cy="91"/>
            </a:xfrm>
          </p:grpSpPr>
          <p:grpSp>
            <p:nvGrpSpPr>
              <p:cNvPr id="68672" name="Group 113"/>
              <p:cNvGrpSpPr>
                <a:grpSpLocks/>
              </p:cNvGrpSpPr>
              <p:nvPr/>
            </p:nvGrpSpPr>
            <p:grpSpPr bwMode="auto">
              <a:xfrm>
                <a:off x="1383" y="663"/>
                <a:ext cx="726" cy="91"/>
                <a:chOff x="1383" y="572"/>
                <a:chExt cx="905" cy="182"/>
              </a:xfrm>
            </p:grpSpPr>
            <p:sp>
              <p:nvSpPr>
                <p:cNvPr id="68674" name="Rectangle 114"/>
                <p:cNvSpPr>
                  <a:spLocks noChangeArrowheads="1"/>
                </p:cNvSpPr>
                <p:nvPr/>
              </p:nvSpPr>
              <p:spPr bwMode="auto">
                <a:xfrm>
                  <a:off x="1383" y="572"/>
                  <a:ext cx="454" cy="18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8675" name="Rectangle 115"/>
                <p:cNvSpPr>
                  <a:spLocks noChangeArrowheads="1"/>
                </p:cNvSpPr>
                <p:nvPr/>
              </p:nvSpPr>
              <p:spPr bwMode="auto">
                <a:xfrm>
                  <a:off x="1834" y="572"/>
                  <a:ext cx="454" cy="18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68673" name="Line 116"/>
              <p:cNvSpPr>
                <a:spLocks noChangeShapeType="1"/>
              </p:cNvSpPr>
              <p:nvPr/>
            </p:nvSpPr>
            <p:spPr bwMode="auto">
              <a:xfrm flipH="1">
                <a:off x="1066" y="700"/>
                <a:ext cx="31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26453" name="Text Box 117"/>
            <p:cNvSpPr txBox="1">
              <a:spLocks noChangeArrowheads="1"/>
            </p:cNvSpPr>
            <p:nvPr/>
          </p:nvSpPr>
          <p:spPr bwMode="auto">
            <a:xfrm>
              <a:off x="1815" y="639"/>
              <a:ext cx="3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27" name="Group 125"/>
          <p:cNvGrpSpPr>
            <a:grpSpLocks/>
          </p:cNvGrpSpPr>
          <p:nvPr/>
        </p:nvGrpSpPr>
        <p:grpSpPr bwMode="auto">
          <a:xfrm>
            <a:off x="1063625" y="5373688"/>
            <a:ext cx="2160588" cy="457200"/>
            <a:chOff x="793" y="1205"/>
            <a:chExt cx="1361" cy="288"/>
          </a:xfrm>
        </p:grpSpPr>
        <p:grpSp>
          <p:nvGrpSpPr>
            <p:cNvPr id="68664" name="Group 126"/>
            <p:cNvGrpSpPr>
              <a:grpSpLocks/>
            </p:cNvGrpSpPr>
            <p:nvPr/>
          </p:nvGrpSpPr>
          <p:grpSpPr bwMode="auto">
            <a:xfrm>
              <a:off x="793" y="1306"/>
              <a:ext cx="1043" cy="91"/>
              <a:chOff x="1066" y="663"/>
              <a:chExt cx="1043" cy="91"/>
            </a:xfrm>
          </p:grpSpPr>
          <p:grpSp>
            <p:nvGrpSpPr>
              <p:cNvPr id="68666" name="Group 127"/>
              <p:cNvGrpSpPr>
                <a:grpSpLocks/>
              </p:cNvGrpSpPr>
              <p:nvPr/>
            </p:nvGrpSpPr>
            <p:grpSpPr bwMode="auto">
              <a:xfrm>
                <a:off x="1383" y="663"/>
                <a:ext cx="726" cy="91"/>
                <a:chOff x="1383" y="572"/>
                <a:chExt cx="905" cy="182"/>
              </a:xfrm>
            </p:grpSpPr>
            <p:sp>
              <p:nvSpPr>
                <p:cNvPr id="68668" name="Rectangle 128"/>
                <p:cNvSpPr>
                  <a:spLocks noChangeArrowheads="1"/>
                </p:cNvSpPr>
                <p:nvPr/>
              </p:nvSpPr>
              <p:spPr bwMode="auto">
                <a:xfrm>
                  <a:off x="1383" y="572"/>
                  <a:ext cx="454" cy="18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8669" name="Rectangle 129"/>
                <p:cNvSpPr>
                  <a:spLocks noChangeArrowheads="1"/>
                </p:cNvSpPr>
                <p:nvPr/>
              </p:nvSpPr>
              <p:spPr bwMode="auto">
                <a:xfrm>
                  <a:off x="1834" y="572"/>
                  <a:ext cx="454" cy="18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68667" name="Line 130"/>
              <p:cNvSpPr>
                <a:spLocks noChangeShapeType="1"/>
              </p:cNvSpPr>
              <p:nvPr/>
            </p:nvSpPr>
            <p:spPr bwMode="auto">
              <a:xfrm flipH="1">
                <a:off x="1066" y="700"/>
                <a:ext cx="31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26467" name="Text Box 131"/>
            <p:cNvSpPr txBox="1">
              <a:spLocks noChangeArrowheads="1"/>
            </p:cNvSpPr>
            <p:nvPr/>
          </p:nvSpPr>
          <p:spPr bwMode="auto">
            <a:xfrm>
              <a:off x="1791" y="1205"/>
              <a:ext cx="3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Arial" pitchFamily="34" charset="0"/>
                </a:rPr>
                <a:t>3</a:t>
              </a:r>
            </a:p>
          </p:txBody>
        </p:sp>
      </p:grpSp>
      <p:sp>
        <p:nvSpPr>
          <p:cNvPr id="526468" name="Rectangle 132"/>
          <p:cNvSpPr>
            <a:spLocks noChangeArrowheads="1"/>
          </p:cNvSpPr>
          <p:nvPr/>
        </p:nvSpPr>
        <p:spPr bwMode="auto">
          <a:xfrm>
            <a:off x="-3175" y="3500438"/>
            <a:ext cx="914717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Stroomrichting bepalen met </a:t>
            </a:r>
            <a:r>
              <a:rPr lang="nl-NL" altLang="nl-NL" sz="2400" i="1">
                <a:solidFill>
                  <a:srgbClr val="000000"/>
                </a:solidFill>
                <a:cs typeface="Arial" pitchFamily="34" charset="0"/>
              </a:rPr>
              <a:t>inductiestroom werkt oorzaak van zijn ontstaan tegen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:</a:t>
            </a:r>
            <a:endParaRPr lang="el-GR" altLang="nl-NL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26469" name="Rectangle 133"/>
          <p:cNvSpPr>
            <a:spLocks noChangeArrowheads="1"/>
          </p:cNvSpPr>
          <p:nvPr/>
        </p:nvSpPr>
        <p:spPr bwMode="auto">
          <a:xfrm>
            <a:off x="2941638" y="1282700"/>
            <a:ext cx="201612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000" b="1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nl-NL" altLang="nl-NL" sz="2000">
                <a:solidFill>
                  <a:srgbClr val="000000"/>
                </a:solidFill>
                <a:cs typeface="Arial" pitchFamily="34" charset="0"/>
              </a:rPr>
              <a:t> neemt</a:t>
            </a:r>
            <a:endParaRPr lang="el-GR" altLang="nl-NL" sz="2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26470" name="Rectangle 134"/>
          <p:cNvSpPr>
            <a:spLocks noChangeArrowheads="1"/>
          </p:cNvSpPr>
          <p:nvPr/>
        </p:nvSpPr>
        <p:spPr bwMode="auto">
          <a:xfrm>
            <a:off x="4041775" y="1292225"/>
            <a:ext cx="201612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  <a:cs typeface="Arial" pitchFamily="34" charset="0"/>
              </a:rPr>
              <a:t>toe</a:t>
            </a:r>
            <a:r>
              <a:rPr lang="nl-NL" altLang="nl-NL" sz="2000">
                <a:solidFill>
                  <a:srgbClr val="000000"/>
                </a:solidFill>
                <a:cs typeface="Arial" pitchFamily="34" charset="0"/>
              </a:rPr>
              <a:t> dus een</a:t>
            </a:r>
            <a:r>
              <a:rPr lang="nl-NL" altLang="nl-NL" sz="200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 </a:t>
            </a:r>
            <a:endParaRPr lang="el-GR" altLang="nl-NL" sz="2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26471" name="Rectangle 135"/>
          <p:cNvSpPr>
            <a:spLocks noChangeArrowheads="1"/>
          </p:cNvSpPr>
          <p:nvPr/>
        </p:nvSpPr>
        <p:spPr bwMode="auto">
          <a:xfrm>
            <a:off x="5440363" y="1304925"/>
            <a:ext cx="196532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  <a:cs typeface="Arial" pitchFamily="34" charset="0"/>
              </a:rPr>
              <a:t>tegenflux</a:t>
            </a:r>
            <a:r>
              <a:rPr lang="nl-NL" altLang="nl-NL" sz="2000">
                <a:solidFill>
                  <a:srgbClr val="000000"/>
                </a:solidFill>
                <a:cs typeface="Arial" pitchFamily="34" charset="0"/>
              </a:rPr>
              <a:t> naar</a:t>
            </a:r>
            <a:r>
              <a:rPr lang="nl-NL" altLang="nl-NL" sz="200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 </a:t>
            </a:r>
            <a:endParaRPr lang="el-GR" altLang="nl-NL" sz="2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26472" name="Rectangle 136"/>
          <p:cNvSpPr>
            <a:spLocks noChangeArrowheads="1"/>
          </p:cNvSpPr>
          <p:nvPr/>
        </p:nvSpPr>
        <p:spPr bwMode="auto">
          <a:xfrm>
            <a:off x="7213600" y="1304925"/>
            <a:ext cx="17272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b="1">
                <a:solidFill>
                  <a:srgbClr val="FF0000"/>
                </a:solidFill>
                <a:cs typeface="Arial" pitchFamily="34" charset="0"/>
              </a:rPr>
              <a:t>→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nl-NL" altLang="nl-NL" sz="2000">
                <a:solidFill>
                  <a:srgbClr val="000000"/>
                </a:solidFill>
                <a:cs typeface="Arial" pitchFamily="34" charset="0"/>
              </a:rPr>
              <a:t>en I</a:t>
            </a:r>
            <a:r>
              <a:rPr lang="nl-NL" altLang="nl-NL" sz="2000" baseline="-25000">
                <a:solidFill>
                  <a:srgbClr val="000000"/>
                </a:solidFill>
                <a:cs typeface="Arial" pitchFamily="34" charset="0"/>
              </a:rPr>
              <a:t>ind</a:t>
            </a:r>
            <a:r>
              <a:rPr lang="nl-NL" altLang="nl-NL" sz="200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. .</a:t>
            </a:r>
            <a:endParaRPr lang="el-GR" altLang="nl-NL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26473" name="Rectangle 137"/>
          <p:cNvSpPr>
            <a:spLocks noChangeArrowheads="1"/>
          </p:cNvSpPr>
          <p:nvPr/>
        </p:nvSpPr>
        <p:spPr bwMode="auto">
          <a:xfrm>
            <a:off x="2941638" y="1736725"/>
            <a:ext cx="201612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000" b="1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nl-NL" altLang="nl-NL" sz="2000">
                <a:solidFill>
                  <a:srgbClr val="000000"/>
                </a:solidFill>
                <a:cs typeface="Arial" pitchFamily="34" charset="0"/>
              </a:rPr>
              <a:t> ?</a:t>
            </a:r>
            <a:endParaRPr lang="el-GR" altLang="nl-NL" sz="2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26474" name="Rectangle 138"/>
          <p:cNvSpPr>
            <a:spLocks noChangeArrowheads="1"/>
          </p:cNvSpPr>
          <p:nvPr/>
        </p:nvSpPr>
        <p:spPr bwMode="auto">
          <a:xfrm>
            <a:off x="3467100" y="1735138"/>
            <a:ext cx="232886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  <a:cs typeface="Arial" pitchFamily="34" charset="0"/>
              </a:rPr>
              <a:t>constant</a:t>
            </a:r>
            <a:r>
              <a:rPr lang="nl-NL" altLang="nl-NL" sz="2000">
                <a:solidFill>
                  <a:srgbClr val="000000"/>
                </a:solidFill>
                <a:cs typeface="Arial" pitchFamily="34" charset="0"/>
              </a:rPr>
              <a:t> dus </a:t>
            </a:r>
            <a:endParaRPr lang="el-GR" altLang="nl-NL" sz="2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26476" name="Rectangle 140"/>
          <p:cNvSpPr>
            <a:spLocks noChangeArrowheads="1"/>
          </p:cNvSpPr>
          <p:nvPr/>
        </p:nvSpPr>
        <p:spPr bwMode="auto">
          <a:xfrm>
            <a:off x="5076825" y="1770063"/>
            <a:ext cx="14398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  <a:cs typeface="Arial" pitchFamily="34" charset="0"/>
              </a:rPr>
              <a:t>geen</a:t>
            </a:r>
            <a:r>
              <a:rPr lang="nl-NL" altLang="nl-NL" sz="2000">
                <a:solidFill>
                  <a:srgbClr val="000000"/>
                </a:solidFill>
                <a:cs typeface="Arial" pitchFamily="34" charset="0"/>
              </a:rPr>
              <a:t> I</a:t>
            </a:r>
            <a:r>
              <a:rPr lang="nl-NL" altLang="nl-NL" sz="2000" baseline="-25000">
                <a:solidFill>
                  <a:srgbClr val="000000"/>
                </a:solidFill>
                <a:cs typeface="Arial" pitchFamily="34" charset="0"/>
              </a:rPr>
              <a:t>ind</a:t>
            </a:r>
            <a:endParaRPr lang="el-GR" altLang="nl-NL" sz="2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26477" name="Rectangle 141"/>
          <p:cNvSpPr>
            <a:spLocks noChangeArrowheads="1"/>
          </p:cNvSpPr>
          <p:nvPr/>
        </p:nvSpPr>
        <p:spPr bwMode="auto">
          <a:xfrm>
            <a:off x="2941638" y="2147888"/>
            <a:ext cx="20161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000" b="1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nl-NL" altLang="nl-NL" sz="2000">
                <a:solidFill>
                  <a:srgbClr val="000000"/>
                </a:solidFill>
                <a:cs typeface="Arial" pitchFamily="34" charset="0"/>
              </a:rPr>
              <a:t> neemt</a:t>
            </a:r>
            <a:endParaRPr lang="el-GR" altLang="nl-NL" sz="2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26478" name="Rectangle 142"/>
          <p:cNvSpPr>
            <a:spLocks noChangeArrowheads="1"/>
          </p:cNvSpPr>
          <p:nvPr/>
        </p:nvSpPr>
        <p:spPr bwMode="auto">
          <a:xfrm>
            <a:off x="3998913" y="2146300"/>
            <a:ext cx="201612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  <a:cs typeface="Arial" pitchFamily="34" charset="0"/>
              </a:rPr>
              <a:t>af</a:t>
            </a:r>
            <a:r>
              <a:rPr lang="nl-NL" altLang="nl-NL" sz="2000">
                <a:solidFill>
                  <a:srgbClr val="000000"/>
                </a:solidFill>
                <a:cs typeface="Arial" pitchFamily="34" charset="0"/>
              </a:rPr>
              <a:t> dus een</a:t>
            </a:r>
            <a:r>
              <a:rPr lang="nl-NL" altLang="nl-NL" sz="200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 </a:t>
            </a:r>
            <a:endParaRPr lang="el-GR" altLang="nl-NL" sz="2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26479" name="Rectangle 143"/>
          <p:cNvSpPr>
            <a:spLocks noChangeArrowheads="1"/>
          </p:cNvSpPr>
          <p:nvPr/>
        </p:nvSpPr>
        <p:spPr bwMode="auto">
          <a:xfrm>
            <a:off x="5273675" y="2143125"/>
            <a:ext cx="223202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  <a:cs typeface="Arial" pitchFamily="34" charset="0"/>
              </a:rPr>
              <a:t>meeflux</a:t>
            </a:r>
            <a:r>
              <a:rPr lang="nl-NL" altLang="nl-NL" sz="2000">
                <a:solidFill>
                  <a:srgbClr val="000000"/>
                </a:solidFill>
                <a:cs typeface="Arial" pitchFamily="34" charset="0"/>
              </a:rPr>
              <a:t> naar</a:t>
            </a:r>
            <a:r>
              <a:rPr lang="nl-NL" altLang="nl-NL" sz="200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 </a:t>
            </a:r>
            <a:endParaRPr lang="el-GR" altLang="nl-NL" sz="2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26480" name="Rectangle 144"/>
          <p:cNvSpPr>
            <a:spLocks noChangeArrowheads="1"/>
          </p:cNvSpPr>
          <p:nvPr/>
        </p:nvSpPr>
        <p:spPr bwMode="auto">
          <a:xfrm>
            <a:off x="6935788" y="2111375"/>
            <a:ext cx="196691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b="1">
                <a:solidFill>
                  <a:srgbClr val="FF0000"/>
                </a:solidFill>
                <a:cs typeface="Arial" pitchFamily="34" charset="0"/>
              </a:rPr>
              <a:t>←</a:t>
            </a:r>
            <a:r>
              <a:rPr lang="nl-NL" altLang="nl-NL" sz="2000">
                <a:solidFill>
                  <a:srgbClr val="000000"/>
                </a:solidFill>
                <a:cs typeface="Arial" pitchFamily="34" charset="0"/>
              </a:rPr>
              <a:t> en I</a:t>
            </a:r>
            <a:r>
              <a:rPr lang="nl-NL" altLang="nl-NL" sz="2000" baseline="-25000">
                <a:solidFill>
                  <a:srgbClr val="000000"/>
                </a:solidFill>
                <a:cs typeface="Arial" pitchFamily="34" charset="0"/>
              </a:rPr>
              <a:t>ind</a:t>
            </a:r>
            <a:r>
              <a:rPr lang="nl-NL" altLang="nl-NL" sz="2000">
                <a:solidFill>
                  <a:srgbClr val="000000"/>
                </a:solidFill>
                <a:cs typeface="Arial" pitchFamily="34" charset="0"/>
              </a:rPr>
              <a:t> . . .</a:t>
            </a:r>
            <a:endParaRPr lang="el-GR" altLang="nl-NL" sz="2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26483" name="Rectangle 147"/>
          <p:cNvSpPr>
            <a:spLocks noChangeArrowheads="1"/>
          </p:cNvSpPr>
          <p:nvPr/>
        </p:nvSpPr>
        <p:spPr bwMode="auto">
          <a:xfrm>
            <a:off x="2940050" y="4462463"/>
            <a:ext cx="482441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000">
                <a:solidFill>
                  <a:srgbClr val="000000"/>
                </a:solidFill>
                <a:cs typeface="Arial" pitchFamily="34" charset="0"/>
              </a:rPr>
              <a:t>N </a:t>
            </a:r>
            <a:r>
              <a:rPr lang="nl-NL" altLang="nl-NL" sz="2000" b="1">
                <a:solidFill>
                  <a:srgbClr val="FF0000"/>
                </a:solidFill>
                <a:cs typeface="Arial" pitchFamily="34" charset="0"/>
              </a:rPr>
              <a:t>nadert</a:t>
            </a:r>
            <a:r>
              <a:rPr lang="nl-NL" altLang="nl-NL" sz="2000">
                <a:solidFill>
                  <a:srgbClr val="000000"/>
                </a:solidFill>
                <a:cs typeface="Arial" pitchFamily="34" charset="0"/>
              </a:rPr>
              <a:t>, spoel maakt rechts een</a:t>
            </a:r>
            <a:endParaRPr lang="el-GR" altLang="nl-NL" sz="2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26484" name="Rectangle 148"/>
          <p:cNvSpPr>
            <a:spLocks noChangeArrowheads="1"/>
          </p:cNvSpPr>
          <p:nvPr/>
        </p:nvSpPr>
        <p:spPr bwMode="auto">
          <a:xfrm>
            <a:off x="6797675" y="4459288"/>
            <a:ext cx="24479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  <a:cs typeface="Arial" pitchFamily="34" charset="0"/>
              </a:rPr>
              <a:t>N-pool </a:t>
            </a:r>
            <a:r>
              <a:rPr lang="nl-NL" altLang="nl-NL" sz="2000">
                <a:solidFill>
                  <a:srgbClr val="000000"/>
                </a:solidFill>
                <a:cs typeface="Arial" pitchFamily="34" charset="0"/>
              </a:rPr>
              <a:t>dus</a:t>
            </a:r>
            <a:r>
              <a:rPr lang="nl-NL" altLang="nl-NL" sz="2000" u="sng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nl-NL" altLang="nl-NL" sz="2000">
                <a:solidFill>
                  <a:srgbClr val="000000"/>
                </a:solidFill>
                <a:cs typeface="Arial" pitchFamily="34" charset="0"/>
              </a:rPr>
              <a:t>I</a:t>
            </a:r>
            <a:r>
              <a:rPr lang="nl-NL" altLang="nl-NL" sz="2000" baseline="-25000">
                <a:solidFill>
                  <a:srgbClr val="000000"/>
                </a:solidFill>
                <a:cs typeface="Arial" pitchFamily="34" charset="0"/>
              </a:rPr>
              <a:t>ind</a:t>
            </a:r>
            <a:r>
              <a:rPr lang="nl-NL" altLang="nl-NL" sz="2000">
                <a:solidFill>
                  <a:srgbClr val="000000"/>
                </a:solidFill>
                <a:cs typeface="Arial" pitchFamily="34" charset="0"/>
              </a:rPr>
              <a:t> . .</a:t>
            </a:r>
            <a:endParaRPr lang="el-GR" altLang="nl-NL" sz="2000" baseline="-25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26487" name="Rectangle 151"/>
          <p:cNvSpPr>
            <a:spLocks noChangeArrowheads="1"/>
          </p:cNvSpPr>
          <p:nvPr/>
        </p:nvSpPr>
        <p:spPr bwMode="auto">
          <a:xfrm>
            <a:off x="2916238" y="5289550"/>
            <a:ext cx="4824412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000">
                <a:solidFill>
                  <a:srgbClr val="000000"/>
                </a:solidFill>
                <a:cs typeface="Arial" pitchFamily="34" charset="0"/>
              </a:rPr>
              <a:t>N </a:t>
            </a:r>
            <a:r>
              <a:rPr lang="nl-NL" altLang="nl-NL" sz="2000" b="1">
                <a:solidFill>
                  <a:srgbClr val="FF0000"/>
                </a:solidFill>
                <a:cs typeface="Arial" pitchFamily="34" charset="0"/>
              </a:rPr>
              <a:t>weg</a:t>
            </a:r>
            <a:r>
              <a:rPr lang="nl-NL" altLang="nl-NL" sz="2000">
                <a:solidFill>
                  <a:srgbClr val="000000"/>
                </a:solidFill>
                <a:cs typeface="Arial" pitchFamily="34" charset="0"/>
              </a:rPr>
              <a:t>, spoel maakt rechts een</a:t>
            </a:r>
            <a:endParaRPr lang="el-GR" altLang="nl-NL" sz="2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26488" name="Rectangle 152"/>
          <p:cNvSpPr>
            <a:spLocks noChangeArrowheads="1"/>
          </p:cNvSpPr>
          <p:nvPr/>
        </p:nvSpPr>
        <p:spPr bwMode="auto">
          <a:xfrm>
            <a:off x="6540500" y="5300663"/>
            <a:ext cx="234156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  <a:cs typeface="Arial" pitchFamily="34" charset="0"/>
              </a:rPr>
              <a:t>Z-pool</a:t>
            </a:r>
            <a:r>
              <a:rPr lang="nl-NL" altLang="nl-NL" sz="2000">
                <a:solidFill>
                  <a:srgbClr val="000000"/>
                </a:solidFill>
                <a:cs typeface="Arial" pitchFamily="34" charset="0"/>
              </a:rPr>
              <a:t> dus I</a:t>
            </a:r>
            <a:r>
              <a:rPr lang="nl-NL" altLang="nl-NL" sz="2000" baseline="-25000">
                <a:solidFill>
                  <a:srgbClr val="000000"/>
                </a:solidFill>
                <a:cs typeface="Arial" pitchFamily="34" charset="0"/>
              </a:rPr>
              <a:t>ind</a:t>
            </a:r>
            <a:r>
              <a:rPr lang="nl-NL" altLang="nl-NL" sz="2000">
                <a:solidFill>
                  <a:srgbClr val="000000"/>
                </a:solidFill>
                <a:cs typeface="Arial" pitchFamily="34" charset="0"/>
              </a:rPr>
              <a:t> . . .</a:t>
            </a:r>
            <a:endParaRPr lang="el-GR" altLang="nl-NL" sz="2000" baseline="-25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26489" name="Line 153"/>
          <p:cNvSpPr>
            <a:spLocks noChangeShapeType="1"/>
          </p:cNvSpPr>
          <p:nvPr/>
        </p:nvSpPr>
        <p:spPr bwMode="auto">
          <a:xfrm>
            <a:off x="8964613" y="1552575"/>
            <a:ext cx="0" cy="288925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26490" name="Line 154"/>
          <p:cNvSpPr>
            <a:spLocks noChangeShapeType="1"/>
          </p:cNvSpPr>
          <p:nvPr/>
        </p:nvSpPr>
        <p:spPr bwMode="auto">
          <a:xfrm flipV="1">
            <a:off x="8964613" y="2335213"/>
            <a:ext cx="0" cy="288925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26493" name="Line 157"/>
          <p:cNvSpPr>
            <a:spLocks noChangeShapeType="1"/>
          </p:cNvSpPr>
          <p:nvPr/>
        </p:nvSpPr>
        <p:spPr bwMode="auto">
          <a:xfrm>
            <a:off x="8993188" y="4672013"/>
            <a:ext cx="0" cy="288925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26498" name="Line 162"/>
          <p:cNvSpPr>
            <a:spLocks noChangeShapeType="1"/>
          </p:cNvSpPr>
          <p:nvPr/>
        </p:nvSpPr>
        <p:spPr bwMode="auto">
          <a:xfrm flipV="1">
            <a:off x="8901113" y="5481638"/>
            <a:ext cx="0" cy="288925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26496" name="AutoShape 160"/>
          <p:cNvSpPr>
            <a:spLocks noChangeArrowheads="1"/>
          </p:cNvSpPr>
          <p:nvPr/>
        </p:nvSpPr>
        <p:spPr bwMode="auto">
          <a:xfrm>
            <a:off x="3708400" y="292100"/>
            <a:ext cx="3960813" cy="1008063"/>
          </a:xfrm>
          <a:prstGeom prst="wedgeRoundRectCallout">
            <a:avLst>
              <a:gd name="adj1" fmla="val 34611"/>
              <a:gd name="adj2" fmla="val 48055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Om het verwijderen tegen te werken.</a:t>
            </a:r>
          </a:p>
        </p:txBody>
      </p:sp>
      <p:sp>
        <p:nvSpPr>
          <p:cNvPr id="526491" name="AutoShape 155"/>
          <p:cNvSpPr>
            <a:spLocks noChangeArrowheads="1"/>
          </p:cNvSpPr>
          <p:nvPr/>
        </p:nvSpPr>
        <p:spPr bwMode="auto">
          <a:xfrm>
            <a:off x="5472113" y="188913"/>
            <a:ext cx="3671887" cy="1008062"/>
          </a:xfrm>
          <a:prstGeom prst="wedgeRoundRectCallout">
            <a:avLst>
              <a:gd name="adj1" fmla="val 3782"/>
              <a:gd name="adj2" fmla="val 39897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>
                <a:solidFill>
                  <a:srgbClr val="000000"/>
                </a:solidFill>
                <a:cs typeface="Arial" pitchFamily="34" charset="0"/>
              </a:rPr>
              <a:t>Om het naderen tegen te werken.</a:t>
            </a:r>
          </a:p>
        </p:txBody>
      </p:sp>
      <p:grpSp>
        <p:nvGrpSpPr>
          <p:cNvPr id="526400" name="Group 209"/>
          <p:cNvGrpSpPr>
            <a:grpSpLocks/>
          </p:cNvGrpSpPr>
          <p:nvPr/>
        </p:nvGrpSpPr>
        <p:grpSpPr bwMode="auto">
          <a:xfrm>
            <a:off x="179388" y="1851025"/>
            <a:ext cx="1844675" cy="1697038"/>
            <a:chOff x="22" y="1166"/>
            <a:chExt cx="1162" cy="1069"/>
          </a:xfrm>
        </p:grpSpPr>
        <p:grpSp>
          <p:nvGrpSpPr>
            <p:cNvPr id="68659" name="Group 173"/>
            <p:cNvGrpSpPr>
              <a:grpSpLocks/>
            </p:cNvGrpSpPr>
            <p:nvPr/>
          </p:nvGrpSpPr>
          <p:grpSpPr bwMode="auto">
            <a:xfrm>
              <a:off x="22" y="1166"/>
              <a:ext cx="925" cy="150"/>
              <a:chOff x="-90" y="1162"/>
              <a:chExt cx="925" cy="150"/>
            </a:xfrm>
          </p:grpSpPr>
          <p:sp>
            <p:nvSpPr>
              <p:cNvPr id="68661" name="Line 146"/>
              <p:cNvSpPr>
                <a:spLocks noChangeShapeType="1"/>
              </p:cNvSpPr>
              <p:nvPr/>
            </p:nvSpPr>
            <p:spPr bwMode="auto">
              <a:xfrm flipV="1">
                <a:off x="333" y="1162"/>
                <a:ext cx="4" cy="150"/>
              </a:xfrm>
              <a:prstGeom prst="line">
                <a:avLst/>
              </a:prstGeom>
              <a:noFill/>
              <a:ln w="57150">
                <a:solidFill>
                  <a:srgbClr val="FF33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8662" name="Line 170"/>
              <p:cNvSpPr>
                <a:spLocks noChangeShapeType="1"/>
              </p:cNvSpPr>
              <p:nvPr/>
            </p:nvSpPr>
            <p:spPr bwMode="auto">
              <a:xfrm flipH="1">
                <a:off x="517" y="1265"/>
                <a:ext cx="31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8663" name="Freeform 172"/>
              <p:cNvSpPr>
                <a:spLocks/>
              </p:cNvSpPr>
              <p:nvPr/>
            </p:nvSpPr>
            <p:spPr bwMode="auto">
              <a:xfrm>
                <a:off x="-90" y="1271"/>
                <a:ext cx="87" cy="1"/>
              </a:xfrm>
              <a:custGeom>
                <a:avLst/>
                <a:gdLst>
                  <a:gd name="T0" fmla="*/ 87 w 87"/>
                  <a:gd name="T1" fmla="*/ 1 h 1"/>
                  <a:gd name="T2" fmla="*/ 0 w 87"/>
                  <a:gd name="T3" fmla="*/ 0 h 1"/>
                  <a:gd name="T4" fmla="*/ 0 60000 65536"/>
                  <a:gd name="T5" fmla="*/ 0 60000 65536"/>
                  <a:gd name="T6" fmla="*/ 0 w 87"/>
                  <a:gd name="T7" fmla="*/ 0 h 1"/>
                  <a:gd name="T8" fmla="*/ 87 w 87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7" h="1">
                    <a:moveTo>
                      <a:pt x="87" y="1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ysDot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68660" name="Text Box 194"/>
            <p:cNvSpPr txBox="1">
              <a:spLocks noChangeArrowheads="1"/>
            </p:cNvSpPr>
            <p:nvPr/>
          </p:nvSpPr>
          <p:spPr bwMode="auto">
            <a:xfrm>
              <a:off x="140" y="1908"/>
              <a:ext cx="104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2800" b="1">
                  <a:solidFill>
                    <a:srgbClr val="000000"/>
                  </a:solidFill>
                  <a:latin typeface="Comic Sans MS" pitchFamily="66" charset="0"/>
                  <a:cs typeface="Arial" pitchFamily="34" charset="0"/>
                </a:rPr>
                <a:t>-   </a:t>
              </a:r>
              <a:r>
                <a:rPr lang="nl-NL" altLang="nl-NL" sz="2800" b="1">
                  <a:solidFill>
                    <a:srgbClr val="FF3300"/>
                  </a:solidFill>
                  <a:latin typeface="Comic Sans MS" pitchFamily="66" charset="0"/>
                  <a:cs typeface="Arial" pitchFamily="34" charset="0"/>
                </a:rPr>
                <a:t>+</a:t>
              </a:r>
            </a:p>
          </p:txBody>
        </p:sp>
      </p:grpSp>
      <p:grpSp>
        <p:nvGrpSpPr>
          <p:cNvPr id="526403" name="Group 208"/>
          <p:cNvGrpSpPr>
            <a:grpSpLocks/>
          </p:cNvGrpSpPr>
          <p:nvPr/>
        </p:nvGrpSpPr>
        <p:grpSpPr bwMode="auto">
          <a:xfrm>
            <a:off x="-200025" y="1866900"/>
            <a:ext cx="2097088" cy="1651000"/>
            <a:chOff x="-126" y="1185"/>
            <a:chExt cx="1321" cy="1040"/>
          </a:xfrm>
        </p:grpSpPr>
        <p:sp>
          <p:nvSpPr>
            <p:cNvPr id="68654" name="Text Box 191"/>
            <p:cNvSpPr txBox="1">
              <a:spLocks noChangeArrowheads="1"/>
            </p:cNvSpPr>
            <p:nvPr/>
          </p:nvSpPr>
          <p:spPr bwMode="auto">
            <a:xfrm>
              <a:off x="151" y="1898"/>
              <a:ext cx="104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2800" b="1">
                  <a:solidFill>
                    <a:srgbClr val="FF3300"/>
                  </a:solidFill>
                  <a:latin typeface="Comic Sans MS" pitchFamily="66" charset="0"/>
                  <a:cs typeface="Arial" pitchFamily="34" charset="0"/>
                </a:rPr>
                <a:t>+</a:t>
              </a:r>
              <a:r>
                <a:rPr lang="nl-NL" altLang="nl-NL" sz="2800" b="1">
                  <a:solidFill>
                    <a:srgbClr val="000000"/>
                  </a:solidFill>
                  <a:latin typeface="Comic Sans MS" pitchFamily="66" charset="0"/>
                  <a:cs typeface="Arial" pitchFamily="34" charset="0"/>
                </a:rPr>
                <a:t>   -</a:t>
              </a:r>
            </a:p>
          </p:txBody>
        </p:sp>
        <p:grpSp>
          <p:nvGrpSpPr>
            <p:cNvPr id="68655" name="Group 168"/>
            <p:cNvGrpSpPr>
              <a:grpSpLocks/>
            </p:cNvGrpSpPr>
            <p:nvPr/>
          </p:nvGrpSpPr>
          <p:grpSpPr bwMode="auto">
            <a:xfrm>
              <a:off x="-126" y="1185"/>
              <a:ext cx="1102" cy="204"/>
              <a:chOff x="-238" y="1177"/>
              <a:chExt cx="1102" cy="204"/>
            </a:xfrm>
          </p:grpSpPr>
          <p:sp>
            <p:nvSpPr>
              <p:cNvPr id="68656" name="Line 165"/>
              <p:cNvSpPr>
                <a:spLocks noChangeShapeType="1"/>
              </p:cNvSpPr>
              <p:nvPr/>
            </p:nvSpPr>
            <p:spPr bwMode="auto">
              <a:xfrm>
                <a:off x="-238" y="1274"/>
                <a:ext cx="31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8657" name="Line 145"/>
              <p:cNvSpPr>
                <a:spLocks noChangeShapeType="1"/>
              </p:cNvSpPr>
              <p:nvPr/>
            </p:nvSpPr>
            <p:spPr bwMode="auto">
              <a:xfrm>
                <a:off x="328" y="1177"/>
                <a:ext cx="0" cy="181"/>
              </a:xfrm>
              <a:prstGeom prst="line">
                <a:avLst/>
              </a:prstGeom>
              <a:noFill/>
              <a:ln w="57150">
                <a:solidFill>
                  <a:srgbClr val="FF33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8658" name="Line 164"/>
              <p:cNvSpPr>
                <a:spLocks noChangeShapeType="1"/>
              </p:cNvSpPr>
              <p:nvPr/>
            </p:nvSpPr>
            <p:spPr bwMode="auto">
              <a:xfrm>
                <a:off x="524" y="1381"/>
                <a:ext cx="3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1" name="Groep 10"/>
          <p:cNvGrpSpPr>
            <a:grpSpLocks/>
          </p:cNvGrpSpPr>
          <p:nvPr/>
        </p:nvGrpSpPr>
        <p:grpSpPr bwMode="auto">
          <a:xfrm>
            <a:off x="107950" y="4856163"/>
            <a:ext cx="2043113" cy="1857375"/>
            <a:chOff x="107603" y="4856104"/>
            <a:chExt cx="2043037" cy="1858211"/>
          </a:xfrm>
        </p:grpSpPr>
        <p:sp>
          <p:nvSpPr>
            <p:cNvPr id="526510" name="Rectangle 174"/>
            <p:cNvSpPr>
              <a:spLocks noChangeArrowheads="1"/>
            </p:cNvSpPr>
            <p:nvPr/>
          </p:nvSpPr>
          <p:spPr bwMode="auto">
            <a:xfrm>
              <a:off x="107603" y="4856104"/>
              <a:ext cx="2016050" cy="633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nl-NL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Arial" pitchFamily="34" charset="0"/>
                </a:rPr>
                <a:t>Z</a:t>
              </a:r>
              <a:r>
                <a:rPr lang="nl-NL" sz="2400" dirty="0">
                  <a:solidFill>
                    <a:srgbClr val="33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Arial" pitchFamily="34" charset="0"/>
                </a:rPr>
                <a:t>             </a:t>
              </a:r>
              <a:r>
                <a:rPr lang="nl-NL" sz="2400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Arial" pitchFamily="34" charset="0"/>
                </a:rPr>
                <a:t>N</a:t>
              </a:r>
              <a:endParaRPr lang="el-GR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endParaRPr>
            </a:p>
          </p:txBody>
        </p:sp>
        <p:grpSp>
          <p:nvGrpSpPr>
            <p:cNvPr id="68651" name="Groep 7"/>
            <p:cNvGrpSpPr>
              <a:grpSpLocks/>
            </p:cNvGrpSpPr>
            <p:nvPr/>
          </p:nvGrpSpPr>
          <p:grpSpPr bwMode="auto">
            <a:xfrm>
              <a:off x="493290" y="5011341"/>
              <a:ext cx="1657350" cy="1702974"/>
              <a:chOff x="493290" y="5011341"/>
              <a:chExt cx="1657350" cy="1702974"/>
            </a:xfrm>
          </p:grpSpPr>
          <p:sp>
            <p:nvSpPr>
              <p:cNvPr id="68652" name="Line 158"/>
              <p:cNvSpPr>
                <a:spLocks noChangeShapeType="1"/>
              </p:cNvSpPr>
              <p:nvPr/>
            </p:nvSpPr>
            <p:spPr bwMode="auto">
              <a:xfrm>
                <a:off x="917575" y="5011341"/>
                <a:ext cx="0" cy="288925"/>
              </a:xfrm>
              <a:prstGeom prst="line">
                <a:avLst/>
              </a:prstGeom>
              <a:noFill/>
              <a:ln w="57150">
                <a:solidFill>
                  <a:srgbClr val="FF33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8653" name="Text Box 191"/>
              <p:cNvSpPr txBox="1">
                <a:spLocks noChangeArrowheads="1"/>
              </p:cNvSpPr>
              <p:nvPr/>
            </p:nvSpPr>
            <p:spPr bwMode="auto">
              <a:xfrm>
                <a:off x="493290" y="6195202"/>
                <a:ext cx="1657350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nl-NL" sz="2800" b="1">
                    <a:solidFill>
                      <a:srgbClr val="FF3300"/>
                    </a:solidFill>
                    <a:latin typeface="Comic Sans MS" pitchFamily="66" charset="0"/>
                    <a:cs typeface="Arial" pitchFamily="34" charset="0"/>
                  </a:rPr>
                  <a:t>+</a:t>
                </a:r>
                <a:r>
                  <a:rPr lang="nl-NL" altLang="nl-NL" sz="2800" b="1">
                    <a:solidFill>
                      <a:srgbClr val="000000"/>
                    </a:solidFill>
                    <a:latin typeface="Comic Sans MS" pitchFamily="66" charset="0"/>
                    <a:cs typeface="Arial" pitchFamily="34" charset="0"/>
                  </a:rPr>
                  <a:t>   -</a:t>
                </a:r>
              </a:p>
            </p:txBody>
          </p:sp>
        </p:grpSp>
      </p:grpSp>
      <p:grpSp>
        <p:nvGrpSpPr>
          <p:cNvPr id="9" name="Groep 8"/>
          <p:cNvGrpSpPr>
            <a:grpSpLocks/>
          </p:cNvGrpSpPr>
          <p:nvPr/>
        </p:nvGrpSpPr>
        <p:grpSpPr bwMode="auto">
          <a:xfrm>
            <a:off x="96838" y="4822825"/>
            <a:ext cx="2032000" cy="1889125"/>
            <a:chOff x="93513" y="4838465"/>
            <a:chExt cx="2031381" cy="1888906"/>
          </a:xfrm>
        </p:grpSpPr>
        <p:sp>
          <p:nvSpPr>
            <p:cNvPr id="526511" name="Rectangle 175"/>
            <p:cNvSpPr>
              <a:spLocks noChangeArrowheads="1"/>
            </p:cNvSpPr>
            <p:nvPr/>
          </p:nvSpPr>
          <p:spPr bwMode="auto">
            <a:xfrm>
              <a:off x="93513" y="4838465"/>
              <a:ext cx="2015511" cy="633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nl-NL" sz="24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Arial" pitchFamily="34" charset="0"/>
                </a:rPr>
                <a:t>N</a:t>
              </a:r>
              <a:r>
                <a:rPr lang="nl-NL" sz="2400" b="1" dirty="0">
                  <a:solidFill>
                    <a:srgbClr val="33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Arial" pitchFamily="34" charset="0"/>
                </a:rPr>
                <a:t>         </a:t>
              </a:r>
              <a:r>
                <a:rPr lang="nl-NL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  <a:cs typeface="Arial" pitchFamily="34" charset="0"/>
                </a:rPr>
                <a:t>Z</a:t>
              </a:r>
              <a:endParaRPr lang="el-G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Arial" pitchFamily="34" charset="0"/>
              </a:endParaRPr>
            </a:p>
          </p:txBody>
        </p:sp>
        <p:grpSp>
          <p:nvGrpSpPr>
            <p:cNvPr id="68647" name="Groep 6"/>
            <p:cNvGrpSpPr>
              <a:grpSpLocks/>
            </p:cNvGrpSpPr>
            <p:nvPr/>
          </p:nvGrpSpPr>
          <p:grpSpPr bwMode="auto">
            <a:xfrm>
              <a:off x="467544" y="4987528"/>
              <a:ext cx="1657350" cy="1739843"/>
              <a:chOff x="467544" y="4987528"/>
              <a:chExt cx="1657350" cy="1739843"/>
            </a:xfrm>
          </p:grpSpPr>
          <p:sp>
            <p:nvSpPr>
              <p:cNvPr id="68648" name="Line 161"/>
              <p:cNvSpPr>
                <a:spLocks noChangeShapeType="1"/>
              </p:cNvSpPr>
              <p:nvPr/>
            </p:nvSpPr>
            <p:spPr bwMode="auto">
              <a:xfrm flipV="1">
                <a:off x="1060450" y="4987528"/>
                <a:ext cx="0" cy="288925"/>
              </a:xfrm>
              <a:prstGeom prst="line">
                <a:avLst/>
              </a:prstGeom>
              <a:noFill/>
              <a:ln w="57150">
                <a:solidFill>
                  <a:srgbClr val="FF33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8649" name="Text Box 191"/>
              <p:cNvSpPr txBox="1">
                <a:spLocks noChangeArrowheads="1"/>
              </p:cNvSpPr>
              <p:nvPr/>
            </p:nvSpPr>
            <p:spPr bwMode="auto">
              <a:xfrm>
                <a:off x="467544" y="6208258"/>
                <a:ext cx="1657350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nl-NL" sz="2800" b="1">
                    <a:solidFill>
                      <a:srgbClr val="000000"/>
                    </a:solidFill>
                    <a:latin typeface="Comic Sans MS" pitchFamily="66" charset="0"/>
                    <a:cs typeface="Arial" pitchFamily="34" charset="0"/>
                  </a:rPr>
                  <a:t>-   </a:t>
                </a:r>
                <a:r>
                  <a:rPr lang="nl-NL" altLang="nl-NL" sz="2800" b="1">
                    <a:solidFill>
                      <a:srgbClr val="FF0000"/>
                    </a:solidFill>
                    <a:latin typeface="Comic Sans MS" pitchFamily="66" charset="0"/>
                    <a:cs typeface="Arial" pitchFamily="34" charset="0"/>
                  </a:rPr>
                  <a:t>+</a:t>
                </a:r>
              </a:p>
            </p:txBody>
          </p:sp>
        </p:grpSp>
      </p:grpSp>
      <p:sp>
        <p:nvSpPr>
          <p:cNvPr id="120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655735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6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26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26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26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26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6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6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2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2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26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26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26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26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26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26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26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26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26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52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52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2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2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526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26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26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264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526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526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2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2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5264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8" grpId="0"/>
      <p:bldP spid="526433" grpId="0"/>
      <p:bldP spid="526468" grpId="0"/>
      <p:bldP spid="526469" grpId="0"/>
      <p:bldP spid="526470" grpId="0"/>
      <p:bldP spid="526471" grpId="0"/>
      <p:bldP spid="526472" grpId="0"/>
      <p:bldP spid="526473" grpId="0"/>
      <p:bldP spid="526474" grpId="0"/>
      <p:bldP spid="526476" grpId="0"/>
      <p:bldP spid="526477" grpId="0"/>
      <p:bldP spid="526478" grpId="0"/>
      <p:bldP spid="526479" grpId="0"/>
      <p:bldP spid="526480" grpId="0"/>
      <p:bldP spid="526483" grpId="0"/>
      <p:bldP spid="526484" grpId="0"/>
      <p:bldP spid="526487" grpId="0"/>
      <p:bldP spid="526488" grpId="0"/>
      <p:bldP spid="526489" grpId="0" animBg="1"/>
      <p:bldP spid="526490" grpId="0" animBg="1"/>
      <p:bldP spid="526493" grpId="0" animBg="1"/>
      <p:bldP spid="526498" grpId="0" animBg="1"/>
      <p:bldP spid="526496" grpId="0" animBg="1"/>
      <p:bldP spid="52649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5" name="Text Box 5"/>
          <p:cNvSpPr txBox="1">
            <a:spLocks noChangeArrowheads="1"/>
          </p:cNvSpPr>
          <p:nvPr/>
        </p:nvSpPr>
        <p:spPr bwMode="auto">
          <a:xfrm>
            <a:off x="0" y="1890713"/>
            <a:ext cx="9144000" cy="523875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U</a:t>
            </a:r>
            <a:r>
              <a:rPr lang="nl-NL" sz="2800" baseline="-25000" dirty="0">
                <a:solidFill>
                  <a:srgbClr val="000000"/>
                </a:solidFill>
                <a:cs typeface="Arial" pitchFamily="34" charset="0"/>
              </a:rPr>
              <a:t>eff</a:t>
            </a: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 = ½√2.U</a:t>
            </a:r>
            <a:r>
              <a:rPr lang="nl-NL" sz="2800" baseline="-25000" dirty="0">
                <a:solidFill>
                  <a:srgbClr val="000000"/>
                </a:solidFill>
                <a:cs typeface="Arial" pitchFamily="34" charset="0"/>
              </a:rPr>
              <a:t>max                                                           </a:t>
            </a: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BINAS</a:t>
            </a:r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5.11/31 </a:t>
            </a:r>
            <a:r>
              <a:rPr lang="nl-N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Effectieve waarde van een wisselstroom</a:t>
            </a:r>
            <a:r>
              <a:rPr lang="nl-NL" sz="32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*</a:t>
            </a:r>
            <a:r>
              <a:rPr lang="nl-N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.</a:t>
            </a:r>
            <a:endParaRPr lang="el-GR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76164" name="Text Box 4"/>
          <p:cNvSpPr txBox="1">
            <a:spLocks noChangeArrowheads="1"/>
          </p:cNvSpPr>
          <p:nvPr/>
        </p:nvSpPr>
        <p:spPr bwMode="auto">
          <a:xfrm>
            <a:off x="0" y="57785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1" indent="-457200" defTabSz="36195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1.	Lamp 1 is aangesloten op een gelijkspanning U</a:t>
            </a:r>
            <a:r>
              <a:rPr lang="nl-NL" sz="2400" baseline="-25000" dirty="0">
                <a:solidFill>
                  <a:srgbClr val="000000"/>
                </a:solidFill>
                <a:cs typeface="Arial" pitchFamily="34" charset="0"/>
              </a:rPr>
              <a:t>eff</a:t>
            </a: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 = 	230 V</a:t>
            </a:r>
          </a:p>
        </p:txBody>
      </p:sp>
      <p:sp>
        <p:nvSpPr>
          <p:cNvPr id="476166" name="Text Box 6"/>
          <p:cNvSpPr txBox="1">
            <a:spLocks noChangeArrowheads="1"/>
          </p:cNvSpPr>
          <p:nvPr/>
        </p:nvSpPr>
        <p:spPr bwMode="auto">
          <a:xfrm>
            <a:off x="0" y="120173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36195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2.	Lamp 2 brandt even fel als U</a:t>
            </a:r>
            <a:r>
              <a:rPr lang="nl-NL" sz="2400" baseline="-25000" dirty="0">
                <a:solidFill>
                  <a:srgbClr val="000000"/>
                </a:solidFill>
                <a:cs typeface="Arial" pitchFamily="34" charset="0"/>
              </a:rPr>
              <a:t>max</a:t>
            </a: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 = 325 V</a:t>
            </a: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7124700" y="3097213"/>
            <a:ext cx="2093913" cy="1911350"/>
            <a:chOff x="4145" y="1951"/>
            <a:chExt cx="1319" cy="1204"/>
          </a:xfrm>
        </p:grpSpPr>
        <p:grpSp>
          <p:nvGrpSpPr>
            <p:cNvPr id="69653" name="Group 49"/>
            <p:cNvGrpSpPr>
              <a:grpSpLocks/>
            </p:cNvGrpSpPr>
            <p:nvPr/>
          </p:nvGrpSpPr>
          <p:grpSpPr bwMode="auto">
            <a:xfrm>
              <a:off x="4145" y="1951"/>
              <a:ext cx="1319" cy="1145"/>
              <a:chOff x="4145" y="2997"/>
              <a:chExt cx="1319" cy="1145"/>
            </a:xfrm>
          </p:grpSpPr>
          <p:grpSp>
            <p:nvGrpSpPr>
              <p:cNvPr id="69655" name="Group 45"/>
              <p:cNvGrpSpPr>
                <a:grpSpLocks/>
              </p:cNvGrpSpPr>
              <p:nvPr/>
            </p:nvGrpSpPr>
            <p:grpSpPr bwMode="auto">
              <a:xfrm>
                <a:off x="4408" y="3321"/>
                <a:ext cx="604" cy="821"/>
                <a:chOff x="4177" y="2801"/>
                <a:chExt cx="604" cy="821"/>
              </a:xfrm>
            </p:grpSpPr>
            <p:sp>
              <p:nvSpPr>
                <p:cNvPr id="6965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269" y="3180"/>
                  <a:ext cx="401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nl-NL" sz="4000" b="1">
                      <a:solidFill>
                        <a:srgbClr val="FF0000"/>
                      </a:solidFill>
                      <a:cs typeface="Arial" pitchFamily="34" charset="0"/>
                      <a:sym typeface="Wingdings 2" pitchFamily="18" charset="2"/>
                    </a:rPr>
                    <a:t></a:t>
                  </a:r>
                </a:p>
              </p:txBody>
            </p:sp>
            <p:sp>
              <p:nvSpPr>
                <p:cNvPr id="69658" name="Freeform 36"/>
                <p:cNvSpPr>
                  <a:spLocks/>
                </p:cNvSpPr>
                <p:nvPr/>
              </p:nvSpPr>
              <p:spPr bwMode="auto">
                <a:xfrm>
                  <a:off x="4177" y="2897"/>
                  <a:ext cx="269" cy="504"/>
                </a:xfrm>
                <a:custGeom>
                  <a:avLst/>
                  <a:gdLst>
                    <a:gd name="T0" fmla="*/ 269 w 269"/>
                    <a:gd name="T1" fmla="*/ 1 h 504"/>
                    <a:gd name="T2" fmla="*/ 0 w 269"/>
                    <a:gd name="T3" fmla="*/ 0 h 504"/>
                    <a:gd name="T4" fmla="*/ 0 w 269"/>
                    <a:gd name="T5" fmla="*/ 504 h 504"/>
                    <a:gd name="T6" fmla="*/ 201 w 269"/>
                    <a:gd name="T7" fmla="*/ 504 h 5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69"/>
                    <a:gd name="T13" fmla="*/ 0 h 504"/>
                    <a:gd name="T14" fmla="*/ 269 w 269"/>
                    <a:gd name="T15" fmla="*/ 504 h 5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69" h="504">
                      <a:moveTo>
                        <a:pt x="269" y="1"/>
                      </a:moveTo>
                      <a:lnTo>
                        <a:pt x="0" y="0"/>
                      </a:lnTo>
                      <a:lnTo>
                        <a:pt x="0" y="504"/>
                      </a:lnTo>
                      <a:lnTo>
                        <a:pt x="201" y="504"/>
                      </a:ln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9659" name="Freeform 37"/>
                <p:cNvSpPr>
                  <a:spLocks/>
                </p:cNvSpPr>
                <p:nvPr/>
              </p:nvSpPr>
              <p:spPr bwMode="auto">
                <a:xfrm>
                  <a:off x="4500" y="2895"/>
                  <a:ext cx="281" cy="504"/>
                </a:xfrm>
                <a:custGeom>
                  <a:avLst/>
                  <a:gdLst>
                    <a:gd name="T0" fmla="*/ 0 w 281"/>
                    <a:gd name="T1" fmla="*/ 0 h 504"/>
                    <a:gd name="T2" fmla="*/ 281 w 281"/>
                    <a:gd name="T3" fmla="*/ 0 h 504"/>
                    <a:gd name="T4" fmla="*/ 281 w 281"/>
                    <a:gd name="T5" fmla="*/ 504 h 504"/>
                    <a:gd name="T6" fmla="*/ 80 w 281"/>
                    <a:gd name="T7" fmla="*/ 504 h 5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1"/>
                    <a:gd name="T13" fmla="*/ 0 h 504"/>
                    <a:gd name="T14" fmla="*/ 281 w 281"/>
                    <a:gd name="T15" fmla="*/ 504 h 5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1" h="504">
                      <a:moveTo>
                        <a:pt x="0" y="0"/>
                      </a:moveTo>
                      <a:lnTo>
                        <a:pt x="281" y="0"/>
                      </a:lnTo>
                      <a:lnTo>
                        <a:pt x="281" y="504"/>
                      </a:lnTo>
                      <a:lnTo>
                        <a:pt x="80" y="504"/>
                      </a:ln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grpSp>
              <p:nvGrpSpPr>
                <p:cNvPr id="69660" name="Group 44"/>
                <p:cNvGrpSpPr>
                  <a:grpSpLocks/>
                </p:cNvGrpSpPr>
                <p:nvPr/>
              </p:nvGrpSpPr>
              <p:grpSpPr bwMode="auto">
                <a:xfrm>
                  <a:off x="4446" y="2801"/>
                  <a:ext cx="47" cy="181"/>
                  <a:chOff x="4422" y="2804"/>
                  <a:chExt cx="47" cy="181"/>
                </a:xfrm>
              </p:grpSpPr>
              <p:sp>
                <p:nvSpPr>
                  <p:cNvPr id="69661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4422" y="2804"/>
                    <a:ext cx="0" cy="181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69662" name="Line 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68" y="2846"/>
                    <a:ext cx="1" cy="91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476206" name="Text Box 46"/>
              <p:cNvSpPr txBox="1">
                <a:spLocks noChangeArrowheads="1"/>
              </p:cNvSpPr>
              <p:nvPr/>
            </p:nvSpPr>
            <p:spPr bwMode="auto">
              <a:xfrm>
                <a:off x="4145" y="2997"/>
                <a:ext cx="131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nl-NL" sz="24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U</a:t>
                </a:r>
                <a:r>
                  <a:rPr lang="nl-NL" sz="2400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eff </a:t>
                </a:r>
                <a:r>
                  <a:rPr lang="nl-NL" sz="24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= 230 V</a:t>
                </a:r>
              </a:p>
            </p:txBody>
          </p:sp>
        </p:grpSp>
        <p:sp>
          <p:nvSpPr>
            <p:cNvPr id="476210" name="Text Box 50"/>
            <p:cNvSpPr txBox="1">
              <a:spLocks noChangeArrowheads="1"/>
            </p:cNvSpPr>
            <p:nvPr/>
          </p:nvSpPr>
          <p:spPr bwMode="auto">
            <a:xfrm>
              <a:off x="4737" y="2828"/>
              <a:ext cx="31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6985000" y="4995863"/>
            <a:ext cx="2411413" cy="1938337"/>
            <a:chOff x="4057" y="3147"/>
            <a:chExt cx="1519" cy="1221"/>
          </a:xfrm>
        </p:grpSpPr>
        <p:grpSp>
          <p:nvGrpSpPr>
            <p:cNvPr id="69644" name="Group 33"/>
            <p:cNvGrpSpPr>
              <a:grpSpLocks/>
            </p:cNvGrpSpPr>
            <p:nvPr/>
          </p:nvGrpSpPr>
          <p:grpSpPr bwMode="auto">
            <a:xfrm>
              <a:off x="4407" y="3339"/>
              <a:ext cx="603" cy="953"/>
              <a:chOff x="4176" y="1706"/>
              <a:chExt cx="603" cy="953"/>
            </a:xfrm>
          </p:grpSpPr>
          <p:sp>
            <p:nvSpPr>
              <p:cNvPr id="69647" name="Text Box 20"/>
              <p:cNvSpPr txBox="1">
                <a:spLocks noChangeArrowheads="1"/>
              </p:cNvSpPr>
              <p:nvPr/>
            </p:nvSpPr>
            <p:spPr bwMode="auto">
              <a:xfrm>
                <a:off x="4276" y="2217"/>
                <a:ext cx="401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nl-NL" sz="4000" b="1">
                    <a:solidFill>
                      <a:srgbClr val="3333FF"/>
                    </a:solidFill>
                    <a:cs typeface="Arial" pitchFamily="34" charset="0"/>
                    <a:sym typeface="Wingdings 2" pitchFamily="18" charset="2"/>
                  </a:rPr>
                  <a:t></a:t>
                </a:r>
              </a:p>
            </p:txBody>
          </p:sp>
          <p:sp>
            <p:nvSpPr>
              <p:cNvPr id="69648" name="Freeform 31"/>
              <p:cNvSpPr>
                <a:spLocks/>
              </p:cNvSpPr>
              <p:nvPr/>
            </p:nvSpPr>
            <p:spPr bwMode="auto">
              <a:xfrm>
                <a:off x="4176" y="1944"/>
                <a:ext cx="201" cy="504"/>
              </a:xfrm>
              <a:custGeom>
                <a:avLst/>
                <a:gdLst>
                  <a:gd name="T0" fmla="*/ 184 w 201"/>
                  <a:gd name="T1" fmla="*/ 0 h 504"/>
                  <a:gd name="T2" fmla="*/ 0 w 201"/>
                  <a:gd name="T3" fmla="*/ 0 h 504"/>
                  <a:gd name="T4" fmla="*/ 0 w 201"/>
                  <a:gd name="T5" fmla="*/ 504 h 504"/>
                  <a:gd name="T6" fmla="*/ 201 w 201"/>
                  <a:gd name="T7" fmla="*/ 504 h 5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1"/>
                  <a:gd name="T13" fmla="*/ 0 h 504"/>
                  <a:gd name="T14" fmla="*/ 201 w 201"/>
                  <a:gd name="T15" fmla="*/ 504 h 5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1" h="504">
                    <a:moveTo>
                      <a:pt x="184" y="0"/>
                    </a:moveTo>
                    <a:lnTo>
                      <a:pt x="0" y="0"/>
                    </a:lnTo>
                    <a:lnTo>
                      <a:pt x="0" y="504"/>
                    </a:lnTo>
                    <a:lnTo>
                      <a:pt x="201" y="504"/>
                    </a:lnTo>
                  </a:path>
                </a:pathLst>
              </a:custGeom>
              <a:noFill/>
              <a:ln w="28575" cap="flat" cmpd="sng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9649" name="Freeform 32"/>
              <p:cNvSpPr>
                <a:spLocks/>
              </p:cNvSpPr>
              <p:nvPr/>
            </p:nvSpPr>
            <p:spPr bwMode="auto">
              <a:xfrm flipH="1">
                <a:off x="4578" y="1942"/>
                <a:ext cx="201" cy="504"/>
              </a:xfrm>
              <a:custGeom>
                <a:avLst/>
                <a:gdLst>
                  <a:gd name="T0" fmla="*/ 184 w 201"/>
                  <a:gd name="T1" fmla="*/ 0 h 504"/>
                  <a:gd name="T2" fmla="*/ 0 w 201"/>
                  <a:gd name="T3" fmla="*/ 0 h 504"/>
                  <a:gd name="T4" fmla="*/ 0 w 201"/>
                  <a:gd name="T5" fmla="*/ 504 h 504"/>
                  <a:gd name="T6" fmla="*/ 201 w 201"/>
                  <a:gd name="T7" fmla="*/ 504 h 5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1"/>
                  <a:gd name="T13" fmla="*/ 0 h 504"/>
                  <a:gd name="T14" fmla="*/ 201 w 201"/>
                  <a:gd name="T15" fmla="*/ 504 h 5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1" h="504">
                    <a:moveTo>
                      <a:pt x="184" y="0"/>
                    </a:moveTo>
                    <a:lnTo>
                      <a:pt x="0" y="0"/>
                    </a:lnTo>
                    <a:lnTo>
                      <a:pt x="0" y="504"/>
                    </a:lnTo>
                    <a:lnTo>
                      <a:pt x="201" y="504"/>
                    </a:lnTo>
                  </a:path>
                </a:pathLst>
              </a:custGeom>
              <a:noFill/>
              <a:ln w="28575" cap="flat" cmpd="sng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grpSp>
            <p:nvGrpSpPr>
              <p:cNvPr id="69650" name="Group 25"/>
              <p:cNvGrpSpPr>
                <a:grpSpLocks/>
              </p:cNvGrpSpPr>
              <p:nvPr/>
            </p:nvGrpSpPr>
            <p:grpSpPr bwMode="auto">
              <a:xfrm>
                <a:off x="4332" y="1706"/>
                <a:ext cx="256" cy="442"/>
                <a:chOff x="5103" y="1661"/>
                <a:chExt cx="256" cy="442"/>
              </a:xfrm>
            </p:grpSpPr>
            <p:sp>
              <p:nvSpPr>
                <p:cNvPr id="69651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5103" y="1661"/>
                  <a:ext cx="227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nl-NL" sz="4000" b="1">
                      <a:solidFill>
                        <a:srgbClr val="3333FF"/>
                      </a:solidFill>
                      <a:cs typeface="Arial" pitchFamily="34" charset="0"/>
                    </a:rPr>
                    <a:t>~</a:t>
                  </a:r>
                </a:p>
              </p:txBody>
            </p:sp>
            <p:sp>
              <p:nvSpPr>
                <p:cNvPr id="69652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5132" y="1773"/>
                  <a:ext cx="227" cy="227"/>
                </a:xfrm>
                <a:prstGeom prst="ellips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476207" name="Text Box 47"/>
            <p:cNvSpPr txBox="1">
              <a:spLocks noChangeArrowheads="1"/>
            </p:cNvSpPr>
            <p:nvPr/>
          </p:nvSpPr>
          <p:spPr bwMode="auto">
            <a:xfrm>
              <a:off x="4057" y="3147"/>
              <a:ext cx="151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2400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U</a:t>
              </a:r>
              <a:r>
                <a:rPr lang="nl-NL" sz="2400" baseline="-25000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max </a:t>
              </a:r>
              <a:r>
                <a:rPr lang="nl-NL" sz="2400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= 325 V</a:t>
              </a:r>
            </a:p>
          </p:txBody>
        </p:sp>
        <p:sp>
          <p:nvSpPr>
            <p:cNvPr id="476211" name="Text Box 51"/>
            <p:cNvSpPr txBox="1">
              <a:spLocks noChangeArrowheads="1"/>
            </p:cNvSpPr>
            <p:nvPr/>
          </p:nvSpPr>
          <p:spPr bwMode="auto">
            <a:xfrm>
              <a:off x="4766" y="4041"/>
              <a:ext cx="31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2800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2</a:t>
              </a:r>
            </a:p>
          </p:txBody>
        </p:sp>
      </p:grpSp>
      <p:graphicFrame>
        <p:nvGraphicFramePr>
          <p:cNvPr id="476230" name="Object 70"/>
          <p:cNvGraphicFramePr>
            <a:graphicFrameLocks noGrp="1" noChangeAspect="1"/>
          </p:cNvGraphicFramePr>
          <p:nvPr>
            <p:ph idx="1"/>
          </p:nvPr>
        </p:nvGraphicFramePr>
        <p:xfrm>
          <a:off x="0" y="2708275"/>
          <a:ext cx="6985000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Grafiek" r:id="rId4" imgW="4524375" imgH="2486025" progId="Excel.Chart.8">
                  <p:embed/>
                </p:oleObj>
              </mc:Choice>
              <mc:Fallback>
                <p:oleObj name="Grafiek" r:id="rId4" imgW="4524375" imgH="2486025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08275"/>
                        <a:ext cx="6985000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6222" name="AutoShape 62"/>
          <p:cNvSpPr>
            <a:spLocks noChangeArrowheads="1"/>
          </p:cNvSpPr>
          <p:nvPr/>
        </p:nvSpPr>
        <p:spPr bwMode="auto">
          <a:xfrm>
            <a:off x="5076825" y="1844675"/>
            <a:ext cx="1944688" cy="1296988"/>
          </a:xfrm>
          <a:prstGeom prst="wedgeRoundRectCallout">
            <a:avLst>
              <a:gd name="adj1" fmla="val -182981"/>
              <a:gd name="adj2" fmla="val -2711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½√2.U</a:t>
            </a:r>
            <a:r>
              <a:rPr lang="nl-NL" altLang="nl-NL" sz="2400" baseline="-25000">
                <a:solidFill>
                  <a:srgbClr val="000000"/>
                </a:solidFill>
                <a:cs typeface="Arial" pitchFamily="34" charset="0"/>
              </a:rPr>
              <a:t>max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 = 0,707. 325 = 230 V</a:t>
            </a:r>
          </a:p>
        </p:txBody>
      </p:sp>
      <p:sp>
        <p:nvSpPr>
          <p:cNvPr id="476232" name="AutoShape 72"/>
          <p:cNvSpPr>
            <a:spLocks noChangeArrowheads="1"/>
          </p:cNvSpPr>
          <p:nvPr/>
        </p:nvSpPr>
        <p:spPr bwMode="auto">
          <a:xfrm>
            <a:off x="6300788" y="188913"/>
            <a:ext cx="2843212" cy="936625"/>
          </a:xfrm>
          <a:prstGeom prst="wedgeRoundRectCallout">
            <a:avLst>
              <a:gd name="adj1" fmla="val -141120"/>
              <a:gd name="adj2" fmla="val 7847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d.w.z. hetzelfde vermogen</a:t>
            </a:r>
          </a:p>
        </p:txBody>
      </p:sp>
      <p:sp>
        <p:nvSpPr>
          <p:cNvPr id="30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149379"/>
      </p:ext>
    </p:extLst>
  </p:cSld>
  <p:clrMapOvr>
    <a:masterClrMapping/>
  </p:clrMapOvr>
  <p:transition advTm="20000">
    <p:sndAc>
      <p:stSnd loop="1">
        <p:snd r:embed="rId3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6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76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76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5" grpId="0" animBg="1"/>
      <p:bldP spid="476162" grpId="0"/>
      <p:bldP spid="476164" grpId="0" autoUpdateAnimBg="0"/>
      <p:bldP spid="476166" grpId="0" autoUpdateAnimBg="0"/>
      <p:bldOleChart spid="476230" grpId="0"/>
      <p:bldP spid="476222" grpId="0" animBg="1"/>
      <p:bldP spid="47623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5.12/31 </a:t>
            </a:r>
            <a:r>
              <a:rPr lang="nl-N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Effectieve waarde van een wisselstroom</a:t>
            </a:r>
            <a:r>
              <a:rPr lang="nl-NL" sz="32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*</a:t>
            </a:r>
            <a:r>
              <a:rPr lang="nl-N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.</a:t>
            </a:r>
            <a:endParaRPr lang="el-GR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82307" name="Text Box 3"/>
          <p:cNvSpPr txBox="1">
            <a:spLocks noChangeArrowheads="1"/>
          </p:cNvSpPr>
          <p:nvPr/>
        </p:nvSpPr>
        <p:spPr bwMode="auto">
          <a:xfrm>
            <a:off x="7938" y="57785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36195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1.	Lamp 1 is aangesloten op een gelijkspanning U</a:t>
            </a:r>
            <a:r>
              <a:rPr lang="nl-NL" sz="2400" baseline="-25000" dirty="0">
                <a:solidFill>
                  <a:srgbClr val="000000"/>
                </a:solidFill>
                <a:cs typeface="Arial" pitchFamily="34" charset="0"/>
              </a:rPr>
              <a:t>eff</a:t>
            </a: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 = 	230 V</a:t>
            </a:r>
          </a:p>
        </p:txBody>
      </p:sp>
      <p:sp>
        <p:nvSpPr>
          <p:cNvPr id="482308" name="Text Box 4"/>
          <p:cNvSpPr txBox="1">
            <a:spLocks noChangeArrowheads="1"/>
          </p:cNvSpPr>
          <p:nvPr/>
        </p:nvSpPr>
        <p:spPr bwMode="auto">
          <a:xfrm>
            <a:off x="0" y="112553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tabLst>
                <a:tab pos="361950" algn="l"/>
              </a:tabLst>
              <a:defRPr/>
            </a:pP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2.	Lamp 2 brandt even fel als U</a:t>
            </a:r>
            <a:r>
              <a:rPr lang="nl-NL" sz="2400" baseline="-25000" dirty="0">
                <a:solidFill>
                  <a:srgbClr val="000000"/>
                </a:solidFill>
                <a:cs typeface="Arial" pitchFamily="34" charset="0"/>
              </a:rPr>
              <a:t>max</a:t>
            </a: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 = 325 V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124700" y="3097213"/>
            <a:ext cx="2093913" cy="1882775"/>
            <a:chOff x="4145" y="1951"/>
            <a:chExt cx="1319" cy="1186"/>
          </a:xfrm>
        </p:grpSpPr>
        <p:grpSp>
          <p:nvGrpSpPr>
            <p:cNvPr id="70680" name="Group 6"/>
            <p:cNvGrpSpPr>
              <a:grpSpLocks/>
            </p:cNvGrpSpPr>
            <p:nvPr/>
          </p:nvGrpSpPr>
          <p:grpSpPr bwMode="auto">
            <a:xfrm>
              <a:off x="4145" y="1951"/>
              <a:ext cx="1319" cy="1157"/>
              <a:chOff x="4145" y="2997"/>
              <a:chExt cx="1319" cy="1157"/>
            </a:xfrm>
          </p:grpSpPr>
          <p:grpSp>
            <p:nvGrpSpPr>
              <p:cNvPr id="70682" name="Group 7"/>
              <p:cNvGrpSpPr>
                <a:grpSpLocks/>
              </p:cNvGrpSpPr>
              <p:nvPr/>
            </p:nvGrpSpPr>
            <p:grpSpPr bwMode="auto">
              <a:xfrm>
                <a:off x="4408" y="3321"/>
                <a:ext cx="604" cy="833"/>
                <a:chOff x="4177" y="2801"/>
                <a:chExt cx="604" cy="833"/>
              </a:xfrm>
            </p:grpSpPr>
            <p:sp>
              <p:nvSpPr>
                <p:cNvPr id="7068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293" y="3188"/>
                  <a:ext cx="404" cy="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nl-NL" sz="4000">
                      <a:solidFill>
                        <a:srgbClr val="FF0000"/>
                      </a:solidFill>
                      <a:cs typeface="Arial" pitchFamily="34" charset="0"/>
                      <a:sym typeface="Wingdings 2" pitchFamily="18" charset="2"/>
                    </a:rPr>
                    <a:t></a:t>
                  </a:r>
                </a:p>
              </p:txBody>
            </p:sp>
            <p:sp>
              <p:nvSpPr>
                <p:cNvPr id="70685" name="Freeform 9"/>
                <p:cNvSpPr>
                  <a:spLocks/>
                </p:cNvSpPr>
                <p:nvPr/>
              </p:nvSpPr>
              <p:spPr bwMode="auto">
                <a:xfrm>
                  <a:off x="4177" y="2897"/>
                  <a:ext cx="269" cy="504"/>
                </a:xfrm>
                <a:custGeom>
                  <a:avLst/>
                  <a:gdLst>
                    <a:gd name="T0" fmla="*/ 269 w 269"/>
                    <a:gd name="T1" fmla="*/ 1 h 504"/>
                    <a:gd name="T2" fmla="*/ 0 w 269"/>
                    <a:gd name="T3" fmla="*/ 0 h 504"/>
                    <a:gd name="T4" fmla="*/ 0 w 269"/>
                    <a:gd name="T5" fmla="*/ 504 h 504"/>
                    <a:gd name="T6" fmla="*/ 201 w 269"/>
                    <a:gd name="T7" fmla="*/ 504 h 5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69"/>
                    <a:gd name="T13" fmla="*/ 0 h 504"/>
                    <a:gd name="T14" fmla="*/ 269 w 269"/>
                    <a:gd name="T15" fmla="*/ 504 h 5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69" h="504">
                      <a:moveTo>
                        <a:pt x="269" y="1"/>
                      </a:moveTo>
                      <a:lnTo>
                        <a:pt x="0" y="0"/>
                      </a:lnTo>
                      <a:lnTo>
                        <a:pt x="0" y="504"/>
                      </a:lnTo>
                      <a:lnTo>
                        <a:pt x="201" y="504"/>
                      </a:ln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0686" name="Freeform 10"/>
                <p:cNvSpPr>
                  <a:spLocks/>
                </p:cNvSpPr>
                <p:nvPr/>
              </p:nvSpPr>
              <p:spPr bwMode="auto">
                <a:xfrm>
                  <a:off x="4500" y="2895"/>
                  <a:ext cx="281" cy="504"/>
                </a:xfrm>
                <a:custGeom>
                  <a:avLst/>
                  <a:gdLst>
                    <a:gd name="T0" fmla="*/ 0 w 281"/>
                    <a:gd name="T1" fmla="*/ 0 h 504"/>
                    <a:gd name="T2" fmla="*/ 281 w 281"/>
                    <a:gd name="T3" fmla="*/ 0 h 504"/>
                    <a:gd name="T4" fmla="*/ 281 w 281"/>
                    <a:gd name="T5" fmla="*/ 504 h 504"/>
                    <a:gd name="T6" fmla="*/ 80 w 281"/>
                    <a:gd name="T7" fmla="*/ 504 h 5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1"/>
                    <a:gd name="T13" fmla="*/ 0 h 504"/>
                    <a:gd name="T14" fmla="*/ 281 w 281"/>
                    <a:gd name="T15" fmla="*/ 504 h 5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1" h="504">
                      <a:moveTo>
                        <a:pt x="0" y="0"/>
                      </a:moveTo>
                      <a:lnTo>
                        <a:pt x="281" y="0"/>
                      </a:lnTo>
                      <a:lnTo>
                        <a:pt x="281" y="504"/>
                      </a:lnTo>
                      <a:lnTo>
                        <a:pt x="80" y="504"/>
                      </a:ln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grpSp>
              <p:nvGrpSpPr>
                <p:cNvPr id="70687" name="Group 11"/>
                <p:cNvGrpSpPr>
                  <a:grpSpLocks/>
                </p:cNvGrpSpPr>
                <p:nvPr/>
              </p:nvGrpSpPr>
              <p:grpSpPr bwMode="auto">
                <a:xfrm>
                  <a:off x="4446" y="2801"/>
                  <a:ext cx="47" cy="181"/>
                  <a:chOff x="4422" y="2804"/>
                  <a:chExt cx="47" cy="181"/>
                </a:xfrm>
              </p:grpSpPr>
              <p:sp>
                <p:nvSpPr>
                  <p:cNvPr id="70688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4422" y="2804"/>
                    <a:ext cx="0" cy="181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70689" name="Line 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68" y="2846"/>
                    <a:ext cx="1" cy="91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482318" name="Text Box 14"/>
              <p:cNvSpPr txBox="1">
                <a:spLocks noChangeArrowheads="1"/>
              </p:cNvSpPr>
              <p:nvPr/>
            </p:nvSpPr>
            <p:spPr bwMode="auto">
              <a:xfrm>
                <a:off x="4145" y="2997"/>
                <a:ext cx="131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nl-NL" sz="2400" dirty="0">
                    <a:solidFill>
                      <a:srgbClr val="FF0000"/>
                    </a:solidFill>
                    <a:effectLst>
                      <a:outerShdw blurRad="50800" dist="38100" dir="18900000" algn="bl" rotWithShape="0">
                        <a:prstClr val="black"/>
                      </a:outerShdw>
                    </a:effectLst>
                    <a:cs typeface="Arial" pitchFamily="34" charset="0"/>
                  </a:rPr>
                  <a:t>U</a:t>
                </a:r>
                <a:r>
                  <a:rPr lang="nl-NL" sz="2400" baseline="-25000" dirty="0">
                    <a:solidFill>
                      <a:srgbClr val="FF0000"/>
                    </a:solidFill>
                    <a:effectLst>
                      <a:outerShdw blurRad="50800" dist="38100" dir="18900000" algn="bl" rotWithShape="0">
                        <a:prstClr val="black"/>
                      </a:outerShdw>
                    </a:effectLst>
                    <a:cs typeface="Arial" pitchFamily="34" charset="0"/>
                  </a:rPr>
                  <a:t>eff </a:t>
                </a:r>
                <a:r>
                  <a:rPr lang="nl-NL" sz="2400" dirty="0">
                    <a:solidFill>
                      <a:srgbClr val="FF0000"/>
                    </a:solidFill>
                    <a:effectLst>
                      <a:outerShdw blurRad="50800" dist="38100" dir="18900000" algn="bl" rotWithShape="0">
                        <a:prstClr val="black"/>
                      </a:outerShdw>
                    </a:effectLst>
                    <a:cs typeface="Arial" pitchFamily="34" charset="0"/>
                  </a:rPr>
                  <a:t>= 230 V</a:t>
                </a:r>
              </a:p>
            </p:txBody>
          </p:sp>
        </p:grpSp>
        <p:sp>
          <p:nvSpPr>
            <p:cNvPr id="482319" name="Text Box 15"/>
            <p:cNvSpPr txBox="1">
              <a:spLocks noChangeArrowheads="1"/>
            </p:cNvSpPr>
            <p:nvPr/>
          </p:nvSpPr>
          <p:spPr bwMode="auto">
            <a:xfrm>
              <a:off x="4737" y="2846"/>
              <a:ext cx="31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2400" dirty="0">
                  <a:solidFill>
                    <a:srgbClr val="FF0000"/>
                  </a:solidFill>
                  <a:effectLst>
                    <a:outerShdw blurRad="50800" dist="38100" dir="18900000" algn="bl" rotWithShape="0">
                      <a:prstClr val="black"/>
                    </a:outerShdw>
                  </a:effectLst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6985000" y="4995863"/>
            <a:ext cx="2411413" cy="1909762"/>
            <a:chOff x="4057" y="3147"/>
            <a:chExt cx="1519" cy="1203"/>
          </a:xfrm>
        </p:grpSpPr>
        <p:grpSp>
          <p:nvGrpSpPr>
            <p:cNvPr id="70671" name="Group 17"/>
            <p:cNvGrpSpPr>
              <a:grpSpLocks/>
            </p:cNvGrpSpPr>
            <p:nvPr/>
          </p:nvGrpSpPr>
          <p:grpSpPr bwMode="auto">
            <a:xfrm>
              <a:off x="4407" y="3339"/>
              <a:ext cx="603" cy="953"/>
              <a:chOff x="4176" y="1706"/>
              <a:chExt cx="603" cy="953"/>
            </a:xfrm>
          </p:grpSpPr>
          <p:sp>
            <p:nvSpPr>
              <p:cNvPr id="70674" name="Text Box 18"/>
              <p:cNvSpPr txBox="1">
                <a:spLocks noChangeArrowheads="1"/>
              </p:cNvSpPr>
              <p:nvPr/>
            </p:nvSpPr>
            <p:spPr bwMode="auto">
              <a:xfrm>
                <a:off x="4276" y="2217"/>
                <a:ext cx="401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nl-NL" sz="4000">
                    <a:solidFill>
                      <a:srgbClr val="3333FF"/>
                    </a:solidFill>
                    <a:cs typeface="Arial" pitchFamily="34" charset="0"/>
                    <a:sym typeface="Wingdings 2" pitchFamily="18" charset="2"/>
                  </a:rPr>
                  <a:t></a:t>
                </a:r>
              </a:p>
            </p:txBody>
          </p:sp>
          <p:sp>
            <p:nvSpPr>
              <p:cNvPr id="70675" name="Freeform 19"/>
              <p:cNvSpPr>
                <a:spLocks/>
              </p:cNvSpPr>
              <p:nvPr/>
            </p:nvSpPr>
            <p:spPr bwMode="auto">
              <a:xfrm>
                <a:off x="4176" y="1944"/>
                <a:ext cx="201" cy="504"/>
              </a:xfrm>
              <a:custGeom>
                <a:avLst/>
                <a:gdLst>
                  <a:gd name="T0" fmla="*/ 184 w 201"/>
                  <a:gd name="T1" fmla="*/ 0 h 504"/>
                  <a:gd name="T2" fmla="*/ 0 w 201"/>
                  <a:gd name="T3" fmla="*/ 0 h 504"/>
                  <a:gd name="T4" fmla="*/ 0 w 201"/>
                  <a:gd name="T5" fmla="*/ 504 h 504"/>
                  <a:gd name="T6" fmla="*/ 201 w 201"/>
                  <a:gd name="T7" fmla="*/ 504 h 5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1"/>
                  <a:gd name="T13" fmla="*/ 0 h 504"/>
                  <a:gd name="T14" fmla="*/ 201 w 201"/>
                  <a:gd name="T15" fmla="*/ 504 h 5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1" h="504">
                    <a:moveTo>
                      <a:pt x="184" y="0"/>
                    </a:moveTo>
                    <a:lnTo>
                      <a:pt x="0" y="0"/>
                    </a:lnTo>
                    <a:lnTo>
                      <a:pt x="0" y="504"/>
                    </a:lnTo>
                    <a:lnTo>
                      <a:pt x="201" y="504"/>
                    </a:lnTo>
                  </a:path>
                </a:pathLst>
              </a:custGeom>
              <a:noFill/>
              <a:ln w="28575" cap="flat" cmpd="sng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70676" name="Freeform 20"/>
              <p:cNvSpPr>
                <a:spLocks/>
              </p:cNvSpPr>
              <p:nvPr/>
            </p:nvSpPr>
            <p:spPr bwMode="auto">
              <a:xfrm flipH="1">
                <a:off x="4578" y="1942"/>
                <a:ext cx="201" cy="504"/>
              </a:xfrm>
              <a:custGeom>
                <a:avLst/>
                <a:gdLst>
                  <a:gd name="T0" fmla="*/ 184 w 201"/>
                  <a:gd name="T1" fmla="*/ 0 h 504"/>
                  <a:gd name="T2" fmla="*/ 0 w 201"/>
                  <a:gd name="T3" fmla="*/ 0 h 504"/>
                  <a:gd name="T4" fmla="*/ 0 w 201"/>
                  <a:gd name="T5" fmla="*/ 504 h 504"/>
                  <a:gd name="T6" fmla="*/ 201 w 201"/>
                  <a:gd name="T7" fmla="*/ 504 h 5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1"/>
                  <a:gd name="T13" fmla="*/ 0 h 504"/>
                  <a:gd name="T14" fmla="*/ 201 w 201"/>
                  <a:gd name="T15" fmla="*/ 504 h 5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1" h="504">
                    <a:moveTo>
                      <a:pt x="184" y="0"/>
                    </a:moveTo>
                    <a:lnTo>
                      <a:pt x="0" y="0"/>
                    </a:lnTo>
                    <a:lnTo>
                      <a:pt x="0" y="504"/>
                    </a:lnTo>
                    <a:lnTo>
                      <a:pt x="201" y="504"/>
                    </a:lnTo>
                  </a:path>
                </a:pathLst>
              </a:custGeom>
              <a:noFill/>
              <a:ln w="28575" cap="flat" cmpd="sng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grpSp>
            <p:nvGrpSpPr>
              <p:cNvPr id="70677" name="Group 21"/>
              <p:cNvGrpSpPr>
                <a:grpSpLocks/>
              </p:cNvGrpSpPr>
              <p:nvPr/>
            </p:nvGrpSpPr>
            <p:grpSpPr bwMode="auto">
              <a:xfrm>
                <a:off x="4332" y="1706"/>
                <a:ext cx="256" cy="442"/>
                <a:chOff x="5103" y="1661"/>
                <a:chExt cx="256" cy="442"/>
              </a:xfrm>
            </p:grpSpPr>
            <p:sp>
              <p:nvSpPr>
                <p:cNvPr id="7067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5103" y="1661"/>
                  <a:ext cx="227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nl-NL" sz="4000">
                      <a:solidFill>
                        <a:srgbClr val="3333FF"/>
                      </a:solidFill>
                      <a:cs typeface="Arial" pitchFamily="34" charset="0"/>
                    </a:rPr>
                    <a:t>~</a:t>
                  </a:r>
                </a:p>
              </p:txBody>
            </p:sp>
            <p:sp>
              <p:nvSpPr>
                <p:cNvPr id="70679" name="Oval 23"/>
                <p:cNvSpPr>
                  <a:spLocks noChangeAspect="1" noChangeArrowheads="1"/>
                </p:cNvSpPr>
                <p:nvPr/>
              </p:nvSpPr>
              <p:spPr bwMode="auto">
                <a:xfrm>
                  <a:off x="5132" y="1773"/>
                  <a:ext cx="227" cy="227"/>
                </a:xfrm>
                <a:prstGeom prst="ellips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482328" name="Text Box 24"/>
            <p:cNvSpPr txBox="1">
              <a:spLocks noChangeArrowheads="1"/>
            </p:cNvSpPr>
            <p:nvPr/>
          </p:nvSpPr>
          <p:spPr bwMode="auto">
            <a:xfrm>
              <a:off x="4057" y="3147"/>
              <a:ext cx="151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2400" dirty="0">
                  <a:solidFill>
                    <a:srgbClr val="3333FF"/>
                  </a:solidFill>
                  <a:effectLst>
                    <a:outerShdw blurRad="50800" dist="38100" dir="18900000" algn="bl" rotWithShape="0">
                      <a:prstClr val="black"/>
                    </a:outerShdw>
                  </a:effectLst>
                  <a:cs typeface="Arial" pitchFamily="34" charset="0"/>
                </a:rPr>
                <a:t>U</a:t>
              </a:r>
              <a:r>
                <a:rPr lang="nl-NL" sz="2400" baseline="-25000" dirty="0">
                  <a:solidFill>
                    <a:srgbClr val="3333FF"/>
                  </a:solidFill>
                  <a:effectLst>
                    <a:outerShdw blurRad="50800" dist="38100" dir="18900000" algn="bl" rotWithShape="0">
                      <a:prstClr val="black"/>
                    </a:outerShdw>
                  </a:effectLst>
                  <a:cs typeface="Arial" pitchFamily="34" charset="0"/>
                </a:rPr>
                <a:t>max </a:t>
              </a:r>
              <a:r>
                <a:rPr lang="nl-NL" sz="2400" dirty="0">
                  <a:solidFill>
                    <a:srgbClr val="3333FF"/>
                  </a:solidFill>
                  <a:effectLst>
                    <a:outerShdw blurRad="50800" dist="38100" dir="18900000" algn="bl" rotWithShape="0">
                      <a:prstClr val="black"/>
                    </a:outerShdw>
                  </a:effectLst>
                  <a:cs typeface="Arial" pitchFamily="34" charset="0"/>
                </a:rPr>
                <a:t>= 325 V</a:t>
              </a:r>
            </a:p>
          </p:txBody>
        </p:sp>
        <p:sp>
          <p:nvSpPr>
            <p:cNvPr id="482329" name="Text Box 25"/>
            <p:cNvSpPr txBox="1">
              <a:spLocks noChangeArrowheads="1"/>
            </p:cNvSpPr>
            <p:nvPr/>
          </p:nvSpPr>
          <p:spPr bwMode="auto">
            <a:xfrm>
              <a:off x="4766" y="4059"/>
              <a:ext cx="31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2400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2</a:t>
              </a:r>
            </a:p>
          </p:txBody>
        </p:sp>
      </p:grpSp>
      <p:sp>
        <p:nvSpPr>
          <p:cNvPr id="482341" name="Text Box 37"/>
          <p:cNvSpPr txBox="1">
            <a:spLocks noChangeArrowheads="1"/>
          </p:cNvSpPr>
          <p:nvPr/>
        </p:nvSpPr>
        <p:spPr bwMode="auto">
          <a:xfrm>
            <a:off x="0" y="175895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36195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3.	Het vermogen van lamp 1 is constant 100 W</a:t>
            </a:r>
          </a:p>
        </p:txBody>
      </p:sp>
      <p:sp>
        <p:nvSpPr>
          <p:cNvPr id="482342" name="Text Box 38"/>
          <p:cNvSpPr txBox="1">
            <a:spLocks noChangeArrowheads="1"/>
          </p:cNvSpPr>
          <p:nvPr/>
        </p:nvSpPr>
        <p:spPr bwMode="auto">
          <a:xfrm>
            <a:off x="0" y="230505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36195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4.	Het vermogen van lamp 2 is </a:t>
            </a:r>
            <a:r>
              <a:rPr lang="nl-NL" sz="2400" u="sng" dirty="0">
                <a:solidFill>
                  <a:srgbClr val="000000"/>
                </a:solidFill>
                <a:cs typeface="Arial" pitchFamily="34" charset="0"/>
              </a:rPr>
              <a:t>gemiddeld</a:t>
            </a: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 100 W</a:t>
            </a:r>
          </a:p>
        </p:txBody>
      </p:sp>
      <p:grpSp>
        <p:nvGrpSpPr>
          <p:cNvPr id="9" name="Groep 36"/>
          <p:cNvGrpSpPr>
            <a:grpSpLocks/>
          </p:cNvGrpSpPr>
          <p:nvPr/>
        </p:nvGrpSpPr>
        <p:grpSpPr bwMode="auto">
          <a:xfrm>
            <a:off x="0" y="2908300"/>
            <a:ext cx="6516688" cy="3949700"/>
            <a:chOff x="0" y="2908300"/>
            <a:chExt cx="6516688" cy="3949700"/>
          </a:xfrm>
        </p:grpSpPr>
        <p:graphicFrame>
          <p:nvGraphicFramePr>
            <p:cNvPr id="70669" name="Object 40"/>
            <p:cNvGraphicFramePr>
              <a:graphicFrameLocks noChangeAspect="1"/>
            </p:cNvGraphicFramePr>
            <p:nvPr/>
          </p:nvGraphicFramePr>
          <p:xfrm>
            <a:off x="0" y="2908300"/>
            <a:ext cx="6516688" cy="3949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" name="Grafiek" r:id="rId4" imgW="5029200" imgH="3048000" progId="Excel.Chart.8">
                    <p:embed/>
                  </p:oleObj>
                </mc:Choice>
                <mc:Fallback>
                  <p:oleObj name="Grafiek" r:id="rId4" imgW="5029200" imgH="3048000" progId="Excel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908300"/>
                          <a:ext cx="6516688" cy="3949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0670" name="Rechte verbindingslijn 35"/>
            <p:cNvCxnSpPr>
              <a:cxnSpLocks noChangeShapeType="1"/>
            </p:cNvCxnSpPr>
            <p:nvPr/>
          </p:nvCxnSpPr>
          <p:spPr bwMode="auto">
            <a:xfrm>
              <a:off x="1043608" y="3861048"/>
              <a:ext cx="5256584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82349" name="AutoShape 45"/>
          <p:cNvSpPr>
            <a:spLocks noChangeArrowheads="1"/>
          </p:cNvSpPr>
          <p:nvPr/>
        </p:nvSpPr>
        <p:spPr bwMode="auto">
          <a:xfrm>
            <a:off x="6372225" y="1268413"/>
            <a:ext cx="2519363" cy="576262"/>
          </a:xfrm>
          <a:prstGeom prst="wedgeRoundRectCallout">
            <a:avLst>
              <a:gd name="adj1" fmla="val -220245"/>
              <a:gd name="adj2" fmla="val 39600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 U-t grafieken</a:t>
            </a:r>
          </a:p>
        </p:txBody>
      </p:sp>
      <p:sp>
        <p:nvSpPr>
          <p:cNvPr id="482347" name="AutoShape 43"/>
          <p:cNvSpPr>
            <a:spLocks noChangeArrowheads="1"/>
          </p:cNvSpPr>
          <p:nvPr/>
        </p:nvSpPr>
        <p:spPr bwMode="auto">
          <a:xfrm>
            <a:off x="4437063" y="4941888"/>
            <a:ext cx="4537075" cy="1727200"/>
          </a:xfrm>
          <a:prstGeom prst="wedgeRoundRectCallout">
            <a:avLst>
              <a:gd name="adj1" fmla="val -110009"/>
              <a:gd name="adj2" fmla="val -10376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>
                <a:solidFill>
                  <a:srgbClr val="000000"/>
                </a:solidFill>
                <a:cs typeface="Arial" pitchFamily="34" charset="0"/>
              </a:rPr>
              <a:t>P </a:t>
            </a:r>
            <a:r>
              <a:rPr lang="nl-NL" sz="2400" baseline="-25000">
                <a:solidFill>
                  <a:srgbClr val="000000"/>
                </a:solidFill>
                <a:cs typeface="Arial" pitchFamily="34" charset="0"/>
              </a:rPr>
              <a:t>eff</a:t>
            </a:r>
            <a:r>
              <a:rPr lang="nl-NL" sz="2400">
                <a:solidFill>
                  <a:srgbClr val="000000"/>
                </a:solidFill>
                <a:cs typeface="Arial" pitchFamily="34" charset="0"/>
              </a:rPr>
              <a:t> =U</a:t>
            </a:r>
            <a:r>
              <a:rPr lang="nl-NL" sz="2400" baseline="-25000">
                <a:solidFill>
                  <a:srgbClr val="000000"/>
                </a:solidFill>
                <a:cs typeface="Arial" pitchFamily="34" charset="0"/>
              </a:rPr>
              <a:t>eff</a:t>
            </a:r>
            <a:r>
              <a:rPr lang="nl-NL" sz="2400">
                <a:solidFill>
                  <a:srgbClr val="000000"/>
                </a:solidFill>
                <a:cs typeface="Arial" pitchFamily="34" charset="0"/>
              </a:rPr>
              <a:t>.I</a:t>
            </a:r>
            <a:r>
              <a:rPr lang="nl-NL" sz="2400" baseline="-25000">
                <a:solidFill>
                  <a:srgbClr val="000000"/>
                </a:solidFill>
                <a:cs typeface="Arial" pitchFamily="34" charset="0"/>
              </a:rPr>
              <a:t>eff</a:t>
            </a:r>
            <a:r>
              <a:rPr lang="nl-NL" sz="2400">
                <a:solidFill>
                  <a:srgbClr val="000000"/>
                </a:solidFill>
                <a:cs typeface="Arial" pitchFamily="34" charset="0"/>
              </a:rPr>
              <a:t> =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>
                <a:solidFill>
                  <a:srgbClr val="000000"/>
                </a:solidFill>
                <a:cs typeface="Arial" pitchFamily="34" charset="0"/>
              </a:rPr>
              <a:t>½√2U</a:t>
            </a:r>
            <a:r>
              <a:rPr lang="nl-NL" sz="2400" baseline="-25000">
                <a:solidFill>
                  <a:srgbClr val="000000"/>
                </a:solidFill>
                <a:cs typeface="Arial" pitchFamily="34" charset="0"/>
              </a:rPr>
              <a:t>max</a:t>
            </a:r>
            <a:r>
              <a:rPr lang="nl-NL" sz="2400">
                <a:solidFill>
                  <a:srgbClr val="000000"/>
                </a:solidFill>
                <a:cs typeface="Arial" pitchFamily="34" charset="0"/>
              </a:rPr>
              <a:t>. ½√2I</a:t>
            </a:r>
            <a:r>
              <a:rPr lang="nl-NL" sz="2400" baseline="-25000">
                <a:solidFill>
                  <a:srgbClr val="000000"/>
                </a:solidFill>
                <a:cs typeface="Arial" pitchFamily="34" charset="0"/>
              </a:rPr>
              <a:t>max</a:t>
            </a:r>
            <a:r>
              <a:rPr lang="nl-NL" sz="2400">
                <a:solidFill>
                  <a:srgbClr val="000000"/>
                </a:solidFill>
                <a:cs typeface="Arial" pitchFamily="34" charset="0"/>
              </a:rPr>
              <a:t> =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>
                <a:solidFill>
                  <a:srgbClr val="000000"/>
                </a:solidFill>
                <a:cs typeface="Arial" pitchFamily="34" charset="0"/>
              </a:rPr>
              <a:t>½.U</a:t>
            </a:r>
            <a:r>
              <a:rPr lang="nl-NL" sz="2400" baseline="-25000">
                <a:solidFill>
                  <a:srgbClr val="000000"/>
                </a:solidFill>
                <a:cs typeface="Arial" pitchFamily="34" charset="0"/>
              </a:rPr>
              <a:t>max</a:t>
            </a:r>
            <a:r>
              <a:rPr lang="nl-NL" sz="2400">
                <a:solidFill>
                  <a:srgbClr val="000000"/>
                </a:solidFill>
                <a:cs typeface="Arial" pitchFamily="34" charset="0"/>
              </a:rPr>
              <a:t>.I</a:t>
            </a:r>
            <a:r>
              <a:rPr lang="nl-NL" sz="2400" baseline="-25000">
                <a:solidFill>
                  <a:srgbClr val="000000"/>
                </a:solidFill>
                <a:cs typeface="Arial" pitchFamily="34" charset="0"/>
              </a:rPr>
              <a:t>max</a:t>
            </a:r>
            <a:r>
              <a:rPr lang="nl-NL" sz="2400">
                <a:solidFill>
                  <a:srgbClr val="000000"/>
                </a:solidFill>
                <a:cs typeface="Arial" pitchFamily="34" charset="0"/>
              </a:rPr>
              <a:t> = ½P</a:t>
            </a:r>
            <a:r>
              <a:rPr lang="nl-NL" sz="2400" baseline="-25000">
                <a:solidFill>
                  <a:srgbClr val="000000"/>
                </a:solidFill>
                <a:cs typeface="Arial" pitchFamily="34" charset="0"/>
              </a:rPr>
              <a:t>max</a:t>
            </a:r>
            <a:r>
              <a:rPr lang="nl-NL" sz="240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nl-NL" sz="2400">
                <a:solidFill>
                  <a:srgbClr val="000000"/>
                </a:solidFill>
                <a:cs typeface="Arial" pitchFamily="34" charset="0"/>
              </a:rPr>
            </a:br>
            <a:r>
              <a:rPr lang="nl-NL" sz="2400">
                <a:solidFill>
                  <a:srgbClr val="000000"/>
                </a:solidFill>
                <a:cs typeface="Arial" pitchFamily="34" charset="0"/>
              </a:rPr>
              <a:t>Dus P</a:t>
            </a:r>
            <a:r>
              <a:rPr lang="nl-NL" sz="2400" baseline="-25000">
                <a:solidFill>
                  <a:srgbClr val="000000"/>
                </a:solidFill>
                <a:cs typeface="Arial" pitchFamily="34" charset="0"/>
              </a:rPr>
              <a:t>max</a:t>
            </a:r>
            <a:r>
              <a:rPr lang="nl-NL" sz="2400">
                <a:solidFill>
                  <a:srgbClr val="000000"/>
                </a:solidFill>
                <a:cs typeface="Arial" pitchFamily="34" charset="0"/>
              </a:rPr>
              <a:t> = 2.P</a:t>
            </a:r>
            <a:r>
              <a:rPr lang="nl-NL" sz="2400" baseline="-25000">
                <a:solidFill>
                  <a:srgbClr val="000000"/>
                </a:solidFill>
                <a:cs typeface="Arial" pitchFamily="34" charset="0"/>
              </a:rPr>
              <a:t>eff</a:t>
            </a:r>
            <a:r>
              <a:rPr lang="nl-NL" sz="2400">
                <a:solidFill>
                  <a:srgbClr val="000000"/>
                </a:solidFill>
                <a:cs typeface="Arial" pitchFamily="34" charset="0"/>
              </a:rPr>
              <a:t> = 200 W</a:t>
            </a:r>
          </a:p>
        </p:txBody>
      </p:sp>
      <p:sp>
        <p:nvSpPr>
          <p:cNvPr id="34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1627"/>
      </p:ext>
    </p:extLst>
  </p:cSld>
  <p:clrMapOvr>
    <a:masterClrMapping/>
  </p:clrMapOvr>
  <p:transition advTm="20000">
    <p:sndAc>
      <p:stSnd loop="1">
        <p:snd r:embed="rId3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8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82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8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8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823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6" grpId="0"/>
      <p:bldP spid="482307" grpId="0" autoUpdateAnimBg="0"/>
      <p:bldP spid="482308" grpId="0" autoUpdateAnimBg="0"/>
      <p:bldP spid="482341" grpId="0" autoUpdateAnimBg="0"/>
      <p:bldP spid="482342" grpId="0" autoUpdateAnimBg="0"/>
      <p:bldP spid="482349" grpId="0" animBg="1"/>
      <p:bldP spid="48234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996" name="Picture 28" descr="generato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3044825"/>
            <a:ext cx="3851275" cy="3813175"/>
          </a:xfrm>
        </p:spPr>
      </p:pic>
      <p:sp>
        <p:nvSpPr>
          <p:cNvPr id="467981" name="Text Box 13"/>
          <p:cNvSpPr txBox="1">
            <a:spLocks noChangeArrowheads="1"/>
          </p:cNvSpPr>
          <p:nvPr/>
        </p:nvSpPr>
        <p:spPr bwMode="auto">
          <a:xfrm>
            <a:off x="0" y="608013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De magneet gaat draaien door:</a:t>
            </a:r>
          </a:p>
        </p:txBody>
      </p:sp>
      <p:sp>
        <p:nvSpPr>
          <p:cNvPr id="467982" name="Text Box 14"/>
          <p:cNvSpPr txBox="1">
            <a:spLocks noChangeArrowheads="1"/>
          </p:cNvSpPr>
          <p:nvPr/>
        </p:nvSpPr>
        <p:spPr bwMode="auto">
          <a:xfrm>
            <a:off x="0" y="114458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1. Fietswiel</a:t>
            </a:r>
          </a:p>
        </p:txBody>
      </p:sp>
      <p:sp>
        <p:nvSpPr>
          <p:cNvPr id="467983" name="Text Box 15"/>
          <p:cNvSpPr txBox="1">
            <a:spLocks noChangeArrowheads="1"/>
          </p:cNvSpPr>
          <p:nvPr/>
        </p:nvSpPr>
        <p:spPr bwMode="auto">
          <a:xfrm>
            <a:off x="0" y="2208213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3. Wieken van windmolen</a:t>
            </a:r>
          </a:p>
        </p:txBody>
      </p:sp>
      <p:sp>
        <p:nvSpPr>
          <p:cNvPr id="467984" name="Text Box 16"/>
          <p:cNvSpPr txBox="1">
            <a:spLocks noChangeArrowheads="1"/>
          </p:cNvSpPr>
          <p:nvPr/>
        </p:nvSpPr>
        <p:spPr bwMode="auto">
          <a:xfrm>
            <a:off x="0" y="165735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2. Stoom die tegen een schoepenrad blaast.</a:t>
            </a:r>
          </a:p>
        </p:txBody>
      </p:sp>
      <p:sp>
        <p:nvSpPr>
          <p:cNvPr id="467985" name="Text Box 17"/>
          <p:cNvSpPr txBox="1">
            <a:spLocks noChangeArrowheads="1"/>
          </p:cNvSpPr>
          <p:nvPr/>
        </p:nvSpPr>
        <p:spPr bwMode="auto">
          <a:xfrm>
            <a:off x="0" y="273685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4. Water dat op een schoepenrad valt</a:t>
            </a:r>
          </a:p>
        </p:txBody>
      </p:sp>
      <p:sp>
        <p:nvSpPr>
          <p:cNvPr id="467986" name="Text Box 18"/>
          <p:cNvSpPr txBox="1">
            <a:spLocks noChangeArrowheads="1"/>
          </p:cNvSpPr>
          <p:nvPr/>
        </p:nvSpPr>
        <p:spPr bwMode="auto">
          <a:xfrm>
            <a:off x="0" y="3270250"/>
            <a:ext cx="56515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36195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5.	Als de magneetpool langs de spoel</a:t>
            </a:r>
            <a:br>
              <a:rPr lang="nl-NL" sz="2400" dirty="0">
                <a:solidFill>
                  <a:srgbClr val="000000"/>
                </a:solidFill>
                <a:cs typeface="Arial" pitchFamily="34" charset="0"/>
              </a:rPr>
            </a:b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	draait verandert de flux in de spoel</a:t>
            </a:r>
          </a:p>
        </p:txBody>
      </p:sp>
      <p:sp>
        <p:nvSpPr>
          <p:cNvPr id="467987" name="Text Box 19"/>
          <p:cNvSpPr txBox="1">
            <a:spLocks noChangeArrowheads="1"/>
          </p:cNvSpPr>
          <p:nvPr/>
        </p:nvSpPr>
        <p:spPr bwMode="auto">
          <a:xfrm>
            <a:off x="-3175" y="4033838"/>
            <a:ext cx="5832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36195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6.	Er ontstaat een inductiespanning </a:t>
            </a:r>
            <a:r>
              <a:rPr lang="nl-NL" altLang="nl-NL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U</a:t>
            </a:r>
            <a:r>
              <a:rPr lang="nl-NL" altLang="nl-NL" sz="2400" baseline="-25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ind</a:t>
            </a:r>
            <a:endParaRPr lang="nl-NL" altLang="nl-NL" sz="2400" baseline="-25000" dirty="0" smtClean="0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467988" name="Text Box 20"/>
          <p:cNvSpPr txBox="1">
            <a:spLocks noChangeArrowheads="1"/>
          </p:cNvSpPr>
          <p:nvPr/>
        </p:nvSpPr>
        <p:spPr bwMode="auto">
          <a:xfrm>
            <a:off x="7464425" y="6326188"/>
            <a:ext cx="971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U</a:t>
            </a:r>
            <a:r>
              <a:rPr lang="nl-NL" sz="2800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ind</a:t>
            </a:r>
            <a:endParaRPr lang="nl-NL" sz="28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467998" name="Text Box 30"/>
          <p:cNvSpPr txBox="1">
            <a:spLocks noChangeArrowheads="1"/>
          </p:cNvSpPr>
          <p:nvPr/>
        </p:nvSpPr>
        <p:spPr bwMode="auto">
          <a:xfrm>
            <a:off x="0" y="4862513"/>
            <a:ext cx="5292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defTabSz="361950"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eriod" startAt="7"/>
              <a:defRPr/>
            </a:pP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Bij een grote dynamo (generator) worden elektromagneten gebruikt. Zie de figuur.</a:t>
            </a:r>
            <a:endParaRPr lang="nl-NL" sz="2400" baseline="-25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67999" name="Freeform 31"/>
          <p:cNvSpPr>
            <a:spLocks/>
          </p:cNvSpPr>
          <p:nvPr/>
        </p:nvSpPr>
        <p:spPr bwMode="auto">
          <a:xfrm>
            <a:off x="2339975" y="5157788"/>
            <a:ext cx="4248150" cy="792162"/>
          </a:xfrm>
          <a:custGeom>
            <a:avLst/>
            <a:gdLst>
              <a:gd name="T0" fmla="*/ 0 w 1886"/>
              <a:gd name="T1" fmla="*/ 2147483647 h 327"/>
              <a:gd name="T2" fmla="*/ 2147483647 w 1886"/>
              <a:gd name="T3" fmla="*/ 0 h 327"/>
              <a:gd name="T4" fmla="*/ 0 60000 65536"/>
              <a:gd name="T5" fmla="*/ 0 60000 65536"/>
              <a:gd name="T6" fmla="*/ 0 w 1886"/>
              <a:gd name="T7" fmla="*/ 0 h 327"/>
              <a:gd name="T8" fmla="*/ 1894 w 1886"/>
              <a:gd name="T9" fmla="*/ 863 h 32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86" h="327">
                <a:moveTo>
                  <a:pt x="0" y="327"/>
                </a:moveTo>
                <a:lnTo>
                  <a:pt x="1886" y="0"/>
                </a:lnTo>
              </a:path>
            </a:pathLst>
          </a:cu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28394" name="Rectangle 10"/>
          <p:cNvSpPr>
            <a:spLocks noChangeArrowheads="1"/>
          </p:cNvSpPr>
          <p:nvPr/>
        </p:nvSpPr>
        <p:spPr bwMode="auto">
          <a:xfrm>
            <a:off x="0" y="6049963"/>
            <a:ext cx="52927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000" dirty="0">
                <a:solidFill>
                  <a:srgbClr val="000000"/>
                </a:solidFill>
                <a:cs typeface="Arial" pitchFamily="34" charset="0"/>
                <a:hlinkClick r:id="rId4"/>
              </a:rPr>
              <a:t>Simulatie dynamo</a:t>
            </a:r>
            <a:endParaRPr lang="nl-NL" sz="2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17" name="Freeform 31"/>
          <p:cNvSpPr>
            <a:spLocks/>
          </p:cNvSpPr>
          <p:nvPr/>
        </p:nvSpPr>
        <p:spPr bwMode="auto">
          <a:xfrm>
            <a:off x="2339975" y="4870450"/>
            <a:ext cx="3944938" cy="1079500"/>
          </a:xfrm>
          <a:custGeom>
            <a:avLst/>
            <a:gdLst>
              <a:gd name="T0" fmla="*/ 0 w 1886"/>
              <a:gd name="T1" fmla="*/ 2147483647 h 327"/>
              <a:gd name="T2" fmla="*/ 2147483647 w 1886"/>
              <a:gd name="T3" fmla="*/ 0 h 327"/>
              <a:gd name="T4" fmla="*/ 0 60000 65536"/>
              <a:gd name="T5" fmla="*/ 0 60000 65536"/>
              <a:gd name="T6" fmla="*/ 0 w 1886"/>
              <a:gd name="T7" fmla="*/ 0 h 327"/>
              <a:gd name="T8" fmla="*/ 1894 w 1886"/>
              <a:gd name="T9" fmla="*/ 863 h 32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86" h="327">
                <a:moveTo>
                  <a:pt x="0" y="327"/>
                </a:moveTo>
                <a:lnTo>
                  <a:pt x="1886" y="0"/>
                </a:lnTo>
              </a:path>
            </a:pathLst>
          </a:cu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1696" name="Tekstvak 1"/>
          <p:cNvSpPr txBox="1">
            <a:spLocks noChangeArrowheads="1"/>
          </p:cNvSpPr>
          <p:nvPr/>
        </p:nvSpPr>
        <p:spPr bwMode="auto">
          <a:xfrm>
            <a:off x="-7938" y="6516688"/>
            <a:ext cx="4795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000000"/>
                </a:solidFill>
              </a:rPr>
              <a:t>(Applet Walter Fendt. Java vereist)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1113" y="-1587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000" dirty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itchFamily="34" charset="0"/>
              </a:rPr>
              <a:t>5.13/31</a:t>
            </a:r>
            <a:r>
              <a:rPr lang="nl-NL" sz="2400" dirty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itchFamily="34" charset="0"/>
              </a:rPr>
              <a:t> </a:t>
            </a:r>
            <a:r>
              <a:rPr lang="nl-NL" sz="28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itchFamily="34" charset="0"/>
              </a:rPr>
              <a:t>Voorbeeld 1: Dynamo of generator</a:t>
            </a:r>
            <a:endParaRPr lang="nl-NL" sz="2800" dirty="0">
              <a:solidFill>
                <a:srgbClr val="000000"/>
              </a:solidFill>
              <a:effectLst>
                <a:outerShdw blurRad="50800" dist="38100" dir="18900000" algn="bl" rotWithShape="0">
                  <a:prstClr val="black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455068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7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7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7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7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7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7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7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7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67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67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67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67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2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81" grpId="0" autoUpdateAnimBg="0"/>
      <p:bldP spid="467982" grpId="0" autoUpdateAnimBg="0"/>
      <p:bldP spid="467983" grpId="0" autoUpdateAnimBg="0"/>
      <p:bldP spid="467984" grpId="0" autoUpdateAnimBg="0"/>
      <p:bldP spid="467985" grpId="0" autoUpdateAnimBg="0"/>
      <p:bldP spid="467986" grpId="0" autoUpdateAnimBg="0"/>
      <p:bldP spid="467987" grpId="0" autoUpdateAnimBg="0"/>
      <p:bldP spid="467988" grpId="0"/>
      <p:bldP spid="467998" grpId="0" autoUpdateAnimBg="0"/>
      <p:bldP spid="467999" grpId="0" animBg="1"/>
      <p:bldP spid="528394" grpId="0" autoUpdateAnimBg="0"/>
      <p:bldP spid="17" grpId="0" animBg="1"/>
      <p:bldP spid="1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2743200" y="3657600"/>
            <a:ext cx="4279900" cy="685800"/>
            <a:chOff x="1728" y="2304"/>
            <a:chExt cx="2696" cy="432"/>
          </a:xfrm>
        </p:grpSpPr>
        <p:grpSp>
          <p:nvGrpSpPr>
            <p:cNvPr id="8240" name="Group 79"/>
            <p:cNvGrpSpPr>
              <a:grpSpLocks/>
            </p:cNvGrpSpPr>
            <p:nvPr/>
          </p:nvGrpSpPr>
          <p:grpSpPr bwMode="auto">
            <a:xfrm>
              <a:off x="1751" y="2304"/>
              <a:ext cx="2545" cy="432"/>
              <a:chOff x="1751" y="2400"/>
              <a:chExt cx="2545" cy="243"/>
            </a:xfrm>
          </p:grpSpPr>
          <p:sp>
            <p:nvSpPr>
              <p:cNvPr id="8243" name="Rectangle 78"/>
              <p:cNvSpPr>
                <a:spLocks noChangeArrowheads="1"/>
              </p:cNvSpPr>
              <p:nvPr/>
            </p:nvSpPr>
            <p:spPr bwMode="auto">
              <a:xfrm>
                <a:off x="1751" y="2400"/>
                <a:ext cx="1272" cy="243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6195" name="Rectangle 9"/>
              <p:cNvSpPr>
                <a:spLocks noChangeArrowheads="1"/>
              </p:cNvSpPr>
              <p:nvPr/>
            </p:nvSpPr>
            <p:spPr bwMode="auto">
              <a:xfrm>
                <a:off x="3024" y="2400"/>
                <a:ext cx="1272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innerShdw blurRad="127000" dist="63500" dir="2700000">
                  <a:prstClr val="black">
                    <a:alpha val="43000"/>
                  </a:prstClr>
                </a:innerShdw>
              </a:effec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lang="nl-NL" altLang="nl-NL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41" name="Text Box 76"/>
            <p:cNvSpPr txBox="1">
              <a:spLocks noChangeArrowheads="1"/>
            </p:cNvSpPr>
            <p:nvPr/>
          </p:nvSpPr>
          <p:spPr bwMode="auto">
            <a:xfrm>
              <a:off x="1728" y="2304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3600">
                  <a:solidFill>
                    <a:srgbClr val="000000"/>
                  </a:solidFill>
                  <a:cs typeface="Arial" pitchFamily="34" charset="0"/>
                </a:rPr>
                <a:t>N</a:t>
              </a:r>
            </a:p>
          </p:txBody>
        </p:sp>
        <p:sp>
          <p:nvSpPr>
            <p:cNvPr id="8242" name="Text Box 82"/>
            <p:cNvSpPr txBox="1">
              <a:spLocks noChangeArrowheads="1"/>
            </p:cNvSpPr>
            <p:nvPr/>
          </p:nvSpPr>
          <p:spPr bwMode="auto">
            <a:xfrm>
              <a:off x="4040" y="2320"/>
              <a:ext cx="38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nl-NL" sz="3600" b="1">
                  <a:solidFill>
                    <a:srgbClr val="000000"/>
                  </a:solidFill>
                  <a:cs typeface="Arial" pitchFamily="34" charset="0"/>
                </a:rPr>
                <a:t>Z</a:t>
              </a:r>
              <a:endParaRPr lang="nl-NL" altLang="nl-NL" sz="3600" b="1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1.6/20</a:t>
            </a:r>
            <a:r>
              <a:rPr lang="nl-NL" sz="24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nl-NL" sz="24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Het magnetisch veld van een permanente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 </a:t>
            </a:r>
            <a:r>
              <a:rPr lang="nl-NL" sz="24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magneet.</a:t>
            </a:r>
          </a:p>
        </p:txBody>
      </p:sp>
      <p:sp>
        <p:nvSpPr>
          <p:cNvPr id="383006" name="Line 30"/>
          <p:cNvSpPr>
            <a:spLocks noChangeShapeType="1"/>
          </p:cNvSpPr>
          <p:nvPr/>
        </p:nvSpPr>
        <p:spPr bwMode="auto">
          <a:xfrm>
            <a:off x="609600" y="3963988"/>
            <a:ext cx="8077200" cy="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83007" name="Freeform 31"/>
          <p:cNvSpPr>
            <a:spLocks/>
          </p:cNvSpPr>
          <p:nvPr/>
        </p:nvSpPr>
        <p:spPr bwMode="auto">
          <a:xfrm flipV="1">
            <a:off x="381000" y="4038600"/>
            <a:ext cx="8229600" cy="800100"/>
          </a:xfrm>
          <a:custGeom>
            <a:avLst/>
            <a:gdLst>
              <a:gd name="T0" fmla="*/ 0 w 5184"/>
              <a:gd name="T1" fmla="*/ 0 h 504"/>
              <a:gd name="T2" fmla="*/ 2147483647 w 5184"/>
              <a:gd name="T3" fmla="*/ 2147483647 h 504"/>
              <a:gd name="T4" fmla="*/ 2147483647 w 5184"/>
              <a:gd name="T5" fmla="*/ 2147483647 h 504"/>
              <a:gd name="T6" fmla="*/ 2147483647 w 5184"/>
              <a:gd name="T7" fmla="*/ 0 h 504"/>
              <a:gd name="T8" fmla="*/ 0 60000 65536"/>
              <a:gd name="T9" fmla="*/ 0 60000 65536"/>
              <a:gd name="T10" fmla="*/ 0 60000 65536"/>
              <a:gd name="T11" fmla="*/ 0 60000 65536"/>
              <a:gd name="T12" fmla="*/ 0 w 5184"/>
              <a:gd name="T13" fmla="*/ 0 h 504"/>
              <a:gd name="T14" fmla="*/ 5184 w 5184"/>
              <a:gd name="T15" fmla="*/ 504 h 5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84" h="504">
                <a:moveTo>
                  <a:pt x="0" y="0"/>
                </a:moveTo>
                <a:cubicBezTo>
                  <a:pt x="412" y="180"/>
                  <a:pt x="824" y="360"/>
                  <a:pt x="1488" y="432"/>
                </a:cubicBezTo>
                <a:cubicBezTo>
                  <a:pt x="2152" y="504"/>
                  <a:pt x="3368" y="504"/>
                  <a:pt x="3984" y="432"/>
                </a:cubicBezTo>
                <a:cubicBezTo>
                  <a:pt x="4600" y="360"/>
                  <a:pt x="4892" y="180"/>
                  <a:pt x="5184" y="0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83009" name="Freeform 33"/>
          <p:cNvSpPr>
            <a:spLocks/>
          </p:cNvSpPr>
          <p:nvPr/>
        </p:nvSpPr>
        <p:spPr bwMode="auto">
          <a:xfrm>
            <a:off x="457200" y="3124200"/>
            <a:ext cx="8229600" cy="800100"/>
          </a:xfrm>
          <a:custGeom>
            <a:avLst/>
            <a:gdLst>
              <a:gd name="T0" fmla="*/ 0 w 5184"/>
              <a:gd name="T1" fmla="*/ 0 h 504"/>
              <a:gd name="T2" fmla="*/ 2147483647 w 5184"/>
              <a:gd name="T3" fmla="*/ 2147483647 h 504"/>
              <a:gd name="T4" fmla="*/ 2147483647 w 5184"/>
              <a:gd name="T5" fmla="*/ 2147483647 h 504"/>
              <a:gd name="T6" fmla="*/ 2147483647 w 5184"/>
              <a:gd name="T7" fmla="*/ 0 h 504"/>
              <a:gd name="T8" fmla="*/ 0 60000 65536"/>
              <a:gd name="T9" fmla="*/ 0 60000 65536"/>
              <a:gd name="T10" fmla="*/ 0 60000 65536"/>
              <a:gd name="T11" fmla="*/ 0 60000 65536"/>
              <a:gd name="T12" fmla="*/ 0 w 5184"/>
              <a:gd name="T13" fmla="*/ 0 h 504"/>
              <a:gd name="T14" fmla="*/ 5184 w 5184"/>
              <a:gd name="T15" fmla="*/ 504 h 5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84" h="504">
                <a:moveTo>
                  <a:pt x="0" y="0"/>
                </a:moveTo>
                <a:cubicBezTo>
                  <a:pt x="412" y="180"/>
                  <a:pt x="824" y="360"/>
                  <a:pt x="1488" y="432"/>
                </a:cubicBezTo>
                <a:cubicBezTo>
                  <a:pt x="2152" y="504"/>
                  <a:pt x="3368" y="504"/>
                  <a:pt x="3984" y="432"/>
                </a:cubicBezTo>
                <a:cubicBezTo>
                  <a:pt x="4600" y="360"/>
                  <a:pt x="4892" y="180"/>
                  <a:pt x="5184" y="0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83012" name="Oval 36"/>
          <p:cNvSpPr>
            <a:spLocks noChangeArrowheads="1"/>
          </p:cNvSpPr>
          <p:nvPr/>
        </p:nvSpPr>
        <p:spPr bwMode="auto">
          <a:xfrm>
            <a:off x="2057400" y="4267200"/>
            <a:ext cx="5867400" cy="1219200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83013" name="Oval 37"/>
          <p:cNvSpPr>
            <a:spLocks noChangeArrowheads="1"/>
          </p:cNvSpPr>
          <p:nvPr/>
        </p:nvSpPr>
        <p:spPr bwMode="auto">
          <a:xfrm>
            <a:off x="1905000" y="2438400"/>
            <a:ext cx="5867400" cy="1295400"/>
          </a:xfrm>
          <a:prstGeom prst="ellips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83056" name="Text Box 80"/>
          <p:cNvSpPr txBox="1">
            <a:spLocks noChangeArrowheads="1"/>
          </p:cNvSpPr>
          <p:nvPr/>
        </p:nvSpPr>
        <p:spPr bwMode="auto">
          <a:xfrm>
            <a:off x="0" y="765175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Magnetische veldlijnen </a:t>
            </a:r>
            <a:r>
              <a:rPr lang="en-US" sz="2400" dirty="0" err="1">
                <a:solidFill>
                  <a:srgbClr val="000000"/>
                </a:solidFill>
                <a:cs typeface="Arial" pitchFamily="34" charset="0"/>
              </a:rPr>
              <a:t>lopen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nl-NL" sz="2400" u="dbl" dirty="0">
                <a:solidFill>
                  <a:srgbClr val="000000"/>
                </a:solidFill>
                <a:cs typeface="Arial" pitchFamily="34" charset="0"/>
              </a:rPr>
              <a:t>buiten</a:t>
            </a: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 de magneet van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 N naar Z.</a:t>
            </a:r>
          </a:p>
        </p:txBody>
      </p:sp>
      <p:sp>
        <p:nvSpPr>
          <p:cNvPr id="383057" name="Text Box 81"/>
          <p:cNvSpPr txBox="1">
            <a:spLocks noChangeArrowheads="1"/>
          </p:cNvSpPr>
          <p:nvPr/>
        </p:nvSpPr>
        <p:spPr bwMode="auto">
          <a:xfrm>
            <a:off x="0" y="6124575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Magnetische veldlijnen </a:t>
            </a:r>
            <a:r>
              <a:rPr lang="en-US" sz="2400" dirty="0" err="1">
                <a:solidFill>
                  <a:srgbClr val="000000"/>
                </a:solidFill>
                <a:cs typeface="Arial" pitchFamily="34" charset="0"/>
              </a:rPr>
              <a:t>lopen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nl-NL" sz="2400" u="dbl" dirty="0">
                <a:solidFill>
                  <a:srgbClr val="000000"/>
                </a:solidFill>
                <a:cs typeface="Arial" pitchFamily="34" charset="0"/>
              </a:rPr>
              <a:t>b</a:t>
            </a:r>
            <a:r>
              <a:rPr lang="en-US" sz="2400" u="dbl" dirty="0" err="1">
                <a:solidFill>
                  <a:srgbClr val="000000"/>
                </a:solidFill>
                <a:cs typeface="Arial" pitchFamily="34" charset="0"/>
              </a:rPr>
              <a:t>innen</a:t>
            </a:r>
            <a:r>
              <a:rPr lang="nl-NL" sz="2400" u="dbl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de magneet van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Z</a:t>
            </a: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 naar 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N</a:t>
            </a: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</p:txBody>
      </p: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1828800" y="2743200"/>
            <a:ext cx="709613" cy="174625"/>
            <a:chOff x="2158" y="1872"/>
            <a:chExt cx="447" cy="110"/>
          </a:xfrm>
        </p:grpSpPr>
        <p:sp>
          <p:nvSpPr>
            <p:cNvPr id="8238" name="Line 73"/>
            <p:cNvSpPr>
              <a:spLocks noChangeShapeType="1"/>
            </p:cNvSpPr>
            <p:nvPr/>
          </p:nvSpPr>
          <p:spPr bwMode="auto">
            <a:xfrm rot="19943177" flipV="1">
              <a:off x="2158" y="1982"/>
              <a:ext cx="221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39" name="Line 74"/>
            <p:cNvSpPr>
              <a:spLocks noChangeShapeType="1"/>
            </p:cNvSpPr>
            <p:nvPr/>
          </p:nvSpPr>
          <p:spPr bwMode="auto">
            <a:xfrm rot="19943177" flipV="1">
              <a:off x="2352" y="1872"/>
              <a:ext cx="253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69"/>
          <p:cNvGrpSpPr>
            <a:grpSpLocks/>
          </p:cNvGrpSpPr>
          <p:nvPr/>
        </p:nvGrpSpPr>
        <p:grpSpPr bwMode="auto">
          <a:xfrm rot="3211919">
            <a:off x="7127875" y="2708276"/>
            <a:ext cx="693737" cy="195262"/>
            <a:chOff x="2168" y="1872"/>
            <a:chExt cx="437" cy="123"/>
          </a:xfrm>
        </p:grpSpPr>
        <p:sp>
          <p:nvSpPr>
            <p:cNvPr id="8236" name="Line 70"/>
            <p:cNvSpPr>
              <a:spLocks noChangeShapeType="1"/>
            </p:cNvSpPr>
            <p:nvPr/>
          </p:nvSpPr>
          <p:spPr bwMode="auto">
            <a:xfrm rot="19943177" flipV="1">
              <a:off x="2168" y="1980"/>
              <a:ext cx="214" cy="15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37" name="Line 71"/>
            <p:cNvSpPr>
              <a:spLocks noChangeShapeType="1"/>
            </p:cNvSpPr>
            <p:nvPr/>
          </p:nvSpPr>
          <p:spPr bwMode="auto">
            <a:xfrm rot="19943177" flipV="1">
              <a:off x="2352" y="1872"/>
              <a:ext cx="253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 rot="18388081" flipV="1">
            <a:off x="7352506" y="4991894"/>
            <a:ext cx="709613" cy="174625"/>
            <a:chOff x="2158" y="1872"/>
            <a:chExt cx="447" cy="110"/>
          </a:xfrm>
        </p:grpSpPr>
        <p:sp>
          <p:nvSpPr>
            <p:cNvPr id="8234" name="Line 40"/>
            <p:cNvSpPr>
              <a:spLocks noChangeShapeType="1"/>
            </p:cNvSpPr>
            <p:nvPr/>
          </p:nvSpPr>
          <p:spPr bwMode="auto">
            <a:xfrm rot="19943177" flipV="1">
              <a:off x="2158" y="1982"/>
              <a:ext cx="221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35" name="Line 41"/>
            <p:cNvSpPr>
              <a:spLocks noChangeShapeType="1"/>
            </p:cNvSpPr>
            <p:nvPr/>
          </p:nvSpPr>
          <p:spPr bwMode="auto">
            <a:xfrm rot="19943177" flipV="1">
              <a:off x="2352" y="1872"/>
              <a:ext cx="253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60"/>
          <p:cNvGrpSpPr>
            <a:grpSpLocks/>
          </p:cNvGrpSpPr>
          <p:nvPr/>
        </p:nvGrpSpPr>
        <p:grpSpPr bwMode="auto">
          <a:xfrm rot="1556970">
            <a:off x="4267200" y="2362200"/>
            <a:ext cx="709613" cy="174625"/>
            <a:chOff x="2158" y="1872"/>
            <a:chExt cx="447" cy="110"/>
          </a:xfrm>
        </p:grpSpPr>
        <p:sp>
          <p:nvSpPr>
            <p:cNvPr id="8232" name="Line 61"/>
            <p:cNvSpPr>
              <a:spLocks noChangeShapeType="1"/>
            </p:cNvSpPr>
            <p:nvPr/>
          </p:nvSpPr>
          <p:spPr bwMode="auto">
            <a:xfrm rot="19943177" flipV="1">
              <a:off x="2158" y="1982"/>
              <a:ext cx="221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33" name="Line 62"/>
            <p:cNvSpPr>
              <a:spLocks noChangeShapeType="1"/>
            </p:cNvSpPr>
            <p:nvPr/>
          </p:nvSpPr>
          <p:spPr bwMode="auto">
            <a:xfrm rot="19943177" flipV="1">
              <a:off x="2352" y="1872"/>
              <a:ext cx="253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66"/>
          <p:cNvGrpSpPr>
            <a:grpSpLocks/>
          </p:cNvGrpSpPr>
          <p:nvPr/>
        </p:nvGrpSpPr>
        <p:grpSpPr bwMode="auto">
          <a:xfrm rot="-8339702">
            <a:off x="1066800" y="3429000"/>
            <a:ext cx="709613" cy="174625"/>
            <a:chOff x="2158" y="1872"/>
            <a:chExt cx="447" cy="110"/>
          </a:xfrm>
        </p:grpSpPr>
        <p:sp>
          <p:nvSpPr>
            <p:cNvPr id="8230" name="Line 67"/>
            <p:cNvSpPr>
              <a:spLocks noChangeShapeType="1"/>
            </p:cNvSpPr>
            <p:nvPr/>
          </p:nvSpPr>
          <p:spPr bwMode="auto">
            <a:xfrm rot="19943177" flipV="1">
              <a:off x="2158" y="1982"/>
              <a:ext cx="221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31" name="Line 68"/>
            <p:cNvSpPr>
              <a:spLocks noChangeShapeType="1"/>
            </p:cNvSpPr>
            <p:nvPr/>
          </p:nvSpPr>
          <p:spPr bwMode="auto">
            <a:xfrm rot="19943177" flipV="1">
              <a:off x="2352" y="1872"/>
              <a:ext cx="253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57"/>
          <p:cNvGrpSpPr>
            <a:grpSpLocks/>
          </p:cNvGrpSpPr>
          <p:nvPr/>
        </p:nvGrpSpPr>
        <p:grpSpPr bwMode="auto">
          <a:xfrm rot="10591001" flipV="1">
            <a:off x="7696200" y="4419600"/>
            <a:ext cx="709613" cy="174625"/>
            <a:chOff x="2158" y="1872"/>
            <a:chExt cx="447" cy="110"/>
          </a:xfrm>
        </p:grpSpPr>
        <p:sp>
          <p:nvSpPr>
            <p:cNvPr id="8228" name="Line 58"/>
            <p:cNvSpPr>
              <a:spLocks noChangeShapeType="1"/>
            </p:cNvSpPr>
            <p:nvPr/>
          </p:nvSpPr>
          <p:spPr bwMode="auto">
            <a:xfrm rot="19943177" flipV="1">
              <a:off x="2158" y="1982"/>
              <a:ext cx="221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29" name="Line 59"/>
            <p:cNvSpPr>
              <a:spLocks noChangeShapeType="1"/>
            </p:cNvSpPr>
            <p:nvPr/>
          </p:nvSpPr>
          <p:spPr bwMode="auto">
            <a:xfrm rot="19943177" flipV="1">
              <a:off x="2352" y="1872"/>
              <a:ext cx="253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54"/>
          <p:cNvGrpSpPr>
            <a:grpSpLocks/>
          </p:cNvGrpSpPr>
          <p:nvPr/>
        </p:nvGrpSpPr>
        <p:grpSpPr bwMode="auto">
          <a:xfrm rot="-10591001">
            <a:off x="7620000" y="3429000"/>
            <a:ext cx="709613" cy="174625"/>
            <a:chOff x="2158" y="1872"/>
            <a:chExt cx="447" cy="110"/>
          </a:xfrm>
        </p:grpSpPr>
        <p:sp>
          <p:nvSpPr>
            <p:cNvPr id="8226" name="Line 55"/>
            <p:cNvSpPr>
              <a:spLocks noChangeShapeType="1"/>
            </p:cNvSpPr>
            <p:nvPr/>
          </p:nvSpPr>
          <p:spPr bwMode="auto">
            <a:xfrm rot="19943177" flipV="1">
              <a:off x="2158" y="1982"/>
              <a:ext cx="221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27" name="Line 56"/>
            <p:cNvSpPr>
              <a:spLocks noChangeShapeType="1"/>
            </p:cNvSpPr>
            <p:nvPr/>
          </p:nvSpPr>
          <p:spPr bwMode="auto">
            <a:xfrm rot="19943177" flipV="1">
              <a:off x="2352" y="1872"/>
              <a:ext cx="253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45"/>
          <p:cNvGrpSpPr>
            <a:grpSpLocks/>
          </p:cNvGrpSpPr>
          <p:nvPr/>
        </p:nvGrpSpPr>
        <p:grpSpPr bwMode="auto">
          <a:xfrm rot="1556970">
            <a:off x="4495800" y="5410200"/>
            <a:ext cx="709613" cy="174625"/>
            <a:chOff x="2158" y="1872"/>
            <a:chExt cx="447" cy="110"/>
          </a:xfrm>
        </p:grpSpPr>
        <p:sp>
          <p:nvSpPr>
            <p:cNvPr id="8224" name="Line 46"/>
            <p:cNvSpPr>
              <a:spLocks noChangeShapeType="1"/>
            </p:cNvSpPr>
            <p:nvPr/>
          </p:nvSpPr>
          <p:spPr bwMode="auto">
            <a:xfrm rot="19943177" flipV="1">
              <a:off x="2158" y="1982"/>
              <a:ext cx="221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25" name="Line 47"/>
            <p:cNvSpPr>
              <a:spLocks noChangeShapeType="1"/>
            </p:cNvSpPr>
            <p:nvPr/>
          </p:nvSpPr>
          <p:spPr bwMode="auto">
            <a:xfrm rot="19943177" flipV="1">
              <a:off x="2352" y="1872"/>
              <a:ext cx="253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51"/>
          <p:cNvGrpSpPr>
            <a:grpSpLocks/>
          </p:cNvGrpSpPr>
          <p:nvPr/>
        </p:nvGrpSpPr>
        <p:grpSpPr bwMode="auto">
          <a:xfrm rot="20043030" flipH="1">
            <a:off x="1066800" y="3886200"/>
            <a:ext cx="709613" cy="174625"/>
            <a:chOff x="2158" y="1872"/>
            <a:chExt cx="447" cy="110"/>
          </a:xfrm>
        </p:grpSpPr>
        <p:sp>
          <p:nvSpPr>
            <p:cNvPr id="8222" name="Line 52"/>
            <p:cNvSpPr>
              <a:spLocks noChangeShapeType="1"/>
            </p:cNvSpPr>
            <p:nvPr/>
          </p:nvSpPr>
          <p:spPr bwMode="auto">
            <a:xfrm rot="19943177" flipV="1">
              <a:off x="2158" y="1982"/>
              <a:ext cx="221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23" name="Line 53"/>
            <p:cNvSpPr>
              <a:spLocks noChangeShapeType="1"/>
            </p:cNvSpPr>
            <p:nvPr/>
          </p:nvSpPr>
          <p:spPr bwMode="auto">
            <a:xfrm rot="19943177" flipV="1">
              <a:off x="2352" y="1872"/>
              <a:ext cx="253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42"/>
          <p:cNvGrpSpPr>
            <a:grpSpLocks/>
          </p:cNvGrpSpPr>
          <p:nvPr/>
        </p:nvGrpSpPr>
        <p:grpSpPr bwMode="auto">
          <a:xfrm flipV="1">
            <a:off x="2057400" y="5105400"/>
            <a:ext cx="709613" cy="174625"/>
            <a:chOff x="2158" y="1872"/>
            <a:chExt cx="447" cy="110"/>
          </a:xfrm>
        </p:grpSpPr>
        <p:sp>
          <p:nvSpPr>
            <p:cNvPr id="8220" name="Line 43"/>
            <p:cNvSpPr>
              <a:spLocks noChangeShapeType="1"/>
            </p:cNvSpPr>
            <p:nvPr/>
          </p:nvSpPr>
          <p:spPr bwMode="auto">
            <a:xfrm rot="19943177" flipV="1">
              <a:off x="2158" y="1982"/>
              <a:ext cx="221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21" name="Line 44"/>
            <p:cNvSpPr>
              <a:spLocks noChangeShapeType="1"/>
            </p:cNvSpPr>
            <p:nvPr/>
          </p:nvSpPr>
          <p:spPr bwMode="auto">
            <a:xfrm rot="19943177" flipV="1">
              <a:off x="2352" y="1872"/>
              <a:ext cx="253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38"/>
          <p:cNvGrpSpPr>
            <a:grpSpLocks/>
          </p:cNvGrpSpPr>
          <p:nvPr/>
        </p:nvGrpSpPr>
        <p:grpSpPr bwMode="auto">
          <a:xfrm rot="-10345854">
            <a:off x="1066800" y="4343400"/>
            <a:ext cx="709613" cy="174625"/>
            <a:chOff x="2158" y="1872"/>
            <a:chExt cx="447" cy="110"/>
          </a:xfrm>
        </p:grpSpPr>
        <p:sp>
          <p:nvSpPr>
            <p:cNvPr id="8218" name="Line 26"/>
            <p:cNvSpPr>
              <a:spLocks noChangeShapeType="1"/>
            </p:cNvSpPr>
            <p:nvPr/>
          </p:nvSpPr>
          <p:spPr bwMode="auto">
            <a:xfrm rot="19943177" flipV="1">
              <a:off x="2158" y="1982"/>
              <a:ext cx="221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19" name="Line 27"/>
            <p:cNvSpPr>
              <a:spLocks noChangeShapeType="1"/>
            </p:cNvSpPr>
            <p:nvPr/>
          </p:nvSpPr>
          <p:spPr bwMode="auto">
            <a:xfrm rot="19943177" flipV="1">
              <a:off x="2352" y="1872"/>
              <a:ext cx="253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3"/>
          <p:cNvGrpSpPr>
            <a:grpSpLocks/>
          </p:cNvGrpSpPr>
          <p:nvPr/>
        </p:nvGrpSpPr>
        <p:grpSpPr bwMode="auto">
          <a:xfrm rot="20043030" flipH="1">
            <a:off x="7710488" y="3879850"/>
            <a:ext cx="709612" cy="174625"/>
            <a:chOff x="2122" y="1818"/>
            <a:chExt cx="447" cy="110"/>
          </a:xfrm>
        </p:grpSpPr>
        <p:sp>
          <p:nvSpPr>
            <p:cNvPr id="8216" name="Line 64"/>
            <p:cNvSpPr>
              <a:spLocks noChangeShapeType="1"/>
            </p:cNvSpPr>
            <p:nvPr/>
          </p:nvSpPr>
          <p:spPr bwMode="auto">
            <a:xfrm rot="19943177" flipV="1">
              <a:off x="2122" y="1928"/>
              <a:ext cx="221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17" name="Line 65"/>
            <p:cNvSpPr>
              <a:spLocks noChangeShapeType="1"/>
            </p:cNvSpPr>
            <p:nvPr/>
          </p:nvSpPr>
          <p:spPr bwMode="auto">
            <a:xfrm rot="19943177" flipV="1">
              <a:off x="2316" y="1818"/>
              <a:ext cx="253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52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322845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2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83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8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8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8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8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83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83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8" grpId="0" autoUpdateAnimBg="0"/>
      <p:bldP spid="383006" grpId="0" animBg="1"/>
      <p:bldP spid="383007" grpId="0" animBg="1"/>
      <p:bldP spid="383009" grpId="0" animBg="1"/>
      <p:bldP spid="383012" grpId="0" animBg="1"/>
      <p:bldP spid="383013" grpId="0" animBg="1"/>
      <p:bldP spid="383056" grpId="0" autoUpdateAnimBg="0"/>
      <p:bldP spid="383057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88"/>
            <a:ext cx="9144000" cy="633413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5.14/31 </a:t>
            </a:r>
            <a:r>
              <a:rPr lang="nl-N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Voorbeeld 2: Microfoon</a:t>
            </a:r>
            <a:endParaRPr lang="el-GR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466948" name="Picture 4" descr="micro_dinamico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2470150"/>
            <a:ext cx="5508625" cy="4381500"/>
          </a:xfrm>
        </p:spPr>
      </p:pic>
      <p:sp>
        <p:nvSpPr>
          <p:cNvPr id="466950" name="Text Box 6"/>
          <p:cNvSpPr txBox="1">
            <a:spLocks noChangeArrowheads="1"/>
          </p:cNvSpPr>
          <p:nvPr/>
        </p:nvSpPr>
        <p:spPr bwMode="auto">
          <a:xfrm>
            <a:off x="0" y="46513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1. Door praten gaat het trilplaatje T trillen</a:t>
            </a:r>
          </a:p>
        </p:txBody>
      </p:sp>
      <p:sp>
        <p:nvSpPr>
          <p:cNvPr id="466951" name="Text Box 7"/>
          <p:cNvSpPr txBox="1">
            <a:spLocks noChangeArrowheads="1"/>
          </p:cNvSpPr>
          <p:nvPr/>
        </p:nvSpPr>
        <p:spPr bwMode="auto">
          <a:xfrm>
            <a:off x="0" y="148113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3. De flux in de spoel verandert</a:t>
            </a:r>
          </a:p>
        </p:txBody>
      </p:sp>
      <p:sp>
        <p:nvSpPr>
          <p:cNvPr id="466952" name="Text Box 8"/>
          <p:cNvSpPr txBox="1">
            <a:spLocks noChangeArrowheads="1"/>
          </p:cNvSpPr>
          <p:nvPr/>
        </p:nvSpPr>
        <p:spPr bwMode="auto">
          <a:xfrm>
            <a:off x="0" y="97631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2. Daardoor gaat spoel S trillen</a:t>
            </a:r>
          </a:p>
        </p:txBody>
      </p:sp>
      <p:sp>
        <p:nvSpPr>
          <p:cNvPr id="466953" name="Text Box 9"/>
          <p:cNvSpPr txBox="1">
            <a:spLocks noChangeArrowheads="1"/>
          </p:cNvSpPr>
          <p:nvPr/>
        </p:nvSpPr>
        <p:spPr bwMode="auto">
          <a:xfrm>
            <a:off x="0" y="197802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4. Er ontstaat een inductiespanning</a:t>
            </a:r>
          </a:p>
        </p:txBody>
      </p:sp>
      <p:sp>
        <p:nvSpPr>
          <p:cNvPr id="466954" name="Text Box 10"/>
          <p:cNvSpPr txBox="1">
            <a:spLocks noChangeArrowheads="1"/>
          </p:cNvSpPr>
          <p:nvPr/>
        </p:nvSpPr>
        <p:spPr bwMode="auto">
          <a:xfrm>
            <a:off x="4897438" y="4508500"/>
            <a:ext cx="755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</a:t>
            </a:r>
          </a:p>
        </p:txBody>
      </p:sp>
      <p:sp>
        <p:nvSpPr>
          <p:cNvPr id="466958" name="Text Box 14"/>
          <p:cNvSpPr txBox="1">
            <a:spLocks noChangeArrowheads="1"/>
          </p:cNvSpPr>
          <p:nvPr/>
        </p:nvSpPr>
        <p:spPr bwMode="auto">
          <a:xfrm>
            <a:off x="5727700" y="4564063"/>
            <a:ext cx="755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</a:t>
            </a:r>
          </a:p>
        </p:txBody>
      </p:sp>
      <p:sp>
        <p:nvSpPr>
          <p:cNvPr id="466961" name="Text Box 17"/>
          <p:cNvSpPr txBox="1">
            <a:spLocks noChangeArrowheads="1"/>
          </p:cNvSpPr>
          <p:nvPr/>
        </p:nvSpPr>
        <p:spPr bwMode="auto">
          <a:xfrm>
            <a:off x="7969250" y="3979863"/>
            <a:ext cx="971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U</a:t>
            </a:r>
            <a:r>
              <a:rPr lang="nl-NL" sz="2800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ind</a:t>
            </a:r>
            <a:endParaRPr lang="nl-NL" sz="28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528386" name="Rectangle 2"/>
          <p:cNvSpPr>
            <a:spLocks noChangeArrowheads="1"/>
          </p:cNvSpPr>
          <p:nvPr/>
        </p:nvSpPr>
        <p:spPr bwMode="auto">
          <a:xfrm>
            <a:off x="0" y="2663825"/>
            <a:ext cx="36353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36195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	</a:t>
            </a:r>
            <a:r>
              <a:rPr lang="nl-NL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  <a:hlinkClick r:id="rId4"/>
              </a:rPr>
              <a:t>Simulatie microfoon</a:t>
            </a:r>
            <a:endParaRPr lang="nl-NL" altLang="nl-NL" sz="2400" dirty="0" smtClean="0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3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434053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6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6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6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6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6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6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66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66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66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66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66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2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6" grpId="0"/>
      <p:bldP spid="466950" grpId="0" autoUpdateAnimBg="0"/>
      <p:bldP spid="466951" grpId="0" autoUpdateAnimBg="0"/>
      <p:bldP spid="466952" grpId="0" autoUpdateAnimBg="0"/>
      <p:bldP spid="466953" grpId="0" autoUpdateAnimBg="0"/>
      <p:bldP spid="466954" grpId="0"/>
      <p:bldP spid="466958" grpId="0"/>
      <p:bldP spid="466961" grpId="0"/>
      <p:bldP spid="528386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88"/>
            <a:ext cx="9144000" cy="633413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5.15/31 </a:t>
            </a:r>
            <a:r>
              <a:rPr lang="nl-N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Voorbeeld 3: Transformator*</a:t>
            </a:r>
            <a:endParaRPr lang="el-GR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478223" name="Picture 15" descr="Transformer-hightolow_smalle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2659063"/>
            <a:ext cx="4643437" cy="4198937"/>
          </a:xfrm>
        </p:spPr>
      </p:pic>
      <p:sp>
        <p:nvSpPr>
          <p:cNvPr id="478225" name="Text Box 17"/>
          <p:cNvSpPr txBox="1">
            <a:spLocks noChangeArrowheads="1"/>
          </p:cNvSpPr>
          <p:nvPr/>
        </p:nvSpPr>
        <p:spPr bwMode="auto">
          <a:xfrm>
            <a:off x="7108825" y="3005138"/>
            <a:ext cx="971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U</a:t>
            </a:r>
            <a:r>
              <a:rPr lang="nl-NL" sz="2800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ind</a:t>
            </a:r>
            <a:endParaRPr lang="nl-NL" sz="28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78226" name="Text Box 18"/>
          <p:cNvSpPr txBox="1">
            <a:spLocks noChangeArrowheads="1"/>
          </p:cNvSpPr>
          <p:nvPr/>
        </p:nvSpPr>
        <p:spPr bwMode="auto">
          <a:xfrm>
            <a:off x="6392863" y="2674938"/>
            <a:ext cx="6619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U</a:t>
            </a:r>
            <a:endParaRPr lang="nl-NL" sz="2800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78231" name="Text Box 23"/>
          <p:cNvSpPr txBox="1">
            <a:spLocks noChangeArrowheads="1"/>
          </p:cNvSpPr>
          <p:nvPr/>
        </p:nvSpPr>
        <p:spPr bwMode="auto">
          <a:xfrm>
            <a:off x="17463" y="695325"/>
            <a:ext cx="91440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36195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1.	De binnenste spoel is aangesloten op een wisselspanning </a:t>
            </a:r>
            <a:r>
              <a:rPr lang="nl-NL" sz="2400" b="1" dirty="0">
                <a:solidFill>
                  <a:srgbClr val="000000"/>
                </a:solidFill>
                <a:cs typeface="Arial" pitchFamily="34" charset="0"/>
              </a:rPr>
              <a:t>U</a:t>
            </a:r>
          </a:p>
        </p:txBody>
      </p:sp>
      <p:sp>
        <p:nvSpPr>
          <p:cNvPr id="478232" name="Text Box 24"/>
          <p:cNvSpPr txBox="1">
            <a:spLocks noChangeArrowheads="1"/>
          </p:cNvSpPr>
          <p:nvPr/>
        </p:nvSpPr>
        <p:spPr bwMode="auto">
          <a:xfrm>
            <a:off x="0" y="2189163"/>
            <a:ext cx="9144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4. Er ontstaat een inductiespanning </a:t>
            </a:r>
            <a:r>
              <a:rPr lang="nl-NL" sz="2400" b="1" dirty="0" err="1">
                <a:solidFill>
                  <a:srgbClr val="000000"/>
                </a:solidFill>
                <a:cs typeface="Arial" pitchFamily="34" charset="0"/>
              </a:rPr>
              <a:t>U</a:t>
            </a:r>
            <a:r>
              <a:rPr lang="nl-NL" sz="2400" b="1" baseline="-25000" dirty="0" err="1">
                <a:solidFill>
                  <a:srgbClr val="000000"/>
                </a:solidFill>
                <a:cs typeface="Arial" pitchFamily="34" charset="0"/>
              </a:rPr>
              <a:t>ind</a:t>
            </a:r>
            <a:endParaRPr lang="nl-NL" sz="2400" b="1" baseline="-25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78233" name="Text Box 25"/>
          <p:cNvSpPr txBox="1">
            <a:spLocks noChangeArrowheads="1"/>
          </p:cNvSpPr>
          <p:nvPr/>
        </p:nvSpPr>
        <p:spPr bwMode="auto">
          <a:xfrm>
            <a:off x="0" y="1116013"/>
            <a:ext cx="9144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2. Daardoor verandert de sterkte van het magnetisch veld</a:t>
            </a:r>
          </a:p>
        </p:txBody>
      </p:sp>
      <p:sp>
        <p:nvSpPr>
          <p:cNvPr id="478234" name="Text Box 26"/>
          <p:cNvSpPr txBox="1">
            <a:spLocks noChangeArrowheads="1"/>
          </p:cNvSpPr>
          <p:nvPr/>
        </p:nvSpPr>
        <p:spPr bwMode="auto">
          <a:xfrm>
            <a:off x="0" y="1612900"/>
            <a:ext cx="9144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400" dirty="0">
                <a:solidFill>
                  <a:srgbClr val="000000"/>
                </a:solidFill>
                <a:cs typeface="Arial" pitchFamily="34" charset="0"/>
              </a:rPr>
              <a:t>3. De flux in de buitenste spoel verandert</a:t>
            </a:r>
          </a:p>
        </p:txBody>
      </p:sp>
      <p:sp>
        <p:nvSpPr>
          <p:cNvPr id="10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2" name="Toelichting met afgeronde rechthoek 1"/>
          <p:cNvSpPr>
            <a:spLocks noChangeArrowheads="1"/>
          </p:cNvSpPr>
          <p:nvPr/>
        </p:nvSpPr>
        <p:spPr bwMode="auto">
          <a:xfrm>
            <a:off x="2411413" y="4560888"/>
            <a:ext cx="1547812" cy="812800"/>
          </a:xfrm>
          <a:prstGeom prst="wedgeRoundRectCallout">
            <a:avLst>
              <a:gd name="adj1" fmla="val 163000"/>
              <a:gd name="adj2" fmla="val -43514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000000"/>
                </a:solidFill>
              </a:rPr>
              <a:t>Secundaire spoel</a:t>
            </a:r>
          </a:p>
        </p:txBody>
      </p:sp>
      <p:sp>
        <p:nvSpPr>
          <p:cNvPr id="12" name="Toelichting met afgeronde rechthoek 11"/>
          <p:cNvSpPr>
            <a:spLocks noChangeArrowheads="1"/>
          </p:cNvSpPr>
          <p:nvPr/>
        </p:nvSpPr>
        <p:spPr bwMode="auto">
          <a:xfrm>
            <a:off x="2411413" y="2863850"/>
            <a:ext cx="1547812" cy="812800"/>
          </a:xfrm>
          <a:prstGeom prst="wedgeRoundRectCallout">
            <a:avLst>
              <a:gd name="adj1" fmla="val 188671"/>
              <a:gd name="adj2" fmla="val 133176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000000"/>
                </a:solidFill>
              </a:rPr>
              <a:t>Primaire spoel</a:t>
            </a:r>
          </a:p>
        </p:txBody>
      </p:sp>
    </p:spTree>
    <p:extLst>
      <p:ext uri="{BB962C8B-B14F-4D97-AF65-F5344CB8AC3E}">
        <p14:creationId xmlns:p14="http://schemas.microsoft.com/office/powerpoint/2010/main" val="79203949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7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7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8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8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0" grpId="0"/>
      <p:bldP spid="478225" grpId="0"/>
      <p:bldP spid="478226" grpId="0"/>
      <p:bldP spid="478231" grpId="0" autoUpdateAnimBg="0"/>
      <p:bldP spid="478232" grpId="0" autoUpdateAnimBg="0"/>
      <p:bldP spid="478233" grpId="0" autoUpdateAnimBg="0"/>
      <p:bldP spid="478234" grpId="0" autoUpdateAnimBg="0"/>
      <p:bldP spid="2" grpId="0" animBg="1"/>
      <p:bldP spid="1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9144000" cy="417513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5.16/31 </a:t>
            </a:r>
            <a:r>
              <a:rPr lang="nl-N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De Transformator*.</a:t>
            </a:r>
            <a:endParaRPr lang="el-GR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84138" y="476250"/>
            <a:ext cx="2085975" cy="2230438"/>
            <a:chOff x="53" y="300"/>
            <a:chExt cx="1314" cy="1405"/>
          </a:xfrm>
        </p:grpSpPr>
        <p:pic>
          <p:nvPicPr>
            <p:cNvPr id="74783" name="Picture 6" descr="Transformer-hightolow_smaller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00"/>
              <a:ext cx="1254" cy="1134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3331" name="Text Box 3"/>
            <p:cNvSpPr txBox="1">
              <a:spLocks noChangeArrowheads="1"/>
            </p:cNvSpPr>
            <p:nvPr/>
          </p:nvSpPr>
          <p:spPr bwMode="auto">
            <a:xfrm>
              <a:off x="53" y="1378"/>
              <a:ext cx="99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2800" dirty="0">
                  <a:solidFill>
                    <a:srgbClr val="000000"/>
                  </a:solidFill>
                  <a:cs typeface="Arial" pitchFamily="34" charset="0"/>
                </a:rPr>
                <a:t>‘n Echte</a:t>
              </a:r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180975" y="2847975"/>
            <a:ext cx="5157788" cy="2324100"/>
            <a:chOff x="114" y="1794"/>
            <a:chExt cx="3249" cy="1464"/>
          </a:xfrm>
        </p:grpSpPr>
        <p:pic>
          <p:nvPicPr>
            <p:cNvPr id="74780" name="Picture 13" descr="trafo3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1797"/>
              <a:ext cx="1798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781" name="Picture 15" descr="trafo 2"/>
            <p:cNvPicPr preferRelativeResize="0"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794"/>
              <a:ext cx="1056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3372" name="Text Box 44"/>
            <p:cNvSpPr txBox="1">
              <a:spLocks noChangeArrowheads="1"/>
            </p:cNvSpPr>
            <p:nvPr/>
          </p:nvSpPr>
          <p:spPr bwMode="auto">
            <a:xfrm>
              <a:off x="114" y="2931"/>
              <a:ext cx="313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2800" dirty="0">
                  <a:solidFill>
                    <a:srgbClr val="000000"/>
                  </a:solidFill>
                  <a:cs typeface="Arial" pitchFamily="34" charset="0"/>
                </a:rPr>
                <a:t>Een </a:t>
              </a:r>
              <a:r>
                <a:rPr lang="nl-NL" sz="2800" dirty="0" err="1">
                  <a:solidFill>
                    <a:srgbClr val="000000"/>
                  </a:solidFill>
                  <a:cs typeface="Arial" pitchFamily="34" charset="0"/>
                </a:rPr>
                <a:t>demonstratie-model</a:t>
              </a:r>
              <a:endParaRPr lang="nl-NL" sz="28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5795963" y="4221163"/>
            <a:ext cx="3348037" cy="2424112"/>
            <a:chOff x="3651" y="2795"/>
            <a:chExt cx="2109" cy="1527"/>
          </a:xfrm>
        </p:grpSpPr>
        <p:grpSp>
          <p:nvGrpSpPr>
            <p:cNvPr id="74759" name="Group 43"/>
            <p:cNvGrpSpPr>
              <a:grpSpLocks noChangeAspect="1"/>
            </p:cNvGrpSpPr>
            <p:nvPr/>
          </p:nvGrpSpPr>
          <p:grpSpPr bwMode="auto">
            <a:xfrm>
              <a:off x="4014" y="2795"/>
              <a:ext cx="749" cy="1134"/>
              <a:chOff x="3167" y="2338"/>
              <a:chExt cx="845" cy="1280"/>
            </a:xfrm>
          </p:grpSpPr>
          <p:grpSp>
            <p:nvGrpSpPr>
              <p:cNvPr id="74761" name="Group 37"/>
              <p:cNvGrpSpPr>
                <a:grpSpLocks noChangeAspect="1"/>
              </p:cNvGrpSpPr>
              <p:nvPr/>
            </p:nvGrpSpPr>
            <p:grpSpPr bwMode="auto">
              <a:xfrm>
                <a:off x="3301" y="2339"/>
                <a:ext cx="577" cy="1279"/>
                <a:chOff x="3301" y="2339"/>
                <a:chExt cx="577" cy="1279"/>
              </a:xfrm>
            </p:grpSpPr>
            <p:grpSp>
              <p:nvGrpSpPr>
                <p:cNvPr id="74766" name="Group 34"/>
                <p:cNvGrpSpPr>
                  <a:grpSpLocks noChangeAspect="1"/>
                </p:cNvGrpSpPr>
                <p:nvPr/>
              </p:nvGrpSpPr>
              <p:grpSpPr bwMode="auto">
                <a:xfrm>
                  <a:off x="3301" y="2339"/>
                  <a:ext cx="577" cy="1279"/>
                  <a:chOff x="3301" y="2339"/>
                  <a:chExt cx="577" cy="1279"/>
                </a:xfrm>
              </p:grpSpPr>
              <p:grpSp>
                <p:nvGrpSpPr>
                  <p:cNvPr id="74770" name="Group 2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01" y="2339"/>
                    <a:ext cx="162" cy="1275"/>
                    <a:chOff x="3301" y="2339"/>
                    <a:chExt cx="162" cy="1275"/>
                  </a:xfrm>
                </p:grpSpPr>
                <p:sp>
                  <p:nvSpPr>
                    <p:cNvPr id="74776" name="Arc 1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303" y="2339"/>
                      <a:ext cx="159" cy="319"/>
                    </a:xfrm>
                    <a:custGeom>
                      <a:avLst/>
                      <a:gdLst>
                        <a:gd name="T0" fmla="*/ 0 w 21600"/>
                        <a:gd name="T1" fmla="*/ 0 h 43200"/>
                        <a:gd name="T2" fmla="*/ 0 w 21600"/>
                        <a:gd name="T3" fmla="*/ 0 h 43200"/>
                        <a:gd name="T4" fmla="*/ 0 w 21600"/>
                        <a:gd name="T5" fmla="*/ 0 h 432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43200"/>
                        <a:gd name="T11" fmla="*/ 21600 w 21600"/>
                        <a:gd name="T12" fmla="*/ 43200 h 432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432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523"/>
                            <a:pt x="11939" y="43191"/>
                            <a:pt x="15" y="43199"/>
                          </a:cubicBezTo>
                        </a:path>
                        <a:path w="21600" h="432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523"/>
                            <a:pt x="11939" y="43191"/>
                            <a:pt x="15" y="43199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4777" name="Arc 2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304" y="2658"/>
                      <a:ext cx="159" cy="319"/>
                    </a:xfrm>
                    <a:custGeom>
                      <a:avLst/>
                      <a:gdLst>
                        <a:gd name="T0" fmla="*/ 0 w 21600"/>
                        <a:gd name="T1" fmla="*/ 0 h 43200"/>
                        <a:gd name="T2" fmla="*/ 0 w 21600"/>
                        <a:gd name="T3" fmla="*/ 0 h 43200"/>
                        <a:gd name="T4" fmla="*/ 0 w 21600"/>
                        <a:gd name="T5" fmla="*/ 0 h 432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43200"/>
                        <a:gd name="T11" fmla="*/ 21600 w 21600"/>
                        <a:gd name="T12" fmla="*/ 43200 h 432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432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523"/>
                            <a:pt x="11939" y="43191"/>
                            <a:pt x="15" y="43199"/>
                          </a:cubicBezTo>
                        </a:path>
                        <a:path w="21600" h="432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523"/>
                            <a:pt x="11939" y="43191"/>
                            <a:pt x="15" y="43199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4778" name="Arc 2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301" y="2976"/>
                      <a:ext cx="159" cy="319"/>
                    </a:xfrm>
                    <a:custGeom>
                      <a:avLst/>
                      <a:gdLst>
                        <a:gd name="T0" fmla="*/ 0 w 21600"/>
                        <a:gd name="T1" fmla="*/ 0 h 43200"/>
                        <a:gd name="T2" fmla="*/ 0 w 21600"/>
                        <a:gd name="T3" fmla="*/ 0 h 43200"/>
                        <a:gd name="T4" fmla="*/ 0 w 21600"/>
                        <a:gd name="T5" fmla="*/ 0 h 432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43200"/>
                        <a:gd name="T11" fmla="*/ 21600 w 21600"/>
                        <a:gd name="T12" fmla="*/ 43200 h 432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432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523"/>
                            <a:pt x="11939" y="43191"/>
                            <a:pt x="15" y="43199"/>
                          </a:cubicBezTo>
                        </a:path>
                        <a:path w="21600" h="432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523"/>
                            <a:pt x="11939" y="43191"/>
                            <a:pt x="15" y="43199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4779" name="Arc 2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302" y="3295"/>
                      <a:ext cx="159" cy="319"/>
                    </a:xfrm>
                    <a:custGeom>
                      <a:avLst/>
                      <a:gdLst>
                        <a:gd name="T0" fmla="*/ 0 w 21600"/>
                        <a:gd name="T1" fmla="*/ 0 h 43200"/>
                        <a:gd name="T2" fmla="*/ 0 w 21600"/>
                        <a:gd name="T3" fmla="*/ 0 h 43200"/>
                        <a:gd name="T4" fmla="*/ 0 w 21600"/>
                        <a:gd name="T5" fmla="*/ 0 h 432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43200"/>
                        <a:gd name="T11" fmla="*/ 21600 w 21600"/>
                        <a:gd name="T12" fmla="*/ 43200 h 432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432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523"/>
                            <a:pt x="11939" y="43191"/>
                            <a:pt x="15" y="43199"/>
                          </a:cubicBezTo>
                        </a:path>
                        <a:path w="21600" h="432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523"/>
                            <a:pt x="11939" y="43191"/>
                            <a:pt x="15" y="43199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74771" name="Group 29"/>
                  <p:cNvGrpSpPr>
                    <a:grpSpLocks noChangeAspect="1"/>
                  </p:cNvGrpSpPr>
                  <p:nvPr/>
                </p:nvGrpSpPr>
                <p:grpSpPr bwMode="auto">
                  <a:xfrm flipH="1">
                    <a:off x="3716" y="2343"/>
                    <a:ext cx="162" cy="1275"/>
                    <a:chOff x="3301" y="2339"/>
                    <a:chExt cx="162" cy="1275"/>
                  </a:xfrm>
                </p:grpSpPr>
                <p:sp>
                  <p:nvSpPr>
                    <p:cNvPr id="74772" name="Arc 3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303" y="2339"/>
                      <a:ext cx="159" cy="319"/>
                    </a:xfrm>
                    <a:custGeom>
                      <a:avLst/>
                      <a:gdLst>
                        <a:gd name="T0" fmla="*/ 0 w 21600"/>
                        <a:gd name="T1" fmla="*/ 0 h 43200"/>
                        <a:gd name="T2" fmla="*/ 0 w 21600"/>
                        <a:gd name="T3" fmla="*/ 0 h 43200"/>
                        <a:gd name="T4" fmla="*/ 0 w 21600"/>
                        <a:gd name="T5" fmla="*/ 0 h 432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43200"/>
                        <a:gd name="T11" fmla="*/ 21600 w 21600"/>
                        <a:gd name="T12" fmla="*/ 43200 h 432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432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523"/>
                            <a:pt x="11939" y="43191"/>
                            <a:pt x="15" y="43199"/>
                          </a:cubicBezTo>
                        </a:path>
                        <a:path w="21600" h="432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523"/>
                            <a:pt x="11939" y="43191"/>
                            <a:pt x="15" y="43199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4773" name="Arc 3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304" y="2658"/>
                      <a:ext cx="159" cy="319"/>
                    </a:xfrm>
                    <a:custGeom>
                      <a:avLst/>
                      <a:gdLst>
                        <a:gd name="T0" fmla="*/ 0 w 21600"/>
                        <a:gd name="T1" fmla="*/ 0 h 43200"/>
                        <a:gd name="T2" fmla="*/ 0 w 21600"/>
                        <a:gd name="T3" fmla="*/ 0 h 43200"/>
                        <a:gd name="T4" fmla="*/ 0 w 21600"/>
                        <a:gd name="T5" fmla="*/ 0 h 432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43200"/>
                        <a:gd name="T11" fmla="*/ 21600 w 21600"/>
                        <a:gd name="T12" fmla="*/ 43200 h 432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432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523"/>
                            <a:pt x="11939" y="43191"/>
                            <a:pt x="15" y="43199"/>
                          </a:cubicBezTo>
                        </a:path>
                        <a:path w="21600" h="432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523"/>
                            <a:pt x="11939" y="43191"/>
                            <a:pt x="15" y="43199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4774" name="Arc 3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301" y="2976"/>
                      <a:ext cx="159" cy="319"/>
                    </a:xfrm>
                    <a:custGeom>
                      <a:avLst/>
                      <a:gdLst>
                        <a:gd name="T0" fmla="*/ 0 w 21600"/>
                        <a:gd name="T1" fmla="*/ 0 h 43200"/>
                        <a:gd name="T2" fmla="*/ 0 w 21600"/>
                        <a:gd name="T3" fmla="*/ 0 h 43200"/>
                        <a:gd name="T4" fmla="*/ 0 w 21600"/>
                        <a:gd name="T5" fmla="*/ 0 h 432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43200"/>
                        <a:gd name="T11" fmla="*/ 21600 w 21600"/>
                        <a:gd name="T12" fmla="*/ 43200 h 432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432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523"/>
                            <a:pt x="11939" y="43191"/>
                            <a:pt x="15" y="43199"/>
                          </a:cubicBezTo>
                        </a:path>
                        <a:path w="21600" h="432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523"/>
                            <a:pt x="11939" y="43191"/>
                            <a:pt x="15" y="43199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4775" name="Arc 3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302" y="3295"/>
                      <a:ext cx="159" cy="319"/>
                    </a:xfrm>
                    <a:custGeom>
                      <a:avLst/>
                      <a:gdLst>
                        <a:gd name="T0" fmla="*/ 0 w 21600"/>
                        <a:gd name="T1" fmla="*/ 0 h 43200"/>
                        <a:gd name="T2" fmla="*/ 0 w 21600"/>
                        <a:gd name="T3" fmla="*/ 0 h 43200"/>
                        <a:gd name="T4" fmla="*/ 0 w 21600"/>
                        <a:gd name="T5" fmla="*/ 0 h 432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43200"/>
                        <a:gd name="T11" fmla="*/ 21600 w 21600"/>
                        <a:gd name="T12" fmla="*/ 43200 h 432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432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523"/>
                            <a:pt x="11939" y="43191"/>
                            <a:pt x="15" y="43199"/>
                          </a:cubicBezTo>
                        </a:path>
                        <a:path w="21600" h="432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523"/>
                            <a:pt x="11939" y="43191"/>
                            <a:pt x="15" y="43199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4767" name="Group 36"/>
                <p:cNvGrpSpPr>
                  <a:grpSpLocks noChangeAspect="1"/>
                </p:cNvGrpSpPr>
                <p:nvPr/>
              </p:nvGrpSpPr>
              <p:grpSpPr bwMode="auto">
                <a:xfrm>
                  <a:off x="3560" y="2387"/>
                  <a:ext cx="82" cy="1177"/>
                  <a:chOff x="3234" y="2387"/>
                  <a:chExt cx="82" cy="1177"/>
                </a:xfrm>
              </p:grpSpPr>
              <p:sp>
                <p:nvSpPr>
                  <p:cNvPr id="74768" name="Freeform 23"/>
                  <p:cNvSpPr>
                    <a:spLocks noChangeAspect="1"/>
                  </p:cNvSpPr>
                  <p:nvPr/>
                </p:nvSpPr>
                <p:spPr bwMode="auto">
                  <a:xfrm>
                    <a:off x="3315" y="2387"/>
                    <a:ext cx="1" cy="1177"/>
                  </a:xfrm>
                  <a:custGeom>
                    <a:avLst/>
                    <a:gdLst>
                      <a:gd name="T0" fmla="*/ 1 w 1"/>
                      <a:gd name="T1" fmla="*/ 0 h 1177"/>
                      <a:gd name="T2" fmla="*/ 0 w 1"/>
                      <a:gd name="T3" fmla="*/ 1177 h 1177"/>
                      <a:gd name="T4" fmla="*/ 0 60000 65536"/>
                      <a:gd name="T5" fmla="*/ 0 60000 65536"/>
                      <a:gd name="T6" fmla="*/ 0 w 1"/>
                      <a:gd name="T7" fmla="*/ 0 h 1177"/>
                      <a:gd name="T8" fmla="*/ 1 w 1"/>
                      <a:gd name="T9" fmla="*/ 1177 h 1177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1177">
                        <a:moveTo>
                          <a:pt x="1" y="0"/>
                        </a:moveTo>
                        <a:lnTo>
                          <a:pt x="0" y="1177"/>
                        </a:lnTo>
                      </a:path>
                    </a:pathLst>
                  </a:custGeom>
                  <a:noFill/>
                  <a:ln w="5715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74769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3234" y="2387"/>
                    <a:ext cx="1" cy="1177"/>
                  </a:xfrm>
                  <a:custGeom>
                    <a:avLst/>
                    <a:gdLst>
                      <a:gd name="T0" fmla="*/ 1 w 1"/>
                      <a:gd name="T1" fmla="*/ 0 h 1177"/>
                      <a:gd name="T2" fmla="*/ 0 w 1"/>
                      <a:gd name="T3" fmla="*/ 1177 h 1177"/>
                      <a:gd name="T4" fmla="*/ 0 60000 65536"/>
                      <a:gd name="T5" fmla="*/ 0 60000 65536"/>
                      <a:gd name="T6" fmla="*/ 0 w 1"/>
                      <a:gd name="T7" fmla="*/ 0 h 1177"/>
                      <a:gd name="T8" fmla="*/ 1 w 1"/>
                      <a:gd name="T9" fmla="*/ 1177 h 1177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1177">
                        <a:moveTo>
                          <a:pt x="1" y="0"/>
                        </a:moveTo>
                        <a:lnTo>
                          <a:pt x="0" y="1177"/>
                        </a:lnTo>
                      </a:path>
                    </a:pathLst>
                  </a:custGeom>
                  <a:noFill/>
                  <a:ln w="5715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74762" name="Line 39"/>
              <p:cNvSpPr>
                <a:spLocks noChangeAspect="1" noChangeShapeType="1"/>
              </p:cNvSpPr>
              <p:nvPr/>
            </p:nvSpPr>
            <p:spPr bwMode="auto">
              <a:xfrm>
                <a:off x="3875" y="2344"/>
                <a:ext cx="13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74763" name="Line 40"/>
              <p:cNvSpPr>
                <a:spLocks noChangeAspect="1" noChangeShapeType="1"/>
              </p:cNvSpPr>
              <p:nvPr/>
            </p:nvSpPr>
            <p:spPr bwMode="auto">
              <a:xfrm>
                <a:off x="3167" y="2338"/>
                <a:ext cx="13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74764" name="Line 41"/>
              <p:cNvSpPr>
                <a:spLocks noChangeAspect="1" noChangeShapeType="1"/>
              </p:cNvSpPr>
              <p:nvPr/>
            </p:nvSpPr>
            <p:spPr bwMode="auto">
              <a:xfrm>
                <a:off x="3876" y="3618"/>
                <a:ext cx="13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74765" name="Line 42"/>
              <p:cNvSpPr>
                <a:spLocks noChangeAspect="1" noChangeShapeType="1"/>
              </p:cNvSpPr>
              <p:nvPr/>
            </p:nvSpPr>
            <p:spPr bwMode="auto">
              <a:xfrm>
                <a:off x="3168" y="3615"/>
                <a:ext cx="13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83373" name="Text Box 45"/>
            <p:cNvSpPr txBox="1">
              <a:spLocks noChangeArrowheads="1"/>
            </p:cNvSpPr>
            <p:nvPr/>
          </p:nvSpPr>
          <p:spPr bwMode="auto">
            <a:xfrm>
              <a:off x="3651" y="3992"/>
              <a:ext cx="210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2800" dirty="0">
                  <a:solidFill>
                    <a:srgbClr val="000000"/>
                  </a:solidFill>
                  <a:cs typeface="Arial" pitchFamily="34" charset="0"/>
                </a:rPr>
                <a:t>Het schemateken</a:t>
              </a:r>
            </a:p>
          </p:txBody>
        </p:sp>
      </p:grpSp>
      <p:sp>
        <p:nvSpPr>
          <p:cNvPr id="33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437265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0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490538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5.17/31 </a:t>
            </a:r>
            <a:r>
              <a:rPr lang="nl-N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De Transformator*</a:t>
            </a:r>
            <a:endParaRPr lang="el-GR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496762" name="Object 122"/>
          <p:cNvGraphicFramePr>
            <a:graphicFrameLocks noGrp="1" noChangeAspect="1"/>
          </p:cNvGraphicFramePr>
          <p:nvPr>
            <p:ph sz="half" idx="1"/>
          </p:nvPr>
        </p:nvGraphicFramePr>
        <p:xfrm>
          <a:off x="190500" y="4281488"/>
          <a:ext cx="1644650" cy="120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Vergelijking" r:id="rId4" imgW="622300" imgH="457200" progId="Equation.3">
                  <p:embed/>
                </p:oleObj>
              </mc:Choice>
              <mc:Fallback>
                <p:oleObj name="Vergelijking" r:id="rId4" imgW="622300" imgH="457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4281488"/>
                        <a:ext cx="1644650" cy="1208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6649" name="Text Box 9"/>
          <p:cNvSpPr txBox="1">
            <a:spLocks noChangeArrowheads="1"/>
          </p:cNvSpPr>
          <p:nvPr/>
        </p:nvSpPr>
        <p:spPr bwMode="auto">
          <a:xfrm>
            <a:off x="-19050" y="5589588"/>
            <a:ext cx="4968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Ideale transformator</a:t>
            </a:r>
            <a:r>
              <a:rPr lang="nl-NL" sz="28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:</a:t>
            </a:r>
          </a:p>
        </p:txBody>
      </p:sp>
      <p:grpSp>
        <p:nvGrpSpPr>
          <p:cNvPr id="2" name="Group 121"/>
          <p:cNvGrpSpPr>
            <a:grpSpLocks/>
          </p:cNvGrpSpPr>
          <p:nvPr/>
        </p:nvGrpSpPr>
        <p:grpSpPr bwMode="auto">
          <a:xfrm>
            <a:off x="276225" y="404813"/>
            <a:ext cx="5808663" cy="2900362"/>
            <a:chOff x="174" y="324"/>
            <a:chExt cx="3659" cy="1827"/>
          </a:xfrm>
        </p:grpSpPr>
        <p:grpSp>
          <p:nvGrpSpPr>
            <p:cNvPr id="75794" name="Group 115"/>
            <p:cNvGrpSpPr>
              <a:grpSpLocks/>
            </p:cNvGrpSpPr>
            <p:nvPr/>
          </p:nvGrpSpPr>
          <p:grpSpPr bwMode="auto">
            <a:xfrm>
              <a:off x="537" y="708"/>
              <a:ext cx="2842" cy="1134"/>
              <a:chOff x="537" y="572"/>
              <a:chExt cx="2842" cy="1134"/>
            </a:xfrm>
          </p:grpSpPr>
          <p:sp>
            <p:nvSpPr>
              <p:cNvPr id="75803" name="Rectangle 80"/>
              <p:cNvSpPr>
                <a:spLocks noChangeArrowheads="1"/>
              </p:cNvSpPr>
              <p:nvPr/>
            </p:nvSpPr>
            <p:spPr bwMode="auto">
              <a:xfrm>
                <a:off x="3243" y="807"/>
                <a:ext cx="136" cy="67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grpSp>
            <p:nvGrpSpPr>
              <p:cNvPr id="75804" name="Group 85"/>
              <p:cNvGrpSpPr>
                <a:grpSpLocks/>
              </p:cNvGrpSpPr>
              <p:nvPr/>
            </p:nvGrpSpPr>
            <p:grpSpPr bwMode="auto">
              <a:xfrm>
                <a:off x="537" y="572"/>
                <a:ext cx="1618" cy="1134"/>
                <a:chOff x="537" y="572"/>
                <a:chExt cx="1618" cy="1134"/>
              </a:xfrm>
            </p:grpSpPr>
            <p:grpSp>
              <p:nvGrpSpPr>
                <p:cNvPr id="75807" name="Group 56"/>
                <p:cNvGrpSpPr>
                  <a:grpSpLocks noChangeAspect="1"/>
                </p:cNvGrpSpPr>
                <p:nvPr/>
              </p:nvGrpSpPr>
              <p:grpSpPr bwMode="auto">
                <a:xfrm>
                  <a:off x="1406" y="572"/>
                  <a:ext cx="749" cy="1134"/>
                  <a:chOff x="3167" y="2338"/>
                  <a:chExt cx="845" cy="1280"/>
                </a:xfrm>
              </p:grpSpPr>
              <p:grpSp>
                <p:nvGrpSpPr>
                  <p:cNvPr id="75814" name="Group 5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01" y="2339"/>
                    <a:ext cx="577" cy="1279"/>
                    <a:chOff x="3301" y="2339"/>
                    <a:chExt cx="577" cy="1279"/>
                  </a:xfrm>
                </p:grpSpPr>
                <p:grpSp>
                  <p:nvGrpSpPr>
                    <p:cNvPr id="75819" name="Group 5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301" y="2339"/>
                      <a:ext cx="577" cy="1279"/>
                      <a:chOff x="3301" y="2339"/>
                      <a:chExt cx="577" cy="1279"/>
                    </a:xfrm>
                  </p:grpSpPr>
                  <p:grpSp>
                    <p:nvGrpSpPr>
                      <p:cNvPr id="75823" name="Group 5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301" y="2339"/>
                        <a:ext cx="162" cy="1275"/>
                        <a:chOff x="3301" y="2339"/>
                        <a:chExt cx="162" cy="1275"/>
                      </a:xfrm>
                    </p:grpSpPr>
                    <p:sp>
                      <p:nvSpPr>
                        <p:cNvPr id="75829" name="Arc 6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3303" y="2339"/>
                          <a:ext cx="159" cy="319"/>
                        </a:xfrm>
                        <a:custGeom>
                          <a:avLst/>
                          <a:gdLst>
                            <a:gd name="T0" fmla="*/ 0 w 21600"/>
                            <a:gd name="T1" fmla="*/ 0 h 43200"/>
                            <a:gd name="T2" fmla="*/ 0 w 21600"/>
                            <a:gd name="T3" fmla="*/ 0 h 43200"/>
                            <a:gd name="T4" fmla="*/ 0 w 21600"/>
                            <a:gd name="T5" fmla="*/ 0 h 432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43200"/>
                            <a:gd name="T11" fmla="*/ 21600 w 21600"/>
                            <a:gd name="T12" fmla="*/ 43200 h 432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432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3523"/>
                                <a:pt x="11939" y="43191"/>
                                <a:pt x="15" y="43199"/>
                              </a:cubicBezTo>
                            </a:path>
                            <a:path w="21600" h="432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3523"/>
                                <a:pt x="11939" y="43191"/>
                                <a:pt x="15" y="43199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571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5830" name="Arc 6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3304" y="2658"/>
                          <a:ext cx="159" cy="319"/>
                        </a:xfrm>
                        <a:custGeom>
                          <a:avLst/>
                          <a:gdLst>
                            <a:gd name="T0" fmla="*/ 0 w 21600"/>
                            <a:gd name="T1" fmla="*/ 0 h 43200"/>
                            <a:gd name="T2" fmla="*/ 0 w 21600"/>
                            <a:gd name="T3" fmla="*/ 0 h 43200"/>
                            <a:gd name="T4" fmla="*/ 0 w 21600"/>
                            <a:gd name="T5" fmla="*/ 0 h 432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43200"/>
                            <a:gd name="T11" fmla="*/ 21600 w 21600"/>
                            <a:gd name="T12" fmla="*/ 43200 h 432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432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3523"/>
                                <a:pt x="11939" y="43191"/>
                                <a:pt x="15" y="43199"/>
                              </a:cubicBezTo>
                            </a:path>
                            <a:path w="21600" h="432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3523"/>
                                <a:pt x="11939" y="43191"/>
                                <a:pt x="15" y="43199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571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5831" name="Arc 6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3301" y="2976"/>
                          <a:ext cx="159" cy="319"/>
                        </a:xfrm>
                        <a:custGeom>
                          <a:avLst/>
                          <a:gdLst>
                            <a:gd name="T0" fmla="*/ 0 w 21600"/>
                            <a:gd name="T1" fmla="*/ 0 h 43200"/>
                            <a:gd name="T2" fmla="*/ 0 w 21600"/>
                            <a:gd name="T3" fmla="*/ 0 h 43200"/>
                            <a:gd name="T4" fmla="*/ 0 w 21600"/>
                            <a:gd name="T5" fmla="*/ 0 h 432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43200"/>
                            <a:gd name="T11" fmla="*/ 21600 w 21600"/>
                            <a:gd name="T12" fmla="*/ 43200 h 432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432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3523"/>
                                <a:pt x="11939" y="43191"/>
                                <a:pt x="15" y="43199"/>
                              </a:cubicBezTo>
                            </a:path>
                            <a:path w="21600" h="432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3523"/>
                                <a:pt x="11939" y="43191"/>
                                <a:pt x="15" y="43199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571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5832" name="Arc 6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3302" y="3295"/>
                          <a:ext cx="159" cy="319"/>
                        </a:xfrm>
                        <a:custGeom>
                          <a:avLst/>
                          <a:gdLst>
                            <a:gd name="T0" fmla="*/ 0 w 21600"/>
                            <a:gd name="T1" fmla="*/ 0 h 43200"/>
                            <a:gd name="T2" fmla="*/ 0 w 21600"/>
                            <a:gd name="T3" fmla="*/ 0 h 43200"/>
                            <a:gd name="T4" fmla="*/ 0 w 21600"/>
                            <a:gd name="T5" fmla="*/ 0 h 432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43200"/>
                            <a:gd name="T11" fmla="*/ 21600 w 21600"/>
                            <a:gd name="T12" fmla="*/ 43200 h 432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432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3523"/>
                                <a:pt x="11939" y="43191"/>
                                <a:pt x="15" y="43199"/>
                              </a:cubicBezTo>
                            </a:path>
                            <a:path w="21600" h="432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3523"/>
                                <a:pt x="11939" y="43191"/>
                                <a:pt x="15" y="43199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571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75824" name="Group 6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flipH="1">
                        <a:off x="3716" y="2343"/>
                        <a:ext cx="162" cy="1275"/>
                        <a:chOff x="3301" y="2339"/>
                        <a:chExt cx="162" cy="1275"/>
                      </a:xfrm>
                    </p:grpSpPr>
                    <p:sp>
                      <p:nvSpPr>
                        <p:cNvPr id="75825" name="Arc 6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3303" y="2339"/>
                          <a:ext cx="159" cy="319"/>
                        </a:xfrm>
                        <a:custGeom>
                          <a:avLst/>
                          <a:gdLst>
                            <a:gd name="T0" fmla="*/ 0 w 21600"/>
                            <a:gd name="T1" fmla="*/ 0 h 43200"/>
                            <a:gd name="T2" fmla="*/ 0 w 21600"/>
                            <a:gd name="T3" fmla="*/ 0 h 43200"/>
                            <a:gd name="T4" fmla="*/ 0 w 21600"/>
                            <a:gd name="T5" fmla="*/ 0 h 432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43200"/>
                            <a:gd name="T11" fmla="*/ 21600 w 21600"/>
                            <a:gd name="T12" fmla="*/ 43200 h 432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432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3523"/>
                                <a:pt x="11939" y="43191"/>
                                <a:pt x="15" y="43199"/>
                              </a:cubicBezTo>
                            </a:path>
                            <a:path w="21600" h="432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3523"/>
                                <a:pt x="11939" y="43191"/>
                                <a:pt x="15" y="43199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571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5826" name="Arc 6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3304" y="2658"/>
                          <a:ext cx="159" cy="319"/>
                        </a:xfrm>
                        <a:custGeom>
                          <a:avLst/>
                          <a:gdLst>
                            <a:gd name="T0" fmla="*/ 0 w 21600"/>
                            <a:gd name="T1" fmla="*/ 0 h 43200"/>
                            <a:gd name="T2" fmla="*/ 0 w 21600"/>
                            <a:gd name="T3" fmla="*/ 0 h 43200"/>
                            <a:gd name="T4" fmla="*/ 0 w 21600"/>
                            <a:gd name="T5" fmla="*/ 0 h 432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43200"/>
                            <a:gd name="T11" fmla="*/ 21600 w 21600"/>
                            <a:gd name="T12" fmla="*/ 43200 h 432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432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3523"/>
                                <a:pt x="11939" y="43191"/>
                                <a:pt x="15" y="43199"/>
                              </a:cubicBezTo>
                            </a:path>
                            <a:path w="21600" h="432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3523"/>
                                <a:pt x="11939" y="43191"/>
                                <a:pt x="15" y="43199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571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5827" name="Arc 6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3301" y="2976"/>
                          <a:ext cx="159" cy="319"/>
                        </a:xfrm>
                        <a:custGeom>
                          <a:avLst/>
                          <a:gdLst>
                            <a:gd name="T0" fmla="*/ 0 w 21600"/>
                            <a:gd name="T1" fmla="*/ 0 h 43200"/>
                            <a:gd name="T2" fmla="*/ 0 w 21600"/>
                            <a:gd name="T3" fmla="*/ 0 h 43200"/>
                            <a:gd name="T4" fmla="*/ 0 w 21600"/>
                            <a:gd name="T5" fmla="*/ 0 h 432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43200"/>
                            <a:gd name="T11" fmla="*/ 21600 w 21600"/>
                            <a:gd name="T12" fmla="*/ 43200 h 432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432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3523"/>
                                <a:pt x="11939" y="43191"/>
                                <a:pt x="15" y="43199"/>
                              </a:cubicBezTo>
                            </a:path>
                            <a:path w="21600" h="432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3523"/>
                                <a:pt x="11939" y="43191"/>
                                <a:pt x="15" y="43199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571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5828" name="Arc 6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3302" y="3295"/>
                          <a:ext cx="159" cy="319"/>
                        </a:xfrm>
                        <a:custGeom>
                          <a:avLst/>
                          <a:gdLst>
                            <a:gd name="T0" fmla="*/ 0 w 21600"/>
                            <a:gd name="T1" fmla="*/ 0 h 43200"/>
                            <a:gd name="T2" fmla="*/ 0 w 21600"/>
                            <a:gd name="T3" fmla="*/ 0 h 43200"/>
                            <a:gd name="T4" fmla="*/ 0 w 21600"/>
                            <a:gd name="T5" fmla="*/ 0 h 432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43200"/>
                            <a:gd name="T11" fmla="*/ 21600 w 21600"/>
                            <a:gd name="T12" fmla="*/ 43200 h 432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432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3523"/>
                                <a:pt x="11939" y="43191"/>
                                <a:pt x="15" y="43199"/>
                              </a:cubicBezTo>
                            </a:path>
                            <a:path w="21600" h="432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3523"/>
                                <a:pt x="11939" y="43191"/>
                                <a:pt x="15" y="43199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571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75820" name="Group 6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560" y="2387"/>
                      <a:ext cx="82" cy="1177"/>
                      <a:chOff x="3234" y="2387"/>
                      <a:chExt cx="82" cy="1177"/>
                    </a:xfrm>
                  </p:grpSpPr>
                  <p:sp>
                    <p:nvSpPr>
                      <p:cNvPr id="75821" name="Freeform 7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3315" y="2387"/>
                        <a:ext cx="1" cy="1177"/>
                      </a:xfrm>
                      <a:custGeom>
                        <a:avLst/>
                        <a:gdLst>
                          <a:gd name="T0" fmla="*/ 1 w 1"/>
                          <a:gd name="T1" fmla="*/ 0 h 1177"/>
                          <a:gd name="T2" fmla="*/ 0 w 1"/>
                          <a:gd name="T3" fmla="*/ 1177 h 1177"/>
                          <a:gd name="T4" fmla="*/ 0 60000 65536"/>
                          <a:gd name="T5" fmla="*/ 0 60000 65536"/>
                          <a:gd name="T6" fmla="*/ 0 w 1"/>
                          <a:gd name="T7" fmla="*/ 0 h 1177"/>
                          <a:gd name="T8" fmla="*/ 1 w 1"/>
                          <a:gd name="T9" fmla="*/ 1177 h 1177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1" h="1177">
                            <a:moveTo>
                              <a:pt x="1" y="0"/>
                            </a:moveTo>
                            <a:lnTo>
                              <a:pt x="0" y="1177"/>
                            </a:lnTo>
                          </a:path>
                        </a:pathLst>
                      </a:custGeom>
                      <a:noFill/>
                      <a:ln w="5715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5822" name="Freeform 7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3234" y="2387"/>
                        <a:ext cx="1" cy="1177"/>
                      </a:xfrm>
                      <a:custGeom>
                        <a:avLst/>
                        <a:gdLst>
                          <a:gd name="T0" fmla="*/ 1 w 1"/>
                          <a:gd name="T1" fmla="*/ 0 h 1177"/>
                          <a:gd name="T2" fmla="*/ 0 w 1"/>
                          <a:gd name="T3" fmla="*/ 1177 h 1177"/>
                          <a:gd name="T4" fmla="*/ 0 60000 65536"/>
                          <a:gd name="T5" fmla="*/ 0 60000 65536"/>
                          <a:gd name="T6" fmla="*/ 0 w 1"/>
                          <a:gd name="T7" fmla="*/ 0 h 1177"/>
                          <a:gd name="T8" fmla="*/ 1 w 1"/>
                          <a:gd name="T9" fmla="*/ 1177 h 1177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1" h="1177">
                            <a:moveTo>
                              <a:pt x="1" y="0"/>
                            </a:moveTo>
                            <a:lnTo>
                              <a:pt x="0" y="1177"/>
                            </a:lnTo>
                          </a:path>
                        </a:pathLst>
                      </a:custGeom>
                      <a:noFill/>
                      <a:ln w="5715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75815" name="Line 7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75" y="2344"/>
                    <a:ext cx="136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75816" name="Line 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167" y="2338"/>
                    <a:ext cx="136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75817" name="Line 7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76" y="3618"/>
                    <a:ext cx="136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75818" name="Line 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168" y="3615"/>
                    <a:ext cx="136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75808" name="Group 84"/>
                <p:cNvGrpSpPr>
                  <a:grpSpLocks/>
                </p:cNvGrpSpPr>
                <p:nvPr/>
              </p:nvGrpSpPr>
              <p:grpSpPr bwMode="auto">
                <a:xfrm>
                  <a:off x="684" y="572"/>
                  <a:ext cx="724" cy="1131"/>
                  <a:chOff x="684" y="572"/>
                  <a:chExt cx="724" cy="1131"/>
                </a:xfrm>
              </p:grpSpPr>
              <p:sp>
                <p:nvSpPr>
                  <p:cNvPr id="75812" name="Freeform 81"/>
                  <p:cNvSpPr>
                    <a:spLocks/>
                  </p:cNvSpPr>
                  <p:nvPr/>
                </p:nvSpPr>
                <p:spPr bwMode="auto">
                  <a:xfrm>
                    <a:off x="684" y="572"/>
                    <a:ext cx="723" cy="462"/>
                  </a:xfrm>
                  <a:custGeom>
                    <a:avLst/>
                    <a:gdLst>
                      <a:gd name="T0" fmla="*/ 723 w 723"/>
                      <a:gd name="T1" fmla="*/ 0 h 462"/>
                      <a:gd name="T2" fmla="*/ 0 w 723"/>
                      <a:gd name="T3" fmla="*/ 0 h 462"/>
                      <a:gd name="T4" fmla="*/ 0 w 723"/>
                      <a:gd name="T5" fmla="*/ 462 h 462"/>
                      <a:gd name="T6" fmla="*/ 0 60000 65536"/>
                      <a:gd name="T7" fmla="*/ 0 60000 65536"/>
                      <a:gd name="T8" fmla="*/ 0 60000 65536"/>
                      <a:gd name="T9" fmla="*/ 0 w 723"/>
                      <a:gd name="T10" fmla="*/ 0 h 462"/>
                      <a:gd name="T11" fmla="*/ 723 w 723"/>
                      <a:gd name="T12" fmla="*/ 462 h 46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3" h="462">
                        <a:moveTo>
                          <a:pt x="723" y="0"/>
                        </a:moveTo>
                        <a:lnTo>
                          <a:pt x="0" y="0"/>
                        </a:lnTo>
                        <a:lnTo>
                          <a:pt x="0" y="462"/>
                        </a:lnTo>
                      </a:path>
                    </a:pathLst>
                  </a:cu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75813" name="Freeform 82"/>
                  <p:cNvSpPr>
                    <a:spLocks/>
                  </p:cNvSpPr>
                  <p:nvPr/>
                </p:nvSpPr>
                <p:spPr bwMode="auto">
                  <a:xfrm>
                    <a:off x="684" y="1254"/>
                    <a:ext cx="724" cy="449"/>
                  </a:xfrm>
                  <a:custGeom>
                    <a:avLst/>
                    <a:gdLst>
                      <a:gd name="T0" fmla="*/ 724 w 724"/>
                      <a:gd name="T1" fmla="*/ 449 h 449"/>
                      <a:gd name="T2" fmla="*/ 1 w 724"/>
                      <a:gd name="T3" fmla="*/ 449 h 449"/>
                      <a:gd name="T4" fmla="*/ 0 w 724"/>
                      <a:gd name="T5" fmla="*/ 0 h 449"/>
                      <a:gd name="T6" fmla="*/ 0 60000 65536"/>
                      <a:gd name="T7" fmla="*/ 0 60000 65536"/>
                      <a:gd name="T8" fmla="*/ 0 60000 65536"/>
                      <a:gd name="T9" fmla="*/ 0 w 724"/>
                      <a:gd name="T10" fmla="*/ 0 h 449"/>
                      <a:gd name="T11" fmla="*/ 724 w 724"/>
                      <a:gd name="T12" fmla="*/ 449 h 44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4" h="449">
                        <a:moveTo>
                          <a:pt x="724" y="449"/>
                        </a:moveTo>
                        <a:lnTo>
                          <a:pt x="1" y="44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75809" name="Group 49"/>
                <p:cNvGrpSpPr>
                  <a:grpSpLocks/>
                </p:cNvGrpSpPr>
                <p:nvPr/>
              </p:nvGrpSpPr>
              <p:grpSpPr bwMode="auto">
                <a:xfrm>
                  <a:off x="537" y="919"/>
                  <a:ext cx="256" cy="442"/>
                  <a:chOff x="5103" y="1661"/>
                  <a:chExt cx="256" cy="442"/>
                </a:xfrm>
              </p:grpSpPr>
              <p:sp>
                <p:nvSpPr>
                  <p:cNvPr id="75810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03" y="1661"/>
                    <a:ext cx="227" cy="4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en-US" altLang="nl-NL" sz="4000" b="1">
                        <a:solidFill>
                          <a:srgbClr val="3333FF"/>
                        </a:solidFill>
                        <a:cs typeface="Arial" pitchFamily="34" charset="0"/>
                      </a:rPr>
                      <a:t>~</a:t>
                    </a:r>
                  </a:p>
                </p:txBody>
              </p:sp>
              <p:sp>
                <p:nvSpPr>
                  <p:cNvPr id="75811" name="Oval 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32" y="1773"/>
                    <a:ext cx="227" cy="227"/>
                  </a:xfrm>
                  <a:prstGeom prst="ellipse">
                    <a:avLst/>
                  </a:prstGeom>
                  <a:noFill/>
                  <a:ln w="28575">
                    <a:solidFill>
                      <a:srgbClr val="3333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75805" name="Freeform 113"/>
              <p:cNvSpPr>
                <a:spLocks/>
              </p:cNvSpPr>
              <p:nvPr/>
            </p:nvSpPr>
            <p:spPr bwMode="auto">
              <a:xfrm>
                <a:off x="2154" y="575"/>
                <a:ext cx="1164" cy="232"/>
              </a:xfrm>
              <a:custGeom>
                <a:avLst/>
                <a:gdLst>
                  <a:gd name="T0" fmla="*/ 0 w 1164"/>
                  <a:gd name="T1" fmla="*/ 0 h 232"/>
                  <a:gd name="T2" fmla="*/ 1164 w 1164"/>
                  <a:gd name="T3" fmla="*/ 1 h 232"/>
                  <a:gd name="T4" fmla="*/ 1164 w 1164"/>
                  <a:gd name="T5" fmla="*/ 232 h 232"/>
                  <a:gd name="T6" fmla="*/ 0 60000 65536"/>
                  <a:gd name="T7" fmla="*/ 0 60000 65536"/>
                  <a:gd name="T8" fmla="*/ 0 60000 65536"/>
                  <a:gd name="T9" fmla="*/ 0 w 1164"/>
                  <a:gd name="T10" fmla="*/ 0 h 232"/>
                  <a:gd name="T11" fmla="*/ 1164 w 1164"/>
                  <a:gd name="T12" fmla="*/ 232 h 2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64" h="232">
                    <a:moveTo>
                      <a:pt x="0" y="0"/>
                    </a:moveTo>
                    <a:lnTo>
                      <a:pt x="1164" y="1"/>
                    </a:lnTo>
                    <a:lnTo>
                      <a:pt x="1164" y="232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75806" name="Freeform 114"/>
              <p:cNvSpPr>
                <a:spLocks/>
              </p:cNvSpPr>
              <p:nvPr/>
            </p:nvSpPr>
            <p:spPr bwMode="auto">
              <a:xfrm flipV="1">
                <a:off x="2154" y="1474"/>
                <a:ext cx="1164" cy="232"/>
              </a:xfrm>
              <a:custGeom>
                <a:avLst/>
                <a:gdLst>
                  <a:gd name="T0" fmla="*/ 0 w 1164"/>
                  <a:gd name="T1" fmla="*/ 0 h 232"/>
                  <a:gd name="T2" fmla="*/ 1164 w 1164"/>
                  <a:gd name="T3" fmla="*/ 1 h 232"/>
                  <a:gd name="T4" fmla="*/ 1164 w 1164"/>
                  <a:gd name="T5" fmla="*/ 232 h 232"/>
                  <a:gd name="T6" fmla="*/ 0 60000 65536"/>
                  <a:gd name="T7" fmla="*/ 0 60000 65536"/>
                  <a:gd name="T8" fmla="*/ 0 60000 65536"/>
                  <a:gd name="T9" fmla="*/ 0 w 1164"/>
                  <a:gd name="T10" fmla="*/ 0 h 232"/>
                  <a:gd name="T11" fmla="*/ 1164 w 1164"/>
                  <a:gd name="T12" fmla="*/ 232 h 2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64" h="232">
                    <a:moveTo>
                      <a:pt x="0" y="0"/>
                    </a:moveTo>
                    <a:lnTo>
                      <a:pt x="1164" y="1"/>
                    </a:lnTo>
                    <a:lnTo>
                      <a:pt x="1164" y="232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5795" name="Group 120"/>
            <p:cNvGrpSpPr>
              <a:grpSpLocks/>
            </p:cNvGrpSpPr>
            <p:nvPr/>
          </p:nvGrpSpPr>
          <p:grpSpPr bwMode="auto">
            <a:xfrm>
              <a:off x="174" y="324"/>
              <a:ext cx="3659" cy="1827"/>
              <a:chOff x="174" y="324"/>
              <a:chExt cx="3659" cy="1827"/>
            </a:xfrm>
          </p:grpSpPr>
          <p:sp>
            <p:nvSpPr>
              <p:cNvPr id="496682" name="Text Box 42"/>
              <p:cNvSpPr txBox="1">
                <a:spLocks noChangeArrowheads="1"/>
              </p:cNvSpPr>
              <p:nvPr/>
            </p:nvSpPr>
            <p:spPr bwMode="auto">
              <a:xfrm>
                <a:off x="174" y="1092"/>
                <a:ext cx="411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nl-NL" sz="2800" dirty="0">
                    <a:solidFill>
                      <a:srgbClr val="33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U</a:t>
                </a:r>
                <a:r>
                  <a:rPr lang="nl-NL" sz="2800" baseline="-25000" dirty="0">
                    <a:solidFill>
                      <a:srgbClr val="33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p</a:t>
                </a:r>
                <a:endParaRPr lang="nl-NL" sz="2800" dirty="0">
                  <a:solidFill>
                    <a:srgbClr val="33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96717" name="Text Box 77"/>
              <p:cNvSpPr txBox="1">
                <a:spLocks noChangeArrowheads="1"/>
              </p:cNvSpPr>
              <p:nvPr/>
            </p:nvSpPr>
            <p:spPr bwMode="auto">
              <a:xfrm>
                <a:off x="1020" y="324"/>
                <a:ext cx="36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nl-NL" sz="2800" dirty="0" err="1">
                    <a:solidFill>
                      <a:srgbClr val="33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I</a:t>
                </a:r>
                <a:r>
                  <a:rPr lang="nl-NL" sz="2800" baseline="-25000" dirty="0" err="1">
                    <a:solidFill>
                      <a:srgbClr val="33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p</a:t>
                </a:r>
                <a:endParaRPr lang="nl-NL" sz="2800" dirty="0">
                  <a:solidFill>
                    <a:srgbClr val="33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96718" name="Text Box 78"/>
              <p:cNvSpPr txBox="1">
                <a:spLocks noChangeArrowheads="1"/>
              </p:cNvSpPr>
              <p:nvPr/>
            </p:nvSpPr>
            <p:spPr bwMode="auto">
              <a:xfrm>
                <a:off x="2018" y="1117"/>
                <a:ext cx="36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nl-NL" sz="28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U</a:t>
                </a:r>
                <a:r>
                  <a:rPr lang="nl-NL" sz="2800" b="1" baseline="-250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s</a:t>
                </a:r>
                <a:endParaRPr lang="nl-NL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96719" name="Text Box 79"/>
              <p:cNvSpPr txBox="1">
                <a:spLocks noChangeArrowheads="1"/>
              </p:cNvSpPr>
              <p:nvPr/>
            </p:nvSpPr>
            <p:spPr bwMode="auto">
              <a:xfrm>
                <a:off x="2517" y="330"/>
                <a:ext cx="31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nl-NL" sz="2800" dirty="0">
                    <a:solidFill>
                      <a:srgbClr val="33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I</a:t>
                </a:r>
                <a:r>
                  <a:rPr lang="nl-NL" sz="2800" baseline="-25000" dirty="0">
                    <a:solidFill>
                      <a:srgbClr val="33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s</a:t>
                </a:r>
                <a:endParaRPr lang="nl-NL" sz="2800" dirty="0">
                  <a:solidFill>
                    <a:srgbClr val="33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96757" name="Text Box 117"/>
              <p:cNvSpPr txBox="1">
                <a:spLocks noChangeArrowheads="1"/>
              </p:cNvSpPr>
              <p:nvPr/>
            </p:nvSpPr>
            <p:spPr bwMode="auto">
              <a:xfrm>
                <a:off x="3379" y="1107"/>
                <a:ext cx="4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nl-NL" sz="2800" dirty="0" err="1">
                    <a:solidFill>
                      <a:srgbClr val="33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R</a:t>
                </a:r>
                <a:r>
                  <a:rPr lang="nl-NL" sz="2800" baseline="-25000" dirty="0" err="1">
                    <a:solidFill>
                      <a:srgbClr val="33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s</a:t>
                </a:r>
                <a:endParaRPr lang="nl-NL" sz="2800" dirty="0">
                  <a:solidFill>
                    <a:srgbClr val="33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96758" name="Text Box 118"/>
              <p:cNvSpPr txBox="1">
                <a:spLocks noChangeArrowheads="1"/>
              </p:cNvSpPr>
              <p:nvPr/>
            </p:nvSpPr>
            <p:spPr bwMode="auto">
              <a:xfrm>
                <a:off x="1850" y="1824"/>
                <a:ext cx="4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nl-NL" sz="2800" dirty="0">
                    <a:solidFill>
                      <a:srgbClr val="33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N</a:t>
                </a:r>
                <a:r>
                  <a:rPr lang="nl-NL" sz="2800" baseline="-25000" dirty="0">
                    <a:solidFill>
                      <a:srgbClr val="33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s</a:t>
                </a:r>
                <a:endParaRPr lang="nl-NL" sz="2800" dirty="0">
                  <a:solidFill>
                    <a:srgbClr val="33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96759" name="Text Box 119"/>
              <p:cNvSpPr txBox="1">
                <a:spLocks noChangeArrowheads="1"/>
              </p:cNvSpPr>
              <p:nvPr/>
            </p:nvSpPr>
            <p:spPr bwMode="auto">
              <a:xfrm>
                <a:off x="1338" y="1818"/>
                <a:ext cx="45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nl-NL" sz="2800" dirty="0">
                    <a:solidFill>
                      <a:srgbClr val="33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N</a:t>
                </a:r>
                <a:r>
                  <a:rPr lang="nl-NL" sz="2800" baseline="-25000" dirty="0">
                    <a:solidFill>
                      <a:srgbClr val="33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p</a:t>
                </a:r>
                <a:endParaRPr lang="nl-NL" sz="2800" dirty="0">
                  <a:solidFill>
                    <a:srgbClr val="33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endParaRPr>
              </a:p>
            </p:txBody>
          </p:sp>
        </p:grpSp>
      </p:grpSp>
      <p:graphicFrame>
        <p:nvGraphicFramePr>
          <p:cNvPr id="496764" name="Object 12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06363" y="6156325"/>
          <a:ext cx="295275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Vergelijking" r:id="rId6" imgW="1091726" imgH="241195" progId="Equation.3">
                  <p:embed/>
                </p:oleObj>
              </mc:Choice>
              <mc:Fallback>
                <p:oleObj name="Vergelijking" r:id="rId6" imgW="1091726" imgH="241195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3" y="6156325"/>
                        <a:ext cx="2952750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5"/>
          <p:cNvGrpSpPr>
            <a:grpSpLocks/>
          </p:cNvGrpSpPr>
          <p:nvPr/>
        </p:nvGrpSpPr>
        <p:grpSpPr bwMode="auto">
          <a:xfrm>
            <a:off x="3167063" y="6086475"/>
            <a:ext cx="3205162" cy="750888"/>
            <a:chOff x="1927" y="3866"/>
            <a:chExt cx="2019" cy="473"/>
          </a:xfrm>
        </p:grpSpPr>
        <p:graphicFrame>
          <p:nvGraphicFramePr>
            <p:cNvPr id="75792" name="Object 126"/>
            <p:cNvGraphicFramePr>
              <a:graphicFrameLocks noChangeAspect="1"/>
            </p:cNvGraphicFramePr>
            <p:nvPr/>
          </p:nvGraphicFramePr>
          <p:xfrm>
            <a:off x="2466" y="3925"/>
            <a:ext cx="1480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1" name="Vergelijking" r:id="rId8" imgW="863225" imgH="241195" progId="Equation.3">
                    <p:embed/>
                  </p:oleObj>
                </mc:Choice>
                <mc:Fallback>
                  <p:oleObj name="Vergelijking" r:id="rId8" imgW="863225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6" y="3925"/>
                          <a:ext cx="1480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6768" name="Text Box 128"/>
            <p:cNvSpPr txBox="1">
              <a:spLocks noChangeArrowheads="1"/>
            </p:cNvSpPr>
            <p:nvPr/>
          </p:nvSpPr>
          <p:spPr bwMode="auto">
            <a:xfrm>
              <a:off x="1927" y="3866"/>
              <a:ext cx="59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3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  <a:sym typeface="Wingdings 3"/>
                </a:rPr>
                <a:t></a:t>
              </a:r>
              <a:endParaRPr lang="nl-NL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496770" name="Text Box 130"/>
          <p:cNvSpPr txBox="1">
            <a:spLocks noChangeArrowheads="1"/>
          </p:cNvSpPr>
          <p:nvPr/>
        </p:nvSpPr>
        <p:spPr bwMode="auto">
          <a:xfrm>
            <a:off x="928688" y="3213100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p</a:t>
            </a:r>
            <a:r>
              <a:rPr lang="nl-NL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rimaire kant</a:t>
            </a:r>
          </a:p>
        </p:txBody>
      </p:sp>
      <p:sp>
        <p:nvSpPr>
          <p:cNvPr id="496771" name="Text Box 131"/>
          <p:cNvSpPr txBox="1">
            <a:spLocks noChangeArrowheads="1"/>
          </p:cNvSpPr>
          <p:nvPr/>
        </p:nvSpPr>
        <p:spPr bwMode="auto">
          <a:xfrm>
            <a:off x="3130550" y="3201988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s</a:t>
            </a:r>
            <a:r>
              <a:rPr lang="nl-NL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ecundaire kant</a:t>
            </a:r>
          </a:p>
        </p:txBody>
      </p:sp>
      <p:sp>
        <p:nvSpPr>
          <p:cNvPr id="496772" name="Text Box 132"/>
          <p:cNvSpPr txBox="1">
            <a:spLocks noChangeArrowheads="1"/>
          </p:cNvSpPr>
          <p:nvPr/>
        </p:nvSpPr>
        <p:spPr bwMode="auto">
          <a:xfrm>
            <a:off x="0" y="3714750"/>
            <a:ext cx="29876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BINAS formules:</a:t>
            </a:r>
          </a:p>
        </p:txBody>
      </p:sp>
      <p:sp>
        <p:nvSpPr>
          <p:cNvPr id="496774" name="AutoShape 134"/>
          <p:cNvSpPr>
            <a:spLocks noChangeArrowheads="1"/>
          </p:cNvSpPr>
          <p:nvPr/>
        </p:nvSpPr>
        <p:spPr bwMode="auto">
          <a:xfrm>
            <a:off x="3995738" y="3644900"/>
            <a:ext cx="4968875" cy="1439863"/>
          </a:xfrm>
          <a:prstGeom prst="wedgeRoundRectCallout">
            <a:avLst>
              <a:gd name="adj1" fmla="val -24824"/>
              <a:gd name="adj2" fmla="val 13401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P = UI blijft </a:t>
            </a:r>
            <a:r>
              <a:rPr lang="nl-NL" altLang="nl-NL" sz="2400" u="sng">
                <a:solidFill>
                  <a:srgbClr val="000000"/>
                </a:solidFill>
                <a:cs typeface="Arial" pitchFamily="34" charset="0"/>
              </a:rPr>
              <a:t>hetzelfde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!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Dus als U</a:t>
            </a:r>
            <a:r>
              <a:rPr lang="nl-NL" altLang="nl-NL" sz="2400" baseline="-25000">
                <a:solidFill>
                  <a:srgbClr val="000000"/>
                </a:solidFill>
                <a:cs typeface="Arial" pitchFamily="34" charset="0"/>
              </a:rPr>
              <a:t>s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nl-NL" altLang="nl-NL" sz="2400" u="sng">
                <a:solidFill>
                  <a:srgbClr val="000000"/>
                </a:solidFill>
                <a:cs typeface="Arial" pitchFamily="34" charset="0"/>
              </a:rPr>
              <a:t>2x kleiner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 is dan U</a:t>
            </a:r>
            <a:r>
              <a:rPr lang="nl-NL" altLang="nl-NL" sz="2400" baseline="-25000">
                <a:solidFill>
                  <a:srgbClr val="000000"/>
                </a:solidFill>
                <a:cs typeface="Arial" pitchFamily="34" charset="0"/>
              </a:rPr>
              <a:t>p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dan is I</a:t>
            </a:r>
            <a:r>
              <a:rPr lang="nl-NL" altLang="nl-NL" sz="2400" baseline="-25000">
                <a:solidFill>
                  <a:srgbClr val="000000"/>
                </a:solidFill>
                <a:cs typeface="Arial" pitchFamily="34" charset="0"/>
              </a:rPr>
              <a:t>s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nl-NL" altLang="nl-NL" sz="2400" u="sng">
                <a:solidFill>
                  <a:srgbClr val="000000"/>
                </a:solidFill>
                <a:cs typeface="Arial" pitchFamily="34" charset="0"/>
              </a:rPr>
              <a:t>2x groter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 dan I</a:t>
            </a:r>
            <a:r>
              <a:rPr lang="nl-NL" altLang="nl-NL" sz="2400" baseline="-25000">
                <a:solidFill>
                  <a:srgbClr val="000000"/>
                </a:solidFill>
                <a:cs typeface="Arial" pitchFamily="34" charset="0"/>
              </a:rPr>
              <a:t>p</a:t>
            </a:r>
            <a:endParaRPr lang="nl-NL" altLang="nl-NL" sz="240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5" name="Group 138"/>
          <p:cNvGrpSpPr>
            <a:grpSpLocks/>
          </p:cNvGrpSpPr>
          <p:nvPr/>
        </p:nvGrpSpPr>
        <p:grpSpPr bwMode="auto">
          <a:xfrm>
            <a:off x="1784350" y="6223000"/>
            <a:ext cx="1092200" cy="431800"/>
            <a:chOff x="1170" y="3961"/>
            <a:chExt cx="688" cy="272"/>
          </a:xfrm>
        </p:grpSpPr>
        <p:sp>
          <p:nvSpPr>
            <p:cNvPr id="75790" name="Line 136"/>
            <p:cNvSpPr>
              <a:spLocks noChangeShapeType="1"/>
            </p:cNvSpPr>
            <p:nvPr/>
          </p:nvSpPr>
          <p:spPr bwMode="auto">
            <a:xfrm flipH="1">
              <a:off x="1178" y="3961"/>
              <a:ext cx="680" cy="27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5791" name="Line 137"/>
            <p:cNvSpPr>
              <a:spLocks noChangeShapeType="1"/>
            </p:cNvSpPr>
            <p:nvPr/>
          </p:nvSpPr>
          <p:spPr bwMode="auto">
            <a:xfrm>
              <a:off x="1170" y="3961"/>
              <a:ext cx="680" cy="27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56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976387"/>
      </p:ext>
    </p:extLst>
  </p:cSld>
  <p:clrMapOvr>
    <a:masterClrMapping/>
  </p:clrMapOvr>
  <p:transition advTm="20000">
    <p:sndAc>
      <p:stSnd loop="1">
        <p:snd r:embed="rId3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6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6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6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6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96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96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9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96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4967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642" grpId="0" autoUpdateAnimBg="0"/>
      <p:bldP spid="496649" grpId="0"/>
      <p:bldP spid="496770" grpId="0"/>
      <p:bldP spid="496771" grpId="0"/>
      <p:bldP spid="496772" grpId="0"/>
      <p:bldP spid="49677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9" name="Text Box 3"/>
          <p:cNvSpPr txBox="1">
            <a:spLocks noChangeArrowheads="1"/>
          </p:cNvSpPr>
          <p:nvPr/>
        </p:nvSpPr>
        <p:spPr bwMode="auto">
          <a:xfrm>
            <a:off x="0" y="546100"/>
            <a:ext cx="9144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Je wilt een 23V; 46 W lampje op 230V aansluiten met een ideale transformator.</a:t>
            </a:r>
            <a:br>
              <a:rPr lang="nl-NL" sz="28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</a:br>
            <a:r>
              <a:rPr lang="nl-NL" sz="28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a. Bereken de verhouding van het aantal windingen.</a:t>
            </a:r>
          </a:p>
        </p:txBody>
      </p:sp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" y="65088"/>
            <a:ext cx="8291513" cy="346075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5.18/31 </a:t>
            </a:r>
            <a:r>
              <a:rPr lang="nl-N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De Transformator: rekenvoorbeeld*.</a:t>
            </a:r>
            <a:endParaRPr lang="el-GR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505939" name="Object 83"/>
          <p:cNvGraphicFramePr>
            <a:graphicFrameLocks noGrp="1" noChangeAspect="1"/>
          </p:cNvGraphicFramePr>
          <p:nvPr>
            <p:ph sz="half" idx="1"/>
          </p:nvPr>
        </p:nvGraphicFramePr>
        <p:xfrm>
          <a:off x="1535113" y="4687888"/>
          <a:ext cx="614362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Vergelijking" r:id="rId4" imgW="253890" imgH="457002" progId="Equation.3">
                  <p:embed/>
                </p:oleObj>
              </mc:Choice>
              <mc:Fallback>
                <p:oleObj name="Vergelijking" r:id="rId4" imgW="253890" imgH="457002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113" y="4687888"/>
                        <a:ext cx="614362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5946" name="Object 9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635375" y="5672138"/>
          <a:ext cx="2736850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Vergelijking" r:id="rId6" imgW="1054100" imgH="457200" progId="Equation.3">
                  <p:embed/>
                </p:oleObj>
              </mc:Choice>
              <mc:Fallback>
                <p:oleObj name="Vergelijking" r:id="rId6" imgW="1054100" imgH="457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5672138"/>
                        <a:ext cx="2736850" cy="118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5860" name="Text Box 4"/>
          <p:cNvSpPr txBox="1">
            <a:spLocks noChangeArrowheads="1"/>
          </p:cNvSpPr>
          <p:nvPr/>
        </p:nvSpPr>
        <p:spPr bwMode="auto">
          <a:xfrm>
            <a:off x="-11113" y="2146300"/>
            <a:ext cx="6022976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   </a:t>
            </a:r>
            <a:r>
              <a:rPr lang="nl-NL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Geg</a:t>
            </a:r>
            <a:r>
              <a:rPr lang="nl-NL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.:</a:t>
            </a:r>
            <a:endParaRPr lang="nl-NL" sz="2800" b="1" dirty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505861" name="Text Box 5"/>
          <p:cNvSpPr txBox="1">
            <a:spLocks noChangeArrowheads="1"/>
          </p:cNvSpPr>
          <p:nvPr/>
        </p:nvSpPr>
        <p:spPr bwMode="auto">
          <a:xfrm>
            <a:off x="420688" y="4957763"/>
            <a:ext cx="1439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Gevr.:</a:t>
            </a:r>
            <a:endParaRPr lang="nl-NL" sz="2800" b="1" baseline="-25000" dirty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505862" name="Text Box 6"/>
          <p:cNvSpPr txBox="1">
            <a:spLocks noChangeArrowheads="1"/>
          </p:cNvSpPr>
          <p:nvPr/>
        </p:nvSpPr>
        <p:spPr bwMode="auto">
          <a:xfrm>
            <a:off x="368300" y="5964238"/>
            <a:ext cx="5724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Opl.:</a:t>
            </a:r>
            <a:endParaRPr lang="nl-NL" sz="2800" b="1" u="sng" dirty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505872" name="AutoShape 16"/>
          <p:cNvSpPr>
            <a:spLocks noChangeArrowheads="1"/>
          </p:cNvSpPr>
          <p:nvPr/>
        </p:nvSpPr>
        <p:spPr bwMode="auto">
          <a:xfrm>
            <a:off x="6910388" y="4283075"/>
            <a:ext cx="2195512" cy="1941513"/>
          </a:xfrm>
          <a:prstGeom prst="wedgeRoundRectCallout">
            <a:avLst>
              <a:gd name="adj1" fmla="val -48556"/>
              <a:gd name="adj2" fmla="val 257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BINAS: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U</a:t>
            </a:r>
            <a:r>
              <a:rPr lang="nl-NL" altLang="nl-NL" sz="2400" baseline="-25000">
                <a:solidFill>
                  <a:srgbClr val="000000"/>
                </a:solidFill>
                <a:cs typeface="Arial" pitchFamily="34" charset="0"/>
              </a:rPr>
              <a:t>p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/U</a:t>
            </a:r>
            <a:r>
              <a:rPr lang="nl-NL" altLang="nl-NL" sz="2400" baseline="-25000">
                <a:solidFill>
                  <a:srgbClr val="000000"/>
                </a:solidFill>
                <a:cs typeface="Arial" pitchFamily="34" charset="0"/>
              </a:rPr>
              <a:t>s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=N</a:t>
            </a:r>
            <a:r>
              <a:rPr lang="nl-NL" altLang="nl-NL" sz="2400" baseline="-25000">
                <a:solidFill>
                  <a:srgbClr val="000000"/>
                </a:solidFill>
                <a:cs typeface="Arial" pitchFamily="34" charset="0"/>
              </a:rPr>
              <a:t>p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/N</a:t>
            </a:r>
            <a:r>
              <a:rPr lang="nl-NL" altLang="nl-NL" sz="2400" baseline="-25000">
                <a:solidFill>
                  <a:srgbClr val="000000"/>
                </a:solidFill>
                <a:cs typeface="Arial" pitchFamily="34" charset="0"/>
              </a:rPr>
              <a:t>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P</a:t>
            </a:r>
            <a:r>
              <a:rPr lang="nl-NL" altLang="nl-NL" sz="2400" baseline="-25000">
                <a:solidFill>
                  <a:srgbClr val="000000"/>
                </a:solidFill>
                <a:cs typeface="Arial" pitchFamily="34" charset="0"/>
              </a:rPr>
              <a:t>p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=P</a:t>
            </a:r>
            <a:r>
              <a:rPr lang="nl-NL" altLang="nl-NL" sz="2400" baseline="-25000">
                <a:solidFill>
                  <a:srgbClr val="000000"/>
                </a:solidFill>
                <a:cs typeface="Arial" pitchFamily="34" charset="0"/>
              </a:rPr>
              <a:t>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P=UI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U=IR</a:t>
            </a:r>
          </a:p>
        </p:txBody>
      </p:sp>
      <p:sp>
        <p:nvSpPr>
          <p:cNvPr id="505873" name="Text Box 17"/>
          <p:cNvSpPr txBox="1">
            <a:spLocks noChangeArrowheads="1"/>
          </p:cNvSpPr>
          <p:nvPr/>
        </p:nvSpPr>
        <p:spPr bwMode="auto">
          <a:xfrm>
            <a:off x="1357313" y="2139950"/>
            <a:ext cx="1703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U</a:t>
            </a:r>
            <a:r>
              <a:rPr lang="nl-NL" sz="2800" b="1" baseline="-25000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</a:t>
            </a:r>
            <a:r>
              <a:rPr lang="nl-NL" sz="28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= 23V,</a:t>
            </a:r>
          </a:p>
        </p:txBody>
      </p:sp>
      <p:sp>
        <p:nvSpPr>
          <p:cNvPr id="505885" name="Text Box 29"/>
          <p:cNvSpPr txBox="1">
            <a:spLocks noChangeArrowheads="1"/>
          </p:cNvSpPr>
          <p:nvPr/>
        </p:nvSpPr>
        <p:spPr bwMode="auto">
          <a:xfrm>
            <a:off x="4270375" y="3562350"/>
            <a:ext cx="1584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nl-NL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505887" name="Text Box 31"/>
          <p:cNvSpPr txBox="1">
            <a:spLocks noChangeArrowheads="1"/>
          </p:cNvSpPr>
          <p:nvPr/>
        </p:nvSpPr>
        <p:spPr bwMode="auto">
          <a:xfrm>
            <a:off x="71438" y="3524250"/>
            <a:ext cx="1835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nl-NL" sz="2800" b="1" dirty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505888" name="Text Box 32"/>
          <p:cNvSpPr txBox="1">
            <a:spLocks noChangeArrowheads="1"/>
          </p:cNvSpPr>
          <p:nvPr/>
        </p:nvSpPr>
        <p:spPr bwMode="auto">
          <a:xfrm>
            <a:off x="6659563" y="3546475"/>
            <a:ext cx="2160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nl-NL" sz="2800" b="1" dirty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505922" name="Text Box 66"/>
          <p:cNvSpPr txBox="1">
            <a:spLocks noChangeArrowheads="1"/>
          </p:cNvSpPr>
          <p:nvPr/>
        </p:nvSpPr>
        <p:spPr bwMode="auto">
          <a:xfrm>
            <a:off x="2917825" y="1919288"/>
            <a:ext cx="1727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</a:t>
            </a:r>
            <a:r>
              <a:rPr lang="nl-NL" sz="2800" b="1" baseline="-25000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</a:t>
            </a:r>
            <a:r>
              <a:rPr lang="nl-NL" sz="2800" b="1" baseline="-25000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r>
              <a:rPr lang="nl-NL" sz="28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= 46W,</a:t>
            </a:r>
          </a:p>
        </p:txBody>
      </p:sp>
      <p:sp>
        <p:nvSpPr>
          <p:cNvPr id="505923" name="Text Box 67"/>
          <p:cNvSpPr txBox="1">
            <a:spLocks noChangeArrowheads="1"/>
          </p:cNvSpPr>
          <p:nvPr/>
        </p:nvSpPr>
        <p:spPr bwMode="auto">
          <a:xfrm>
            <a:off x="4500563" y="2141538"/>
            <a:ext cx="1800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U</a:t>
            </a:r>
            <a:r>
              <a:rPr lang="nl-NL" sz="2800" b="1" baseline="-25000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 </a:t>
            </a:r>
            <a:r>
              <a:rPr lang="nl-NL" sz="28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= 230V</a:t>
            </a:r>
          </a:p>
        </p:txBody>
      </p:sp>
      <p:sp>
        <p:nvSpPr>
          <p:cNvPr id="505925" name="Text Box 69"/>
          <p:cNvSpPr txBox="1">
            <a:spLocks noChangeArrowheads="1"/>
          </p:cNvSpPr>
          <p:nvPr/>
        </p:nvSpPr>
        <p:spPr bwMode="auto">
          <a:xfrm>
            <a:off x="6888163" y="3332163"/>
            <a:ext cx="17033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U</a:t>
            </a:r>
            <a:r>
              <a:rPr lang="nl-NL" sz="2800" b="1" baseline="-25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</a:t>
            </a:r>
            <a:r>
              <a:rPr lang="nl-NL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= 23V</a:t>
            </a:r>
          </a:p>
        </p:txBody>
      </p:sp>
      <p:sp>
        <p:nvSpPr>
          <p:cNvPr id="505926" name="Text Box 70"/>
          <p:cNvSpPr txBox="1">
            <a:spLocks noChangeArrowheads="1"/>
          </p:cNvSpPr>
          <p:nvPr/>
        </p:nvSpPr>
        <p:spPr bwMode="auto">
          <a:xfrm>
            <a:off x="6948488" y="3776663"/>
            <a:ext cx="172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</a:t>
            </a:r>
            <a:r>
              <a:rPr lang="nl-NL" sz="2800" b="1" baseline="-25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</a:t>
            </a:r>
            <a:r>
              <a:rPr lang="nl-NL" sz="2800" b="1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r>
              <a:rPr lang="nl-NL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= 46W</a:t>
            </a:r>
          </a:p>
        </p:txBody>
      </p:sp>
      <p:grpSp>
        <p:nvGrpSpPr>
          <p:cNvPr id="2" name="Group 82"/>
          <p:cNvGrpSpPr>
            <a:grpSpLocks/>
          </p:cNvGrpSpPr>
          <p:nvPr/>
        </p:nvGrpSpPr>
        <p:grpSpPr bwMode="auto">
          <a:xfrm>
            <a:off x="3911600" y="4675188"/>
            <a:ext cx="1533525" cy="528637"/>
            <a:chOff x="2464" y="2945"/>
            <a:chExt cx="966" cy="333"/>
          </a:xfrm>
        </p:grpSpPr>
        <p:sp>
          <p:nvSpPr>
            <p:cNvPr id="505889" name="Text Box 33"/>
            <p:cNvSpPr txBox="1">
              <a:spLocks noChangeArrowheads="1"/>
            </p:cNvSpPr>
            <p:nvPr/>
          </p:nvSpPr>
          <p:spPr bwMode="auto">
            <a:xfrm>
              <a:off x="2976" y="2951"/>
              <a:ext cx="45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2800" b="1" dirty="0">
                  <a:solidFill>
                    <a:srgbClr val="33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N</a:t>
              </a:r>
              <a:r>
                <a:rPr lang="nl-NL" sz="2800" b="1" baseline="-25000" dirty="0">
                  <a:solidFill>
                    <a:srgbClr val="33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s</a:t>
              </a:r>
              <a:endParaRPr lang="nl-NL" sz="28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505890" name="Text Box 34"/>
            <p:cNvSpPr txBox="1">
              <a:spLocks noChangeArrowheads="1"/>
            </p:cNvSpPr>
            <p:nvPr/>
          </p:nvSpPr>
          <p:spPr bwMode="auto">
            <a:xfrm>
              <a:off x="2464" y="2945"/>
              <a:ext cx="4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2800" b="1" dirty="0">
                  <a:solidFill>
                    <a:srgbClr val="33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N</a:t>
              </a:r>
              <a:r>
                <a:rPr lang="nl-NL" sz="2800" b="1" baseline="-25000" dirty="0">
                  <a:solidFill>
                    <a:srgbClr val="33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p</a:t>
              </a:r>
              <a:endParaRPr lang="nl-NL" sz="28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2039938" y="2913063"/>
            <a:ext cx="5173662" cy="1800225"/>
            <a:chOff x="975" y="1835"/>
            <a:chExt cx="3259" cy="1134"/>
          </a:xfrm>
        </p:grpSpPr>
        <p:grpSp>
          <p:nvGrpSpPr>
            <p:cNvPr id="76829" name="Group 60"/>
            <p:cNvGrpSpPr>
              <a:grpSpLocks/>
            </p:cNvGrpSpPr>
            <p:nvPr/>
          </p:nvGrpSpPr>
          <p:grpSpPr bwMode="auto">
            <a:xfrm>
              <a:off x="975" y="2182"/>
              <a:ext cx="256" cy="442"/>
              <a:chOff x="5103" y="1661"/>
              <a:chExt cx="256" cy="442"/>
            </a:xfrm>
          </p:grpSpPr>
          <p:sp>
            <p:nvSpPr>
              <p:cNvPr id="76856" name="Text Box 61"/>
              <p:cNvSpPr txBox="1">
                <a:spLocks noChangeArrowheads="1"/>
              </p:cNvSpPr>
              <p:nvPr/>
            </p:nvSpPr>
            <p:spPr bwMode="auto">
              <a:xfrm>
                <a:off x="5103" y="1661"/>
                <a:ext cx="227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nl-NL" sz="4000" b="1">
                    <a:solidFill>
                      <a:srgbClr val="3333FF"/>
                    </a:solidFill>
                    <a:cs typeface="Arial" pitchFamily="34" charset="0"/>
                  </a:rPr>
                  <a:t>~</a:t>
                </a:r>
              </a:p>
            </p:txBody>
          </p:sp>
          <p:sp>
            <p:nvSpPr>
              <p:cNvPr id="76857" name="Oval 62"/>
              <p:cNvSpPr>
                <a:spLocks noChangeAspect="1" noChangeArrowheads="1"/>
              </p:cNvSpPr>
              <p:nvPr/>
            </p:nvSpPr>
            <p:spPr bwMode="auto">
              <a:xfrm>
                <a:off x="5132" y="1773"/>
                <a:ext cx="227" cy="227"/>
              </a:xfrm>
              <a:prstGeom prst="ellips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6830" name="Group 37"/>
            <p:cNvGrpSpPr>
              <a:grpSpLocks noChangeAspect="1"/>
            </p:cNvGrpSpPr>
            <p:nvPr/>
          </p:nvGrpSpPr>
          <p:grpSpPr bwMode="auto">
            <a:xfrm>
              <a:off x="2086" y="1835"/>
              <a:ext cx="749" cy="1134"/>
              <a:chOff x="3167" y="2338"/>
              <a:chExt cx="845" cy="1280"/>
            </a:xfrm>
          </p:grpSpPr>
          <p:grpSp>
            <p:nvGrpSpPr>
              <p:cNvPr id="76837" name="Group 38"/>
              <p:cNvGrpSpPr>
                <a:grpSpLocks noChangeAspect="1"/>
              </p:cNvGrpSpPr>
              <p:nvPr/>
            </p:nvGrpSpPr>
            <p:grpSpPr bwMode="auto">
              <a:xfrm>
                <a:off x="3301" y="2339"/>
                <a:ext cx="577" cy="1279"/>
                <a:chOff x="3301" y="2339"/>
                <a:chExt cx="577" cy="1279"/>
              </a:xfrm>
            </p:grpSpPr>
            <p:grpSp>
              <p:nvGrpSpPr>
                <p:cNvPr id="76842" name="Group 39"/>
                <p:cNvGrpSpPr>
                  <a:grpSpLocks noChangeAspect="1"/>
                </p:cNvGrpSpPr>
                <p:nvPr/>
              </p:nvGrpSpPr>
              <p:grpSpPr bwMode="auto">
                <a:xfrm>
                  <a:off x="3301" y="2339"/>
                  <a:ext cx="577" cy="1279"/>
                  <a:chOff x="3301" y="2339"/>
                  <a:chExt cx="577" cy="1279"/>
                </a:xfrm>
              </p:grpSpPr>
              <p:grpSp>
                <p:nvGrpSpPr>
                  <p:cNvPr id="76846" name="Group 4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01" y="2339"/>
                    <a:ext cx="162" cy="1275"/>
                    <a:chOff x="3301" y="2339"/>
                    <a:chExt cx="162" cy="1275"/>
                  </a:xfrm>
                </p:grpSpPr>
                <p:sp>
                  <p:nvSpPr>
                    <p:cNvPr id="76852" name="Arc 4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303" y="2339"/>
                      <a:ext cx="159" cy="319"/>
                    </a:xfrm>
                    <a:custGeom>
                      <a:avLst/>
                      <a:gdLst>
                        <a:gd name="T0" fmla="*/ 0 w 21600"/>
                        <a:gd name="T1" fmla="*/ 0 h 43200"/>
                        <a:gd name="T2" fmla="*/ 0 w 21600"/>
                        <a:gd name="T3" fmla="*/ 0 h 43200"/>
                        <a:gd name="T4" fmla="*/ 0 w 21600"/>
                        <a:gd name="T5" fmla="*/ 0 h 432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43200"/>
                        <a:gd name="T11" fmla="*/ 21600 w 21600"/>
                        <a:gd name="T12" fmla="*/ 43200 h 432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432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523"/>
                            <a:pt x="11939" y="43191"/>
                            <a:pt x="15" y="43199"/>
                          </a:cubicBezTo>
                        </a:path>
                        <a:path w="21600" h="432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523"/>
                            <a:pt x="11939" y="43191"/>
                            <a:pt x="15" y="43199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6853" name="Arc 4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304" y="2658"/>
                      <a:ext cx="159" cy="319"/>
                    </a:xfrm>
                    <a:custGeom>
                      <a:avLst/>
                      <a:gdLst>
                        <a:gd name="T0" fmla="*/ 0 w 21600"/>
                        <a:gd name="T1" fmla="*/ 0 h 43200"/>
                        <a:gd name="T2" fmla="*/ 0 w 21600"/>
                        <a:gd name="T3" fmla="*/ 0 h 43200"/>
                        <a:gd name="T4" fmla="*/ 0 w 21600"/>
                        <a:gd name="T5" fmla="*/ 0 h 432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43200"/>
                        <a:gd name="T11" fmla="*/ 21600 w 21600"/>
                        <a:gd name="T12" fmla="*/ 43200 h 432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432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523"/>
                            <a:pt x="11939" y="43191"/>
                            <a:pt x="15" y="43199"/>
                          </a:cubicBezTo>
                        </a:path>
                        <a:path w="21600" h="432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523"/>
                            <a:pt x="11939" y="43191"/>
                            <a:pt x="15" y="43199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6854" name="Arc 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301" y="2976"/>
                      <a:ext cx="159" cy="319"/>
                    </a:xfrm>
                    <a:custGeom>
                      <a:avLst/>
                      <a:gdLst>
                        <a:gd name="T0" fmla="*/ 0 w 21600"/>
                        <a:gd name="T1" fmla="*/ 0 h 43200"/>
                        <a:gd name="T2" fmla="*/ 0 w 21600"/>
                        <a:gd name="T3" fmla="*/ 0 h 43200"/>
                        <a:gd name="T4" fmla="*/ 0 w 21600"/>
                        <a:gd name="T5" fmla="*/ 0 h 432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43200"/>
                        <a:gd name="T11" fmla="*/ 21600 w 21600"/>
                        <a:gd name="T12" fmla="*/ 43200 h 432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432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523"/>
                            <a:pt x="11939" y="43191"/>
                            <a:pt x="15" y="43199"/>
                          </a:cubicBezTo>
                        </a:path>
                        <a:path w="21600" h="432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523"/>
                            <a:pt x="11939" y="43191"/>
                            <a:pt x="15" y="43199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6855" name="Arc 4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302" y="3295"/>
                      <a:ext cx="159" cy="319"/>
                    </a:xfrm>
                    <a:custGeom>
                      <a:avLst/>
                      <a:gdLst>
                        <a:gd name="T0" fmla="*/ 0 w 21600"/>
                        <a:gd name="T1" fmla="*/ 0 h 43200"/>
                        <a:gd name="T2" fmla="*/ 0 w 21600"/>
                        <a:gd name="T3" fmla="*/ 0 h 43200"/>
                        <a:gd name="T4" fmla="*/ 0 w 21600"/>
                        <a:gd name="T5" fmla="*/ 0 h 432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43200"/>
                        <a:gd name="T11" fmla="*/ 21600 w 21600"/>
                        <a:gd name="T12" fmla="*/ 43200 h 432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432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523"/>
                            <a:pt x="11939" y="43191"/>
                            <a:pt x="15" y="43199"/>
                          </a:cubicBezTo>
                        </a:path>
                        <a:path w="21600" h="432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523"/>
                            <a:pt x="11939" y="43191"/>
                            <a:pt x="15" y="43199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76847" name="Group 45"/>
                  <p:cNvGrpSpPr>
                    <a:grpSpLocks noChangeAspect="1"/>
                  </p:cNvGrpSpPr>
                  <p:nvPr/>
                </p:nvGrpSpPr>
                <p:grpSpPr bwMode="auto">
                  <a:xfrm flipH="1">
                    <a:off x="3716" y="2343"/>
                    <a:ext cx="162" cy="1275"/>
                    <a:chOff x="3301" y="2339"/>
                    <a:chExt cx="162" cy="1275"/>
                  </a:xfrm>
                </p:grpSpPr>
                <p:sp>
                  <p:nvSpPr>
                    <p:cNvPr id="76848" name="Arc 4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303" y="2339"/>
                      <a:ext cx="159" cy="319"/>
                    </a:xfrm>
                    <a:custGeom>
                      <a:avLst/>
                      <a:gdLst>
                        <a:gd name="T0" fmla="*/ 0 w 21600"/>
                        <a:gd name="T1" fmla="*/ 0 h 43200"/>
                        <a:gd name="T2" fmla="*/ 0 w 21600"/>
                        <a:gd name="T3" fmla="*/ 0 h 43200"/>
                        <a:gd name="T4" fmla="*/ 0 w 21600"/>
                        <a:gd name="T5" fmla="*/ 0 h 432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43200"/>
                        <a:gd name="T11" fmla="*/ 21600 w 21600"/>
                        <a:gd name="T12" fmla="*/ 43200 h 432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432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523"/>
                            <a:pt x="11939" y="43191"/>
                            <a:pt x="15" y="43199"/>
                          </a:cubicBezTo>
                        </a:path>
                        <a:path w="21600" h="432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523"/>
                            <a:pt x="11939" y="43191"/>
                            <a:pt x="15" y="43199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6849" name="Arc 4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304" y="2658"/>
                      <a:ext cx="159" cy="319"/>
                    </a:xfrm>
                    <a:custGeom>
                      <a:avLst/>
                      <a:gdLst>
                        <a:gd name="T0" fmla="*/ 0 w 21600"/>
                        <a:gd name="T1" fmla="*/ 0 h 43200"/>
                        <a:gd name="T2" fmla="*/ 0 w 21600"/>
                        <a:gd name="T3" fmla="*/ 0 h 43200"/>
                        <a:gd name="T4" fmla="*/ 0 w 21600"/>
                        <a:gd name="T5" fmla="*/ 0 h 432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43200"/>
                        <a:gd name="T11" fmla="*/ 21600 w 21600"/>
                        <a:gd name="T12" fmla="*/ 43200 h 432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432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523"/>
                            <a:pt x="11939" y="43191"/>
                            <a:pt x="15" y="43199"/>
                          </a:cubicBezTo>
                        </a:path>
                        <a:path w="21600" h="432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523"/>
                            <a:pt x="11939" y="43191"/>
                            <a:pt x="15" y="43199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6850" name="Arc 4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301" y="2976"/>
                      <a:ext cx="159" cy="319"/>
                    </a:xfrm>
                    <a:custGeom>
                      <a:avLst/>
                      <a:gdLst>
                        <a:gd name="T0" fmla="*/ 0 w 21600"/>
                        <a:gd name="T1" fmla="*/ 0 h 43200"/>
                        <a:gd name="T2" fmla="*/ 0 w 21600"/>
                        <a:gd name="T3" fmla="*/ 0 h 43200"/>
                        <a:gd name="T4" fmla="*/ 0 w 21600"/>
                        <a:gd name="T5" fmla="*/ 0 h 432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43200"/>
                        <a:gd name="T11" fmla="*/ 21600 w 21600"/>
                        <a:gd name="T12" fmla="*/ 43200 h 432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432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523"/>
                            <a:pt x="11939" y="43191"/>
                            <a:pt x="15" y="43199"/>
                          </a:cubicBezTo>
                        </a:path>
                        <a:path w="21600" h="432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523"/>
                            <a:pt x="11939" y="43191"/>
                            <a:pt x="15" y="43199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6851" name="Arc 4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302" y="3295"/>
                      <a:ext cx="159" cy="319"/>
                    </a:xfrm>
                    <a:custGeom>
                      <a:avLst/>
                      <a:gdLst>
                        <a:gd name="T0" fmla="*/ 0 w 21600"/>
                        <a:gd name="T1" fmla="*/ 0 h 43200"/>
                        <a:gd name="T2" fmla="*/ 0 w 21600"/>
                        <a:gd name="T3" fmla="*/ 0 h 43200"/>
                        <a:gd name="T4" fmla="*/ 0 w 21600"/>
                        <a:gd name="T5" fmla="*/ 0 h 432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43200"/>
                        <a:gd name="T11" fmla="*/ 21600 w 21600"/>
                        <a:gd name="T12" fmla="*/ 43200 h 432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432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523"/>
                            <a:pt x="11939" y="43191"/>
                            <a:pt x="15" y="43199"/>
                          </a:cubicBezTo>
                        </a:path>
                        <a:path w="21600" h="432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523"/>
                            <a:pt x="11939" y="43191"/>
                            <a:pt x="15" y="43199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6843" name="Group 50"/>
                <p:cNvGrpSpPr>
                  <a:grpSpLocks noChangeAspect="1"/>
                </p:cNvGrpSpPr>
                <p:nvPr/>
              </p:nvGrpSpPr>
              <p:grpSpPr bwMode="auto">
                <a:xfrm>
                  <a:off x="3560" y="2387"/>
                  <a:ext cx="82" cy="1177"/>
                  <a:chOff x="3234" y="2387"/>
                  <a:chExt cx="82" cy="1177"/>
                </a:xfrm>
              </p:grpSpPr>
              <p:sp>
                <p:nvSpPr>
                  <p:cNvPr id="76844" name="Freeform 51"/>
                  <p:cNvSpPr>
                    <a:spLocks noChangeAspect="1"/>
                  </p:cNvSpPr>
                  <p:nvPr/>
                </p:nvSpPr>
                <p:spPr bwMode="auto">
                  <a:xfrm>
                    <a:off x="3315" y="2387"/>
                    <a:ext cx="1" cy="1177"/>
                  </a:xfrm>
                  <a:custGeom>
                    <a:avLst/>
                    <a:gdLst>
                      <a:gd name="T0" fmla="*/ 1 w 1"/>
                      <a:gd name="T1" fmla="*/ 0 h 1177"/>
                      <a:gd name="T2" fmla="*/ 0 w 1"/>
                      <a:gd name="T3" fmla="*/ 1177 h 1177"/>
                      <a:gd name="T4" fmla="*/ 0 60000 65536"/>
                      <a:gd name="T5" fmla="*/ 0 60000 65536"/>
                      <a:gd name="T6" fmla="*/ 0 w 1"/>
                      <a:gd name="T7" fmla="*/ 0 h 1177"/>
                      <a:gd name="T8" fmla="*/ 1 w 1"/>
                      <a:gd name="T9" fmla="*/ 1177 h 1177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1177">
                        <a:moveTo>
                          <a:pt x="1" y="0"/>
                        </a:moveTo>
                        <a:lnTo>
                          <a:pt x="0" y="1177"/>
                        </a:lnTo>
                      </a:path>
                    </a:pathLst>
                  </a:custGeom>
                  <a:noFill/>
                  <a:ln w="5715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76845" name="Freeform 52"/>
                  <p:cNvSpPr>
                    <a:spLocks noChangeAspect="1"/>
                  </p:cNvSpPr>
                  <p:nvPr/>
                </p:nvSpPr>
                <p:spPr bwMode="auto">
                  <a:xfrm>
                    <a:off x="3234" y="2387"/>
                    <a:ext cx="1" cy="1177"/>
                  </a:xfrm>
                  <a:custGeom>
                    <a:avLst/>
                    <a:gdLst>
                      <a:gd name="T0" fmla="*/ 1 w 1"/>
                      <a:gd name="T1" fmla="*/ 0 h 1177"/>
                      <a:gd name="T2" fmla="*/ 0 w 1"/>
                      <a:gd name="T3" fmla="*/ 1177 h 1177"/>
                      <a:gd name="T4" fmla="*/ 0 60000 65536"/>
                      <a:gd name="T5" fmla="*/ 0 60000 65536"/>
                      <a:gd name="T6" fmla="*/ 0 w 1"/>
                      <a:gd name="T7" fmla="*/ 0 h 1177"/>
                      <a:gd name="T8" fmla="*/ 1 w 1"/>
                      <a:gd name="T9" fmla="*/ 1177 h 1177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1177">
                        <a:moveTo>
                          <a:pt x="1" y="0"/>
                        </a:moveTo>
                        <a:lnTo>
                          <a:pt x="0" y="1177"/>
                        </a:lnTo>
                      </a:path>
                    </a:pathLst>
                  </a:custGeom>
                  <a:noFill/>
                  <a:ln w="5715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76838" name="Line 53"/>
              <p:cNvSpPr>
                <a:spLocks noChangeAspect="1" noChangeShapeType="1"/>
              </p:cNvSpPr>
              <p:nvPr/>
            </p:nvSpPr>
            <p:spPr bwMode="auto">
              <a:xfrm>
                <a:off x="3875" y="2344"/>
                <a:ext cx="13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76839" name="Line 54"/>
              <p:cNvSpPr>
                <a:spLocks noChangeAspect="1" noChangeShapeType="1"/>
              </p:cNvSpPr>
              <p:nvPr/>
            </p:nvSpPr>
            <p:spPr bwMode="auto">
              <a:xfrm>
                <a:off x="3167" y="2338"/>
                <a:ext cx="13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76840" name="Line 55"/>
              <p:cNvSpPr>
                <a:spLocks noChangeAspect="1" noChangeShapeType="1"/>
              </p:cNvSpPr>
              <p:nvPr/>
            </p:nvSpPr>
            <p:spPr bwMode="auto">
              <a:xfrm>
                <a:off x="3876" y="3618"/>
                <a:ext cx="13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76841" name="Line 56"/>
              <p:cNvSpPr>
                <a:spLocks noChangeAspect="1" noChangeShapeType="1"/>
              </p:cNvSpPr>
              <p:nvPr/>
            </p:nvSpPr>
            <p:spPr bwMode="auto">
              <a:xfrm>
                <a:off x="3168" y="3615"/>
                <a:ext cx="13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6831" name="Group 57"/>
            <p:cNvGrpSpPr>
              <a:grpSpLocks/>
            </p:cNvGrpSpPr>
            <p:nvPr/>
          </p:nvGrpSpPr>
          <p:grpSpPr bwMode="auto">
            <a:xfrm>
              <a:off x="1122" y="1835"/>
              <a:ext cx="987" cy="1131"/>
              <a:chOff x="684" y="572"/>
              <a:chExt cx="724" cy="1131"/>
            </a:xfrm>
          </p:grpSpPr>
          <p:sp>
            <p:nvSpPr>
              <p:cNvPr id="76835" name="Freeform 58"/>
              <p:cNvSpPr>
                <a:spLocks/>
              </p:cNvSpPr>
              <p:nvPr/>
            </p:nvSpPr>
            <p:spPr bwMode="auto">
              <a:xfrm>
                <a:off x="684" y="572"/>
                <a:ext cx="723" cy="462"/>
              </a:xfrm>
              <a:custGeom>
                <a:avLst/>
                <a:gdLst>
                  <a:gd name="T0" fmla="*/ 723 w 723"/>
                  <a:gd name="T1" fmla="*/ 0 h 462"/>
                  <a:gd name="T2" fmla="*/ 0 w 723"/>
                  <a:gd name="T3" fmla="*/ 0 h 462"/>
                  <a:gd name="T4" fmla="*/ 0 w 723"/>
                  <a:gd name="T5" fmla="*/ 462 h 462"/>
                  <a:gd name="T6" fmla="*/ 0 60000 65536"/>
                  <a:gd name="T7" fmla="*/ 0 60000 65536"/>
                  <a:gd name="T8" fmla="*/ 0 60000 65536"/>
                  <a:gd name="T9" fmla="*/ 0 w 723"/>
                  <a:gd name="T10" fmla="*/ 0 h 462"/>
                  <a:gd name="T11" fmla="*/ 723 w 723"/>
                  <a:gd name="T12" fmla="*/ 462 h 4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3" h="462">
                    <a:moveTo>
                      <a:pt x="723" y="0"/>
                    </a:moveTo>
                    <a:lnTo>
                      <a:pt x="0" y="0"/>
                    </a:lnTo>
                    <a:lnTo>
                      <a:pt x="0" y="462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76836" name="Freeform 59"/>
              <p:cNvSpPr>
                <a:spLocks/>
              </p:cNvSpPr>
              <p:nvPr/>
            </p:nvSpPr>
            <p:spPr bwMode="auto">
              <a:xfrm>
                <a:off x="684" y="1254"/>
                <a:ext cx="724" cy="449"/>
              </a:xfrm>
              <a:custGeom>
                <a:avLst/>
                <a:gdLst>
                  <a:gd name="T0" fmla="*/ 724 w 724"/>
                  <a:gd name="T1" fmla="*/ 449 h 449"/>
                  <a:gd name="T2" fmla="*/ 1 w 724"/>
                  <a:gd name="T3" fmla="*/ 449 h 449"/>
                  <a:gd name="T4" fmla="*/ 0 w 724"/>
                  <a:gd name="T5" fmla="*/ 0 h 449"/>
                  <a:gd name="T6" fmla="*/ 0 60000 65536"/>
                  <a:gd name="T7" fmla="*/ 0 60000 65536"/>
                  <a:gd name="T8" fmla="*/ 0 60000 65536"/>
                  <a:gd name="T9" fmla="*/ 0 w 724"/>
                  <a:gd name="T10" fmla="*/ 0 h 449"/>
                  <a:gd name="T11" fmla="*/ 724 w 724"/>
                  <a:gd name="T12" fmla="*/ 449 h 4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4" h="449">
                    <a:moveTo>
                      <a:pt x="724" y="449"/>
                    </a:moveTo>
                    <a:lnTo>
                      <a:pt x="1" y="449"/>
                    </a:ln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6832" name="Freeform 63"/>
            <p:cNvSpPr>
              <a:spLocks/>
            </p:cNvSpPr>
            <p:nvPr/>
          </p:nvSpPr>
          <p:spPr bwMode="auto">
            <a:xfrm>
              <a:off x="2826" y="1838"/>
              <a:ext cx="1164" cy="456"/>
            </a:xfrm>
            <a:custGeom>
              <a:avLst/>
              <a:gdLst>
                <a:gd name="T0" fmla="*/ 0 w 1164"/>
                <a:gd name="T1" fmla="*/ 0 h 456"/>
                <a:gd name="T2" fmla="*/ 1164 w 1164"/>
                <a:gd name="T3" fmla="*/ 1 h 456"/>
                <a:gd name="T4" fmla="*/ 1155 w 1164"/>
                <a:gd name="T5" fmla="*/ 456 h 456"/>
                <a:gd name="T6" fmla="*/ 0 60000 65536"/>
                <a:gd name="T7" fmla="*/ 0 60000 65536"/>
                <a:gd name="T8" fmla="*/ 0 60000 65536"/>
                <a:gd name="T9" fmla="*/ 0 w 1164"/>
                <a:gd name="T10" fmla="*/ 0 h 456"/>
                <a:gd name="T11" fmla="*/ 1164 w 1164"/>
                <a:gd name="T12" fmla="*/ 456 h 4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64" h="456">
                  <a:moveTo>
                    <a:pt x="0" y="0"/>
                  </a:moveTo>
                  <a:lnTo>
                    <a:pt x="1164" y="1"/>
                  </a:lnTo>
                  <a:lnTo>
                    <a:pt x="1155" y="456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6833" name="Freeform 64"/>
            <p:cNvSpPr>
              <a:spLocks/>
            </p:cNvSpPr>
            <p:nvPr/>
          </p:nvSpPr>
          <p:spPr bwMode="auto">
            <a:xfrm>
              <a:off x="2826" y="2518"/>
              <a:ext cx="1164" cy="451"/>
            </a:xfrm>
            <a:custGeom>
              <a:avLst/>
              <a:gdLst>
                <a:gd name="T0" fmla="*/ 0 w 1164"/>
                <a:gd name="T1" fmla="*/ 451 h 451"/>
                <a:gd name="T2" fmla="*/ 1164 w 1164"/>
                <a:gd name="T3" fmla="*/ 450 h 451"/>
                <a:gd name="T4" fmla="*/ 1163 w 1164"/>
                <a:gd name="T5" fmla="*/ 0 h 451"/>
                <a:gd name="T6" fmla="*/ 0 60000 65536"/>
                <a:gd name="T7" fmla="*/ 0 60000 65536"/>
                <a:gd name="T8" fmla="*/ 0 60000 65536"/>
                <a:gd name="T9" fmla="*/ 0 w 1164"/>
                <a:gd name="T10" fmla="*/ 0 h 451"/>
                <a:gd name="T11" fmla="*/ 1164 w 1164"/>
                <a:gd name="T12" fmla="*/ 451 h 4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64" h="451">
                  <a:moveTo>
                    <a:pt x="0" y="451"/>
                  </a:moveTo>
                  <a:lnTo>
                    <a:pt x="1164" y="450"/>
                  </a:lnTo>
                  <a:lnTo>
                    <a:pt x="1163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6834" name="Text Box 65"/>
            <p:cNvSpPr txBox="1">
              <a:spLocks noChangeArrowheads="1"/>
            </p:cNvSpPr>
            <p:nvPr/>
          </p:nvSpPr>
          <p:spPr bwMode="auto">
            <a:xfrm>
              <a:off x="3781" y="2179"/>
              <a:ext cx="45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4000" b="1">
                  <a:solidFill>
                    <a:srgbClr val="000000"/>
                  </a:solidFill>
                  <a:cs typeface="Arial" pitchFamily="34" charset="0"/>
                  <a:sym typeface="Wingdings 2" pitchFamily="18" charset="2"/>
                </a:rPr>
                <a:t></a:t>
              </a:r>
            </a:p>
          </p:txBody>
        </p:sp>
      </p:grpSp>
      <p:sp>
        <p:nvSpPr>
          <p:cNvPr id="505927" name="Text Box 71"/>
          <p:cNvSpPr txBox="1">
            <a:spLocks noChangeArrowheads="1"/>
          </p:cNvSpPr>
          <p:nvPr/>
        </p:nvSpPr>
        <p:spPr bwMode="auto">
          <a:xfrm>
            <a:off x="179388" y="3338513"/>
            <a:ext cx="1800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U</a:t>
            </a:r>
            <a:r>
              <a:rPr lang="nl-NL" sz="2800" b="1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 </a:t>
            </a:r>
            <a:r>
              <a:rPr lang="nl-NL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= 230V</a:t>
            </a:r>
          </a:p>
        </p:txBody>
      </p:sp>
      <p:sp>
        <p:nvSpPr>
          <p:cNvPr id="505928" name="Text Box 72"/>
          <p:cNvSpPr txBox="1">
            <a:spLocks noChangeArrowheads="1"/>
          </p:cNvSpPr>
          <p:nvPr/>
        </p:nvSpPr>
        <p:spPr bwMode="auto">
          <a:xfrm>
            <a:off x="3911600" y="5114925"/>
            <a:ext cx="1296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10  :  1</a:t>
            </a:r>
            <a:endParaRPr lang="nl-NL" sz="2800" b="1" u="sng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505929" name="AutoShape 73"/>
          <p:cNvSpPr>
            <a:spLocks noChangeArrowheads="1"/>
          </p:cNvSpPr>
          <p:nvPr/>
        </p:nvSpPr>
        <p:spPr bwMode="auto">
          <a:xfrm>
            <a:off x="1704975" y="582613"/>
            <a:ext cx="706438" cy="3937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05930" name="AutoShape 74"/>
          <p:cNvSpPr>
            <a:spLocks noChangeArrowheads="1"/>
          </p:cNvSpPr>
          <p:nvPr/>
        </p:nvSpPr>
        <p:spPr bwMode="auto">
          <a:xfrm>
            <a:off x="2543175" y="582613"/>
            <a:ext cx="876300" cy="3937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05931" name="AutoShape 75"/>
          <p:cNvSpPr>
            <a:spLocks noChangeArrowheads="1"/>
          </p:cNvSpPr>
          <p:nvPr/>
        </p:nvSpPr>
        <p:spPr bwMode="auto">
          <a:xfrm>
            <a:off x="5030788" y="595313"/>
            <a:ext cx="849312" cy="3937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05933" name="AutoShape 77"/>
          <p:cNvSpPr>
            <a:spLocks noChangeArrowheads="1"/>
          </p:cNvSpPr>
          <p:nvPr/>
        </p:nvSpPr>
        <p:spPr bwMode="auto">
          <a:xfrm>
            <a:off x="1763713" y="1481138"/>
            <a:ext cx="6264275" cy="3937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505950" name="Object 9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489075" y="5659438"/>
          <a:ext cx="2006600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Vergelijking" r:id="rId8" imgW="762000" imgH="457200" progId="Equation.3">
                  <p:embed/>
                </p:oleObj>
              </mc:Choice>
              <mc:Fallback>
                <p:oleObj name="Vergelijking" r:id="rId8" imgW="762000" imgH="457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9075" y="5659438"/>
                        <a:ext cx="2006600" cy="1204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5934" name="AutoShape 78"/>
          <p:cNvSpPr>
            <a:spLocks noChangeArrowheads="1"/>
          </p:cNvSpPr>
          <p:nvPr/>
        </p:nvSpPr>
        <p:spPr bwMode="auto">
          <a:xfrm>
            <a:off x="3708400" y="4581525"/>
            <a:ext cx="5040313" cy="1873250"/>
          </a:xfrm>
          <a:prstGeom prst="wedgeRoundRectCallout">
            <a:avLst>
              <a:gd name="adj1" fmla="val -79009"/>
              <a:gd name="adj2" fmla="val -24635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Een 23 V lampje kun je natuurlijk niet rechtstreeks op het stopcontact (230 V) aansluiten!</a:t>
            </a:r>
          </a:p>
        </p:txBody>
      </p:sp>
      <p:sp>
        <p:nvSpPr>
          <p:cNvPr id="59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805812"/>
      </p:ext>
    </p:extLst>
  </p:cSld>
  <p:clrMapOvr>
    <a:masterClrMapping/>
  </p:clrMapOvr>
  <p:transition advTm="20000">
    <p:sndAc>
      <p:stSnd loop="1">
        <p:snd r:embed="rId3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059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5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5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5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5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5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5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05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5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5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5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5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05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05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05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0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05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05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505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0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50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505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505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05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05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59" grpId="0"/>
      <p:bldP spid="505858" grpId="0" autoUpdateAnimBg="0"/>
      <p:bldP spid="505860" grpId="0"/>
      <p:bldP spid="505861" grpId="0"/>
      <p:bldP spid="505862" grpId="0"/>
      <p:bldP spid="505872" grpId="0" animBg="1"/>
      <p:bldP spid="505873" grpId="0"/>
      <p:bldP spid="505922" grpId="0"/>
      <p:bldP spid="505923" grpId="0"/>
      <p:bldP spid="505925" grpId="0"/>
      <p:bldP spid="505926" grpId="0"/>
      <p:bldP spid="505927" grpId="0"/>
      <p:bldP spid="505928" grpId="0"/>
      <p:bldP spid="505929" grpId="0" animBg="1"/>
      <p:bldP spid="505930" grpId="0" animBg="1"/>
      <p:bldP spid="505931" grpId="0" animBg="1"/>
      <p:bldP spid="505933" grpId="0" animBg="1"/>
      <p:bldP spid="50593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490538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5.19/31 </a:t>
            </a:r>
            <a:r>
              <a:rPr lang="nl-N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De Transformator: rekenvoorbeeld*.</a:t>
            </a:r>
            <a:endParaRPr lang="el-GR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06884" name="Text Box 4"/>
          <p:cNvSpPr txBox="1">
            <a:spLocks noChangeArrowheads="1"/>
          </p:cNvSpPr>
          <p:nvPr/>
        </p:nvSpPr>
        <p:spPr bwMode="auto">
          <a:xfrm>
            <a:off x="-36513" y="2006600"/>
            <a:ext cx="3024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   </a:t>
            </a:r>
            <a:r>
              <a:rPr lang="nl-NL" sz="28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Geg</a:t>
            </a:r>
            <a:r>
              <a:rPr lang="nl-NL" sz="2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.:</a:t>
            </a:r>
            <a:endParaRPr lang="nl-NL" sz="2800" dirty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506885" name="Text Box 5"/>
          <p:cNvSpPr txBox="1">
            <a:spLocks noChangeArrowheads="1"/>
          </p:cNvSpPr>
          <p:nvPr/>
        </p:nvSpPr>
        <p:spPr bwMode="auto">
          <a:xfrm>
            <a:off x="323850" y="5492750"/>
            <a:ext cx="1439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Gevr.:</a:t>
            </a:r>
            <a:endParaRPr lang="nl-NL" sz="2800" baseline="-25000" dirty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506886" name="Text Box 6"/>
          <p:cNvSpPr txBox="1">
            <a:spLocks noChangeArrowheads="1"/>
          </p:cNvSpPr>
          <p:nvPr/>
        </p:nvSpPr>
        <p:spPr bwMode="auto">
          <a:xfrm>
            <a:off x="355600" y="6124575"/>
            <a:ext cx="5724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Opl.:</a:t>
            </a:r>
            <a:endParaRPr lang="nl-NL" sz="2800" u="sng" dirty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506887" name="AutoShape 7"/>
          <p:cNvSpPr>
            <a:spLocks noChangeArrowheads="1"/>
          </p:cNvSpPr>
          <p:nvPr/>
        </p:nvSpPr>
        <p:spPr bwMode="auto">
          <a:xfrm>
            <a:off x="6892925" y="4157663"/>
            <a:ext cx="2195513" cy="1941512"/>
          </a:xfrm>
          <a:prstGeom prst="wedgeRoundRectCallout">
            <a:avLst>
              <a:gd name="adj1" fmla="val -48556"/>
              <a:gd name="adj2" fmla="val 257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BINAS: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U</a:t>
            </a:r>
            <a:r>
              <a:rPr lang="nl-NL" altLang="nl-NL" sz="2400" baseline="-25000">
                <a:solidFill>
                  <a:srgbClr val="000000"/>
                </a:solidFill>
                <a:cs typeface="Arial" pitchFamily="34" charset="0"/>
              </a:rPr>
              <a:t>p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/U</a:t>
            </a:r>
            <a:r>
              <a:rPr lang="nl-NL" altLang="nl-NL" sz="2400" baseline="-25000">
                <a:solidFill>
                  <a:srgbClr val="000000"/>
                </a:solidFill>
                <a:cs typeface="Arial" pitchFamily="34" charset="0"/>
              </a:rPr>
              <a:t>s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=N</a:t>
            </a:r>
            <a:r>
              <a:rPr lang="nl-NL" altLang="nl-NL" sz="2400" baseline="-25000">
                <a:solidFill>
                  <a:srgbClr val="000000"/>
                </a:solidFill>
                <a:cs typeface="Arial" pitchFamily="34" charset="0"/>
              </a:rPr>
              <a:t>p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/N</a:t>
            </a:r>
            <a:r>
              <a:rPr lang="nl-NL" altLang="nl-NL" sz="2400" baseline="-25000">
                <a:solidFill>
                  <a:srgbClr val="000000"/>
                </a:solidFill>
                <a:cs typeface="Arial" pitchFamily="34" charset="0"/>
              </a:rPr>
              <a:t>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P</a:t>
            </a:r>
            <a:r>
              <a:rPr lang="nl-NL" altLang="nl-NL" sz="2400" baseline="-25000">
                <a:solidFill>
                  <a:srgbClr val="000000"/>
                </a:solidFill>
                <a:cs typeface="Arial" pitchFamily="34" charset="0"/>
              </a:rPr>
              <a:t>p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=P</a:t>
            </a:r>
            <a:r>
              <a:rPr lang="nl-NL" altLang="nl-NL" sz="2400" baseline="-25000">
                <a:solidFill>
                  <a:srgbClr val="000000"/>
                </a:solidFill>
                <a:cs typeface="Arial" pitchFamily="34" charset="0"/>
              </a:rPr>
              <a:t>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P=UI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U=IR</a:t>
            </a:r>
          </a:p>
        </p:txBody>
      </p:sp>
      <p:sp>
        <p:nvSpPr>
          <p:cNvPr id="506889" name="Text Box 9"/>
          <p:cNvSpPr txBox="1">
            <a:spLocks noChangeArrowheads="1"/>
          </p:cNvSpPr>
          <p:nvPr/>
        </p:nvSpPr>
        <p:spPr bwMode="auto">
          <a:xfrm>
            <a:off x="1412875" y="5497513"/>
            <a:ext cx="647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I</a:t>
            </a:r>
            <a:r>
              <a:rPr lang="nl-NL" sz="2800" baseline="-25000" dirty="0">
                <a:solidFill>
                  <a:srgbClr val="000000"/>
                </a:solidFill>
                <a:cs typeface="Arial" pitchFamily="34" charset="0"/>
              </a:rPr>
              <a:t>s</a:t>
            </a:r>
          </a:p>
        </p:txBody>
      </p:sp>
      <p:sp>
        <p:nvSpPr>
          <p:cNvPr id="506890" name="Text Box 10"/>
          <p:cNvSpPr txBox="1">
            <a:spLocks noChangeArrowheads="1"/>
          </p:cNvSpPr>
          <p:nvPr/>
        </p:nvSpPr>
        <p:spPr bwMode="auto">
          <a:xfrm>
            <a:off x="1411288" y="6115050"/>
            <a:ext cx="2317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 err="1">
                <a:solidFill>
                  <a:srgbClr val="000000"/>
                </a:solidFill>
                <a:cs typeface="Arial" pitchFamily="34" charset="0"/>
              </a:rPr>
              <a:t>P</a:t>
            </a:r>
            <a:r>
              <a:rPr lang="nl-NL" sz="2800" baseline="-25000" dirty="0" err="1">
                <a:solidFill>
                  <a:srgbClr val="000000"/>
                </a:solidFill>
                <a:cs typeface="Arial" pitchFamily="34" charset="0"/>
              </a:rPr>
              <a:t>s</a:t>
            </a: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 = </a:t>
            </a:r>
            <a:r>
              <a:rPr lang="nl-NL" sz="2800" dirty="0" err="1">
                <a:solidFill>
                  <a:srgbClr val="000000"/>
                </a:solidFill>
                <a:cs typeface="Arial" pitchFamily="34" charset="0"/>
              </a:rPr>
              <a:t>U</a:t>
            </a:r>
            <a:r>
              <a:rPr lang="nl-NL" sz="2800" baseline="-25000" dirty="0" err="1">
                <a:solidFill>
                  <a:srgbClr val="000000"/>
                </a:solidFill>
                <a:cs typeface="Arial" pitchFamily="34" charset="0"/>
              </a:rPr>
              <a:t>s</a:t>
            </a:r>
            <a:r>
              <a:rPr lang="nl-NL" sz="2800" dirty="0" err="1">
                <a:solidFill>
                  <a:srgbClr val="000000"/>
                </a:solidFill>
                <a:cs typeface="Arial" pitchFamily="34" charset="0"/>
              </a:rPr>
              <a:t>.I</a:t>
            </a:r>
            <a:r>
              <a:rPr lang="nl-NL" sz="2800" baseline="-25000" dirty="0" err="1">
                <a:solidFill>
                  <a:srgbClr val="000000"/>
                </a:solidFill>
                <a:cs typeface="Arial" pitchFamily="34" charset="0"/>
              </a:rPr>
              <a:t>s</a:t>
            </a:r>
            <a:r>
              <a:rPr lang="nl-NL" sz="2800" baseline="-25000" dirty="0">
                <a:solidFill>
                  <a:srgbClr val="000000"/>
                </a:solidFill>
                <a:cs typeface="Arial" pitchFamily="34" charset="0"/>
              </a:rPr>
              <a:t>  </a:t>
            </a:r>
            <a:r>
              <a:rPr lang="el-GR" sz="2800" dirty="0">
                <a:solidFill>
                  <a:srgbClr val="000000"/>
                </a:solidFill>
                <a:cs typeface="Arial" pitchFamily="34" charset="0"/>
              </a:rPr>
              <a:t>→</a:t>
            </a:r>
          </a:p>
        </p:txBody>
      </p:sp>
      <p:sp>
        <p:nvSpPr>
          <p:cNvPr id="506931" name="Text Box 51"/>
          <p:cNvSpPr txBox="1">
            <a:spLocks noChangeArrowheads="1"/>
          </p:cNvSpPr>
          <p:nvPr/>
        </p:nvSpPr>
        <p:spPr bwMode="auto">
          <a:xfrm>
            <a:off x="3427413" y="6054725"/>
            <a:ext cx="26527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46 = 23 . I</a:t>
            </a:r>
            <a:r>
              <a:rPr lang="nl-NL" sz="2800" baseline="-25000" dirty="0">
                <a:solidFill>
                  <a:srgbClr val="000000"/>
                </a:solidFill>
                <a:cs typeface="Arial" pitchFamily="34" charset="0"/>
              </a:rPr>
              <a:t>s  </a:t>
            </a:r>
            <a:r>
              <a:rPr lang="el-GR" sz="3600" dirty="0">
                <a:solidFill>
                  <a:srgbClr val="000000"/>
                </a:solidFill>
                <a:cs typeface="Arial" pitchFamily="34" charset="0"/>
              </a:rPr>
              <a:t>→</a:t>
            </a:r>
            <a:endParaRPr lang="nl-NL" sz="3600" baseline="-25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06936" name="Text Box 56"/>
          <p:cNvSpPr txBox="1">
            <a:spLocks noChangeArrowheads="1"/>
          </p:cNvSpPr>
          <p:nvPr/>
        </p:nvSpPr>
        <p:spPr bwMode="auto">
          <a:xfrm>
            <a:off x="5664200" y="6118225"/>
            <a:ext cx="3105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I</a:t>
            </a:r>
            <a:r>
              <a:rPr lang="nl-NL" sz="2800" baseline="-25000" dirty="0">
                <a:solidFill>
                  <a:srgbClr val="000000"/>
                </a:solidFill>
                <a:cs typeface="Arial" pitchFamily="34" charset="0"/>
              </a:rPr>
              <a:t>s</a:t>
            </a: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 = 46/23 = </a:t>
            </a:r>
            <a:r>
              <a:rPr lang="nl-NL" sz="2800" u="sng" dirty="0">
                <a:solidFill>
                  <a:srgbClr val="000000"/>
                </a:solidFill>
                <a:cs typeface="Arial" pitchFamily="34" charset="0"/>
              </a:rPr>
              <a:t>2,0 A</a:t>
            </a:r>
          </a:p>
        </p:txBody>
      </p:sp>
      <p:sp>
        <p:nvSpPr>
          <p:cNvPr id="506937" name="Text Box 57"/>
          <p:cNvSpPr txBox="1">
            <a:spLocks noChangeArrowheads="1"/>
          </p:cNvSpPr>
          <p:nvPr/>
        </p:nvSpPr>
        <p:spPr bwMode="auto">
          <a:xfrm>
            <a:off x="5076825" y="3919538"/>
            <a:ext cx="1800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I</a:t>
            </a:r>
            <a:r>
              <a:rPr lang="nl-NL" sz="2800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</a:t>
            </a:r>
            <a:r>
              <a:rPr lang="nl-NL" sz="2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= 2,0 A</a:t>
            </a:r>
          </a:p>
        </p:txBody>
      </p:sp>
      <p:sp>
        <p:nvSpPr>
          <p:cNvPr id="506940" name="Text Box 60"/>
          <p:cNvSpPr txBox="1">
            <a:spLocks noChangeArrowheads="1"/>
          </p:cNvSpPr>
          <p:nvPr/>
        </p:nvSpPr>
        <p:spPr bwMode="auto">
          <a:xfrm>
            <a:off x="11113" y="495300"/>
            <a:ext cx="9144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Je wilt een 23V; 46 W lampje op 230V aansluiten met een ideale transformator.</a:t>
            </a:r>
            <a:r>
              <a:rPr lang="nl-NL" sz="28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/>
            </a:r>
            <a:br>
              <a:rPr lang="nl-NL" sz="28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</a:b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b. Bereken de stroomsterkte in het lampje</a:t>
            </a:r>
            <a:r>
              <a:rPr lang="nl-NL" sz="2800" b="1" dirty="0">
                <a:solidFill>
                  <a:srgbClr val="3366FF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506888" name="Text Box 8"/>
          <p:cNvSpPr txBox="1">
            <a:spLocks noChangeArrowheads="1"/>
          </p:cNvSpPr>
          <p:nvPr/>
        </p:nvSpPr>
        <p:spPr bwMode="auto">
          <a:xfrm>
            <a:off x="1308100" y="2024063"/>
            <a:ext cx="6238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Zie tekening.</a:t>
            </a:r>
          </a:p>
        </p:txBody>
      </p:sp>
      <p:grpSp>
        <p:nvGrpSpPr>
          <p:cNvPr id="2" name="Group 100"/>
          <p:cNvGrpSpPr>
            <a:grpSpLocks/>
          </p:cNvGrpSpPr>
          <p:nvPr/>
        </p:nvGrpSpPr>
        <p:grpSpPr bwMode="auto">
          <a:xfrm>
            <a:off x="179388" y="2636838"/>
            <a:ext cx="8496300" cy="2720975"/>
            <a:chOff x="113" y="1835"/>
            <a:chExt cx="5352" cy="1714"/>
          </a:xfrm>
        </p:grpSpPr>
        <p:sp>
          <p:nvSpPr>
            <p:cNvPr id="506943" name="Text Box 63"/>
            <p:cNvSpPr txBox="1">
              <a:spLocks noChangeArrowheads="1"/>
            </p:cNvSpPr>
            <p:nvPr/>
          </p:nvSpPr>
          <p:spPr bwMode="auto">
            <a:xfrm>
              <a:off x="4339" y="2099"/>
              <a:ext cx="107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2800" dirty="0" err="1">
                  <a:solidFill>
                    <a:srgbClr val="33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U</a:t>
              </a:r>
              <a:r>
                <a:rPr lang="nl-NL" sz="2800" baseline="-25000" dirty="0" err="1">
                  <a:solidFill>
                    <a:srgbClr val="33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s</a:t>
              </a:r>
              <a:r>
                <a:rPr lang="nl-NL" sz="2800" dirty="0">
                  <a:solidFill>
                    <a:srgbClr val="33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 = 23V</a:t>
              </a:r>
            </a:p>
          </p:txBody>
        </p:sp>
        <p:sp>
          <p:nvSpPr>
            <p:cNvPr id="506944" name="Text Box 64"/>
            <p:cNvSpPr txBox="1">
              <a:spLocks noChangeArrowheads="1"/>
            </p:cNvSpPr>
            <p:nvPr/>
          </p:nvSpPr>
          <p:spPr bwMode="auto">
            <a:xfrm>
              <a:off x="4377" y="2379"/>
              <a:ext cx="10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2800" dirty="0" err="1">
                  <a:solidFill>
                    <a:srgbClr val="33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P</a:t>
              </a:r>
              <a:r>
                <a:rPr lang="nl-NL" sz="2800" baseline="-25000" dirty="0" err="1">
                  <a:solidFill>
                    <a:srgbClr val="33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s</a:t>
              </a:r>
              <a:r>
                <a:rPr lang="nl-NL" sz="2800" baseline="-25000" dirty="0">
                  <a:solidFill>
                    <a:srgbClr val="33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 </a:t>
              </a:r>
              <a:r>
                <a:rPr lang="nl-NL" sz="2800" dirty="0">
                  <a:solidFill>
                    <a:srgbClr val="33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= 46W</a:t>
              </a:r>
            </a:p>
          </p:txBody>
        </p:sp>
        <p:grpSp>
          <p:nvGrpSpPr>
            <p:cNvPr id="77843" name="Group 65"/>
            <p:cNvGrpSpPr>
              <a:grpSpLocks/>
            </p:cNvGrpSpPr>
            <p:nvPr/>
          </p:nvGrpSpPr>
          <p:grpSpPr bwMode="auto">
            <a:xfrm>
              <a:off x="2464" y="2945"/>
              <a:ext cx="966" cy="333"/>
              <a:chOff x="2464" y="2945"/>
              <a:chExt cx="966" cy="333"/>
            </a:xfrm>
          </p:grpSpPr>
          <p:sp>
            <p:nvSpPr>
              <p:cNvPr id="506946" name="Text Box 66"/>
              <p:cNvSpPr txBox="1">
                <a:spLocks noChangeArrowheads="1"/>
              </p:cNvSpPr>
              <p:nvPr/>
            </p:nvSpPr>
            <p:spPr bwMode="auto">
              <a:xfrm>
                <a:off x="2976" y="2951"/>
                <a:ext cx="4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nl-NL" sz="2800" dirty="0">
                    <a:solidFill>
                      <a:srgbClr val="33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N</a:t>
                </a:r>
                <a:r>
                  <a:rPr lang="nl-NL" sz="2800" baseline="-25000" dirty="0">
                    <a:solidFill>
                      <a:srgbClr val="33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s</a:t>
                </a:r>
                <a:endParaRPr lang="nl-NL" sz="2800" dirty="0">
                  <a:solidFill>
                    <a:srgbClr val="33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06947" name="Text Box 67"/>
              <p:cNvSpPr txBox="1">
                <a:spLocks noChangeArrowheads="1"/>
              </p:cNvSpPr>
              <p:nvPr/>
            </p:nvSpPr>
            <p:spPr bwMode="auto">
              <a:xfrm>
                <a:off x="2464" y="2945"/>
                <a:ext cx="45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nl-NL" sz="2800" dirty="0">
                    <a:solidFill>
                      <a:srgbClr val="33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N</a:t>
                </a:r>
                <a:r>
                  <a:rPr lang="nl-NL" sz="2800" baseline="-25000" dirty="0">
                    <a:solidFill>
                      <a:srgbClr val="33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p</a:t>
                </a:r>
                <a:endParaRPr lang="nl-NL" sz="2800" dirty="0">
                  <a:solidFill>
                    <a:srgbClr val="33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endParaRPr>
              </a:p>
            </p:txBody>
          </p:sp>
        </p:grpSp>
        <p:grpSp>
          <p:nvGrpSpPr>
            <p:cNvPr id="77844" name="Group 68"/>
            <p:cNvGrpSpPr>
              <a:grpSpLocks/>
            </p:cNvGrpSpPr>
            <p:nvPr/>
          </p:nvGrpSpPr>
          <p:grpSpPr bwMode="auto">
            <a:xfrm>
              <a:off x="1285" y="1835"/>
              <a:ext cx="3259" cy="1134"/>
              <a:chOff x="975" y="1835"/>
              <a:chExt cx="3259" cy="1134"/>
            </a:xfrm>
          </p:grpSpPr>
          <p:grpSp>
            <p:nvGrpSpPr>
              <p:cNvPr id="77847" name="Group 69"/>
              <p:cNvGrpSpPr>
                <a:grpSpLocks/>
              </p:cNvGrpSpPr>
              <p:nvPr/>
            </p:nvGrpSpPr>
            <p:grpSpPr bwMode="auto">
              <a:xfrm>
                <a:off x="975" y="2182"/>
                <a:ext cx="256" cy="442"/>
                <a:chOff x="5103" y="1661"/>
                <a:chExt cx="256" cy="442"/>
              </a:xfrm>
            </p:grpSpPr>
            <p:sp>
              <p:nvSpPr>
                <p:cNvPr id="77874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5103" y="1661"/>
                  <a:ext cx="227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nl-NL" sz="4000" b="1">
                      <a:solidFill>
                        <a:srgbClr val="3333FF"/>
                      </a:solidFill>
                      <a:cs typeface="Arial" pitchFamily="34" charset="0"/>
                    </a:rPr>
                    <a:t>~</a:t>
                  </a:r>
                </a:p>
              </p:txBody>
            </p:sp>
            <p:sp>
              <p:nvSpPr>
                <p:cNvPr id="77875" name="Oval 71"/>
                <p:cNvSpPr>
                  <a:spLocks noChangeAspect="1" noChangeArrowheads="1"/>
                </p:cNvSpPr>
                <p:nvPr/>
              </p:nvSpPr>
              <p:spPr bwMode="auto">
                <a:xfrm>
                  <a:off x="5132" y="1773"/>
                  <a:ext cx="227" cy="227"/>
                </a:xfrm>
                <a:prstGeom prst="ellips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77848" name="Group 72"/>
              <p:cNvGrpSpPr>
                <a:grpSpLocks noChangeAspect="1"/>
              </p:cNvGrpSpPr>
              <p:nvPr/>
            </p:nvGrpSpPr>
            <p:grpSpPr bwMode="auto">
              <a:xfrm>
                <a:off x="2086" y="1835"/>
                <a:ext cx="749" cy="1134"/>
                <a:chOff x="3167" y="2338"/>
                <a:chExt cx="845" cy="1280"/>
              </a:xfrm>
            </p:grpSpPr>
            <p:grpSp>
              <p:nvGrpSpPr>
                <p:cNvPr id="77855" name="Group 73"/>
                <p:cNvGrpSpPr>
                  <a:grpSpLocks noChangeAspect="1"/>
                </p:cNvGrpSpPr>
                <p:nvPr/>
              </p:nvGrpSpPr>
              <p:grpSpPr bwMode="auto">
                <a:xfrm>
                  <a:off x="3301" y="2339"/>
                  <a:ext cx="577" cy="1279"/>
                  <a:chOff x="3301" y="2339"/>
                  <a:chExt cx="577" cy="1279"/>
                </a:xfrm>
              </p:grpSpPr>
              <p:grpSp>
                <p:nvGrpSpPr>
                  <p:cNvPr id="77860" name="Group 7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01" y="2339"/>
                    <a:ext cx="577" cy="1279"/>
                    <a:chOff x="3301" y="2339"/>
                    <a:chExt cx="577" cy="1279"/>
                  </a:xfrm>
                </p:grpSpPr>
                <p:grpSp>
                  <p:nvGrpSpPr>
                    <p:cNvPr id="77864" name="Group 7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301" y="2339"/>
                      <a:ext cx="162" cy="1275"/>
                      <a:chOff x="3301" y="2339"/>
                      <a:chExt cx="162" cy="1275"/>
                    </a:xfrm>
                  </p:grpSpPr>
                  <p:sp>
                    <p:nvSpPr>
                      <p:cNvPr id="77870" name="Arc 7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3303" y="2339"/>
                        <a:ext cx="159" cy="319"/>
                      </a:xfrm>
                      <a:custGeom>
                        <a:avLst/>
                        <a:gdLst>
                          <a:gd name="T0" fmla="*/ 0 w 21600"/>
                          <a:gd name="T1" fmla="*/ 0 h 43200"/>
                          <a:gd name="T2" fmla="*/ 0 w 21600"/>
                          <a:gd name="T3" fmla="*/ 0 h 43200"/>
                          <a:gd name="T4" fmla="*/ 0 w 21600"/>
                          <a:gd name="T5" fmla="*/ 0 h 432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43200"/>
                          <a:gd name="T11" fmla="*/ 21600 w 21600"/>
                          <a:gd name="T12" fmla="*/ 43200 h 432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432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523"/>
                              <a:pt x="11939" y="43191"/>
                              <a:pt x="15" y="43199"/>
                            </a:cubicBezTo>
                          </a:path>
                          <a:path w="21600" h="432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523"/>
                              <a:pt x="11939" y="43191"/>
                              <a:pt x="15" y="43199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noFill/>
                      <a:ln w="571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7871" name="Arc 7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3304" y="2658"/>
                        <a:ext cx="159" cy="319"/>
                      </a:xfrm>
                      <a:custGeom>
                        <a:avLst/>
                        <a:gdLst>
                          <a:gd name="T0" fmla="*/ 0 w 21600"/>
                          <a:gd name="T1" fmla="*/ 0 h 43200"/>
                          <a:gd name="T2" fmla="*/ 0 w 21600"/>
                          <a:gd name="T3" fmla="*/ 0 h 43200"/>
                          <a:gd name="T4" fmla="*/ 0 w 21600"/>
                          <a:gd name="T5" fmla="*/ 0 h 432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43200"/>
                          <a:gd name="T11" fmla="*/ 21600 w 21600"/>
                          <a:gd name="T12" fmla="*/ 43200 h 432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432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523"/>
                              <a:pt x="11939" y="43191"/>
                              <a:pt x="15" y="43199"/>
                            </a:cubicBezTo>
                          </a:path>
                          <a:path w="21600" h="432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523"/>
                              <a:pt x="11939" y="43191"/>
                              <a:pt x="15" y="43199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noFill/>
                      <a:ln w="571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7872" name="Arc 7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3301" y="2976"/>
                        <a:ext cx="159" cy="319"/>
                      </a:xfrm>
                      <a:custGeom>
                        <a:avLst/>
                        <a:gdLst>
                          <a:gd name="T0" fmla="*/ 0 w 21600"/>
                          <a:gd name="T1" fmla="*/ 0 h 43200"/>
                          <a:gd name="T2" fmla="*/ 0 w 21600"/>
                          <a:gd name="T3" fmla="*/ 0 h 43200"/>
                          <a:gd name="T4" fmla="*/ 0 w 21600"/>
                          <a:gd name="T5" fmla="*/ 0 h 432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43200"/>
                          <a:gd name="T11" fmla="*/ 21600 w 21600"/>
                          <a:gd name="T12" fmla="*/ 43200 h 432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432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523"/>
                              <a:pt x="11939" y="43191"/>
                              <a:pt x="15" y="43199"/>
                            </a:cubicBezTo>
                          </a:path>
                          <a:path w="21600" h="432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523"/>
                              <a:pt x="11939" y="43191"/>
                              <a:pt x="15" y="43199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noFill/>
                      <a:ln w="571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7873" name="Arc 7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3302" y="3295"/>
                        <a:ext cx="159" cy="319"/>
                      </a:xfrm>
                      <a:custGeom>
                        <a:avLst/>
                        <a:gdLst>
                          <a:gd name="T0" fmla="*/ 0 w 21600"/>
                          <a:gd name="T1" fmla="*/ 0 h 43200"/>
                          <a:gd name="T2" fmla="*/ 0 w 21600"/>
                          <a:gd name="T3" fmla="*/ 0 h 43200"/>
                          <a:gd name="T4" fmla="*/ 0 w 21600"/>
                          <a:gd name="T5" fmla="*/ 0 h 432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43200"/>
                          <a:gd name="T11" fmla="*/ 21600 w 21600"/>
                          <a:gd name="T12" fmla="*/ 43200 h 432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432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523"/>
                              <a:pt x="11939" y="43191"/>
                              <a:pt x="15" y="43199"/>
                            </a:cubicBezTo>
                          </a:path>
                          <a:path w="21600" h="432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523"/>
                              <a:pt x="11939" y="43191"/>
                              <a:pt x="15" y="43199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noFill/>
                      <a:ln w="571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77865" name="Group 80"/>
                    <p:cNvGrpSpPr>
                      <a:grpSpLocks noChangeAspect="1"/>
                    </p:cNvGrpSpPr>
                    <p:nvPr/>
                  </p:nvGrpSpPr>
                  <p:grpSpPr bwMode="auto">
                    <a:xfrm flipH="1">
                      <a:off x="3716" y="2343"/>
                      <a:ext cx="162" cy="1275"/>
                      <a:chOff x="3301" y="2339"/>
                      <a:chExt cx="162" cy="1275"/>
                    </a:xfrm>
                  </p:grpSpPr>
                  <p:sp>
                    <p:nvSpPr>
                      <p:cNvPr id="77866" name="Arc 8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3303" y="2339"/>
                        <a:ext cx="159" cy="319"/>
                      </a:xfrm>
                      <a:custGeom>
                        <a:avLst/>
                        <a:gdLst>
                          <a:gd name="T0" fmla="*/ 0 w 21600"/>
                          <a:gd name="T1" fmla="*/ 0 h 43200"/>
                          <a:gd name="T2" fmla="*/ 0 w 21600"/>
                          <a:gd name="T3" fmla="*/ 0 h 43200"/>
                          <a:gd name="T4" fmla="*/ 0 w 21600"/>
                          <a:gd name="T5" fmla="*/ 0 h 432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43200"/>
                          <a:gd name="T11" fmla="*/ 21600 w 21600"/>
                          <a:gd name="T12" fmla="*/ 43200 h 432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432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523"/>
                              <a:pt x="11939" y="43191"/>
                              <a:pt x="15" y="43199"/>
                            </a:cubicBezTo>
                          </a:path>
                          <a:path w="21600" h="432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523"/>
                              <a:pt x="11939" y="43191"/>
                              <a:pt x="15" y="43199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noFill/>
                      <a:ln w="571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7867" name="Arc 8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3304" y="2658"/>
                        <a:ext cx="159" cy="319"/>
                      </a:xfrm>
                      <a:custGeom>
                        <a:avLst/>
                        <a:gdLst>
                          <a:gd name="T0" fmla="*/ 0 w 21600"/>
                          <a:gd name="T1" fmla="*/ 0 h 43200"/>
                          <a:gd name="T2" fmla="*/ 0 w 21600"/>
                          <a:gd name="T3" fmla="*/ 0 h 43200"/>
                          <a:gd name="T4" fmla="*/ 0 w 21600"/>
                          <a:gd name="T5" fmla="*/ 0 h 432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43200"/>
                          <a:gd name="T11" fmla="*/ 21600 w 21600"/>
                          <a:gd name="T12" fmla="*/ 43200 h 432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432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523"/>
                              <a:pt x="11939" y="43191"/>
                              <a:pt x="15" y="43199"/>
                            </a:cubicBezTo>
                          </a:path>
                          <a:path w="21600" h="432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523"/>
                              <a:pt x="11939" y="43191"/>
                              <a:pt x="15" y="43199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noFill/>
                      <a:ln w="571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7868" name="Arc 8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3301" y="2976"/>
                        <a:ext cx="159" cy="319"/>
                      </a:xfrm>
                      <a:custGeom>
                        <a:avLst/>
                        <a:gdLst>
                          <a:gd name="T0" fmla="*/ 0 w 21600"/>
                          <a:gd name="T1" fmla="*/ 0 h 43200"/>
                          <a:gd name="T2" fmla="*/ 0 w 21600"/>
                          <a:gd name="T3" fmla="*/ 0 h 43200"/>
                          <a:gd name="T4" fmla="*/ 0 w 21600"/>
                          <a:gd name="T5" fmla="*/ 0 h 432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43200"/>
                          <a:gd name="T11" fmla="*/ 21600 w 21600"/>
                          <a:gd name="T12" fmla="*/ 43200 h 432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432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523"/>
                              <a:pt x="11939" y="43191"/>
                              <a:pt x="15" y="43199"/>
                            </a:cubicBezTo>
                          </a:path>
                          <a:path w="21600" h="432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523"/>
                              <a:pt x="11939" y="43191"/>
                              <a:pt x="15" y="43199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noFill/>
                      <a:ln w="571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7869" name="Arc 8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3302" y="3295"/>
                        <a:ext cx="159" cy="319"/>
                      </a:xfrm>
                      <a:custGeom>
                        <a:avLst/>
                        <a:gdLst>
                          <a:gd name="T0" fmla="*/ 0 w 21600"/>
                          <a:gd name="T1" fmla="*/ 0 h 43200"/>
                          <a:gd name="T2" fmla="*/ 0 w 21600"/>
                          <a:gd name="T3" fmla="*/ 0 h 43200"/>
                          <a:gd name="T4" fmla="*/ 0 w 21600"/>
                          <a:gd name="T5" fmla="*/ 0 h 432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43200"/>
                          <a:gd name="T11" fmla="*/ 21600 w 21600"/>
                          <a:gd name="T12" fmla="*/ 43200 h 432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432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523"/>
                              <a:pt x="11939" y="43191"/>
                              <a:pt x="15" y="43199"/>
                            </a:cubicBezTo>
                          </a:path>
                          <a:path w="21600" h="432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523"/>
                              <a:pt x="11939" y="43191"/>
                              <a:pt x="15" y="43199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noFill/>
                      <a:ln w="571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77861" name="Group 8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60" y="2387"/>
                    <a:ext cx="82" cy="1177"/>
                    <a:chOff x="3234" y="2387"/>
                    <a:chExt cx="82" cy="1177"/>
                  </a:xfrm>
                </p:grpSpPr>
                <p:sp>
                  <p:nvSpPr>
                    <p:cNvPr id="77862" name="Freeform 8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315" y="2387"/>
                      <a:ext cx="1" cy="1177"/>
                    </a:xfrm>
                    <a:custGeom>
                      <a:avLst/>
                      <a:gdLst>
                        <a:gd name="T0" fmla="*/ 1 w 1"/>
                        <a:gd name="T1" fmla="*/ 0 h 1177"/>
                        <a:gd name="T2" fmla="*/ 0 w 1"/>
                        <a:gd name="T3" fmla="*/ 1177 h 1177"/>
                        <a:gd name="T4" fmla="*/ 0 60000 65536"/>
                        <a:gd name="T5" fmla="*/ 0 60000 65536"/>
                        <a:gd name="T6" fmla="*/ 0 w 1"/>
                        <a:gd name="T7" fmla="*/ 0 h 1177"/>
                        <a:gd name="T8" fmla="*/ 1 w 1"/>
                        <a:gd name="T9" fmla="*/ 1177 h 1177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1" h="1177">
                          <a:moveTo>
                            <a:pt x="1" y="0"/>
                          </a:moveTo>
                          <a:lnTo>
                            <a:pt x="0" y="1177"/>
                          </a:lnTo>
                        </a:path>
                      </a:pathLst>
                    </a:custGeom>
                    <a:noFill/>
                    <a:ln w="5715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7863" name="Freeform 8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234" y="2387"/>
                      <a:ext cx="1" cy="1177"/>
                    </a:xfrm>
                    <a:custGeom>
                      <a:avLst/>
                      <a:gdLst>
                        <a:gd name="T0" fmla="*/ 1 w 1"/>
                        <a:gd name="T1" fmla="*/ 0 h 1177"/>
                        <a:gd name="T2" fmla="*/ 0 w 1"/>
                        <a:gd name="T3" fmla="*/ 1177 h 1177"/>
                        <a:gd name="T4" fmla="*/ 0 60000 65536"/>
                        <a:gd name="T5" fmla="*/ 0 60000 65536"/>
                        <a:gd name="T6" fmla="*/ 0 w 1"/>
                        <a:gd name="T7" fmla="*/ 0 h 1177"/>
                        <a:gd name="T8" fmla="*/ 1 w 1"/>
                        <a:gd name="T9" fmla="*/ 1177 h 1177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1" h="1177">
                          <a:moveTo>
                            <a:pt x="1" y="0"/>
                          </a:moveTo>
                          <a:lnTo>
                            <a:pt x="0" y="1177"/>
                          </a:lnTo>
                        </a:path>
                      </a:pathLst>
                    </a:custGeom>
                    <a:noFill/>
                    <a:ln w="5715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</p:grpSp>
            </p:grpSp>
            <p:sp>
              <p:nvSpPr>
                <p:cNvPr id="77856" name="Line 88"/>
                <p:cNvSpPr>
                  <a:spLocks noChangeAspect="1" noChangeShapeType="1"/>
                </p:cNvSpPr>
                <p:nvPr/>
              </p:nvSpPr>
              <p:spPr bwMode="auto">
                <a:xfrm>
                  <a:off x="3875" y="2344"/>
                  <a:ext cx="13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7857" name="Line 89"/>
                <p:cNvSpPr>
                  <a:spLocks noChangeAspect="1" noChangeShapeType="1"/>
                </p:cNvSpPr>
                <p:nvPr/>
              </p:nvSpPr>
              <p:spPr bwMode="auto">
                <a:xfrm>
                  <a:off x="3167" y="2338"/>
                  <a:ext cx="13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7858" name="Line 90"/>
                <p:cNvSpPr>
                  <a:spLocks noChangeAspect="1" noChangeShapeType="1"/>
                </p:cNvSpPr>
                <p:nvPr/>
              </p:nvSpPr>
              <p:spPr bwMode="auto">
                <a:xfrm>
                  <a:off x="3876" y="3618"/>
                  <a:ext cx="13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7859" name="Line 91"/>
                <p:cNvSpPr>
                  <a:spLocks noChangeAspect="1" noChangeShapeType="1"/>
                </p:cNvSpPr>
                <p:nvPr/>
              </p:nvSpPr>
              <p:spPr bwMode="auto">
                <a:xfrm>
                  <a:off x="3168" y="3615"/>
                  <a:ext cx="13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77849" name="Group 92"/>
              <p:cNvGrpSpPr>
                <a:grpSpLocks/>
              </p:cNvGrpSpPr>
              <p:nvPr/>
            </p:nvGrpSpPr>
            <p:grpSpPr bwMode="auto">
              <a:xfrm>
                <a:off x="1122" y="1835"/>
                <a:ext cx="987" cy="1131"/>
                <a:chOff x="684" y="572"/>
                <a:chExt cx="724" cy="1131"/>
              </a:xfrm>
            </p:grpSpPr>
            <p:sp>
              <p:nvSpPr>
                <p:cNvPr id="77853" name="Freeform 93"/>
                <p:cNvSpPr>
                  <a:spLocks/>
                </p:cNvSpPr>
                <p:nvPr/>
              </p:nvSpPr>
              <p:spPr bwMode="auto">
                <a:xfrm>
                  <a:off x="684" y="572"/>
                  <a:ext cx="723" cy="462"/>
                </a:xfrm>
                <a:custGeom>
                  <a:avLst/>
                  <a:gdLst>
                    <a:gd name="T0" fmla="*/ 723 w 723"/>
                    <a:gd name="T1" fmla="*/ 0 h 462"/>
                    <a:gd name="T2" fmla="*/ 0 w 723"/>
                    <a:gd name="T3" fmla="*/ 0 h 462"/>
                    <a:gd name="T4" fmla="*/ 0 w 723"/>
                    <a:gd name="T5" fmla="*/ 462 h 462"/>
                    <a:gd name="T6" fmla="*/ 0 60000 65536"/>
                    <a:gd name="T7" fmla="*/ 0 60000 65536"/>
                    <a:gd name="T8" fmla="*/ 0 60000 65536"/>
                    <a:gd name="T9" fmla="*/ 0 w 723"/>
                    <a:gd name="T10" fmla="*/ 0 h 462"/>
                    <a:gd name="T11" fmla="*/ 723 w 723"/>
                    <a:gd name="T12" fmla="*/ 462 h 46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3" h="462">
                      <a:moveTo>
                        <a:pt x="723" y="0"/>
                      </a:moveTo>
                      <a:lnTo>
                        <a:pt x="0" y="0"/>
                      </a:lnTo>
                      <a:lnTo>
                        <a:pt x="0" y="462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7854" name="Freeform 94"/>
                <p:cNvSpPr>
                  <a:spLocks/>
                </p:cNvSpPr>
                <p:nvPr/>
              </p:nvSpPr>
              <p:spPr bwMode="auto">
                <a:xfrm>
                  <a:off x="684" y="1254"/>
                  <a:ext cx="724" cy="449"/>
                </a:xfrm>
                <a:custGeom>
                  <a:avLst/>
                  <a:gdLst>
                    <a:gd name="T0" fmla="*/ 724 w 724"/>
                    <a:gd name="T1" fmla="*/ 449 h 449"/>
                    <a:gd name="T2" fmla="*/ 1 w 724"/>
                    <a:gd name="T3" fmla="*/ 449 h 449"/>
                    <a:gd name="T4" fmla="*/ 0 w 724"/>
                    <a:gd name="T5" fmla="*/ 0 h 449"/>
                    <a:gd name="T6" fmla="*/ 0 60000 65536"/>
                    <a:gd name="T7" fmla="*/ 0 60000 65536"/>
                    <a:gd name="T8" fmla="*/ 0 60000 65536"/>
                    <a:gd name="T9" fmla="*/ 0 w 724"/>
                    <a:gd name="T10" fmla="*/ 0 h 449"/>
                    <a:gd name="T11" fmla="*/ 724 w 724"/>
                    <a:gd name="T12" fmla="*/ 449 h 4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4" h="449">
                      <a:moveTo>
                        <a:pt x="724" y="449"/>
                      </a:moveTo>
                      <a:lnTo>
                        <a:pt x="1" y="44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77850" name="Freeform 95"/>
              <p:cNvSpPr>
                <a:spLocks/>
              </p:cNvSpPr>
              <p:nvPr/>
            </p:nvSpPr>
            <p:spPr bwMode="auto">
              <a:xfrm>
                <a:off x="2826" y="1838"/>
                <a:ext cx="1164" cy="456"/>
              </a:xfrm>
              <a:custGeom>
                <a:avLst/>
                <a:gdLst>
                  <a:gd name="T0" fmla="*/ 0 w 1164"/>
                  <a:gd name="T1" fmla="*/ 0 h 456"/>
                  <a:gd name="T2" fmla="*/ 1164 w 1164"/>
                  <a:gd name="T3" fmla="*/ 1 h 456"/>
                  <a:gd name="T4" fmla="*/ 1155 w 1164"/>
                  <a:gd name="T5" fmla="*/ 456 h 456"/>
                  <a:gd name="T6" fmla="*/ 0 60000 65536"/>
                  <a:gd name="T7" fmla="*/ 0 60000 65536"/>
                  <a:gd name="T8" fmla="*/ 0 60000 65536"/>
                  <a:gd name="T9" fmla="*/ 0 w 1164"/>
                  <a:gd name="T10" fmla="*/ 0 h 456"/>
                  <a:gd name="T11" fmla="*/ 1164 w 1164"/>
                  <a:gd name="T12" fmla="*/ 456 h 4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64" h="456">
                    <a:moveTo>
                      <a:pt x="0" y="0"/>
                    </a:moveTo>
                    <a:lnTo>
                      <a:pt x="1164" y="1"/>
                    </a:lnTo>
                    <a:lnTo>
                      <a:pt x="1155" y="456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77851" name="Freeform 96"/>
              <p:cNvSpPr>
                <a:spLocks/>
              </p:cNvSpPr>
              <p:nvPr/>
            </p:nvSpPr>
            <p:spPr bwMode="auto">
              <a:xfrm>
                <a:off x="2826" y="2518"/>
                <a:ext cx="1164" cy="451"/>
              </a:xfrm>
              <a:custGeom>
                <a:avLst/>
                <a:gdLst>
                  <a:gd name="T0" fmla="*/ 0 w 1164"/>
                  <a:gd name="T1" fmla="*/ 451 h 451"/>
                  <a:gd name="T2" fmla="*/ 1164 w 1164"/>
                  <a:gd name="T3" fmla="*/ 450 h 451"/>
                  <a:gd name="T4" fmla="*/ 1163 w 1164"/>
                  <a:gd name="T5" fmla="*/ 0 h 451"/>
                  <a:gd name="T6" fmla="*/ 0 60000 65536"/>
                  <a:gd name="T7" fmla="*/ 0 60000 65536"/>
                  <a:gd name="T8" fmla="*/ 0 60000 65536"/>
                  <a:gd name="T9" fmla="*/ 0 w 1164"/>
                  <a:gd name="T10" fmla="*/ 0 h 451"/>
                  <a:gd name="T11" fmla="*/ 1164 w 1164"/>
                  <a:gd name="T12" fmla="*/ 451 h 4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64" h="451">
                    <a:moveTo>
                      <a:pt x="0" y="451"/>
                    </a:moveTo>
                    <a:lnTo>
                      <a:pt x="1164" y="450"/>
                    </a:lnTo>
                    <a:lnTo>
                      <a:pt x="1163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77852" name="Text Box 97"/>
              <p:cNvSpPr txBox="1">
                <a:spLocks noChangeArrowheads="1"/>
              </p:cNvSpPr>
              <p:nvPr/>
            </p:nvSpPr>
            <p:spPr bwMode="auto">
              <a:xfrm>
                <a:off x="3781" y="2179"/>
                <a:ext cx="45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nl-NL" sz="4000" b="1">
                    <a:solidFill>
                      <a:srgbClr val="000000"/>
                    </a:solidFill>
                    <a:cs typeface="Arial" pitchFamily="34" charset="0"/>
                    <a:sym typeface="Wingdings 2" pitchFamily="18" charset="2"/>
                  </a:rPr>
                  <a:t></a:t>
                </a:r>
              </a:p>
            </p:txBody>
          </p:sp>
        </p:grpSp>
        <p:sp>
          <p:nvSpPr>
            <p:cNvPr id="506978" name="Text Box 98"/>
            <p:cNvSpPr txBox="1">
              <a:spLocks noChangeArrowheads="1"/>
            </p:cNvSpPr>
            <p:nvPr/>
          </p:nvSpPr>
          <p:spPr bwMode="auto">
            <a:xfrm>
              <a:off x="113" y="2103"/>
              <a:ext cx="113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2800" dirty="0">
                  <a:solidFill>
                    <a:srgbClr val="33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U</a:t>
              </a:r>
              <a:r>
                <a:rPr lang="nl-NL" sz="2800" baseline="-25000" dirty="0">
                  <a:solidFill>
                    <a:srgbClr val="33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p </a:t>
              </a:r>
              <a:r>
                <a:rPr lang="nl-NL" sz="2800" dirty="0">
                  <a:solidFill>
                    <a:srgbClr val="33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= 230V</a:t>
              </a:r>
            </a:p>
          </p:txBody>
        </p:sp>
        <p:sp>
          <p:nvSpPr>
            <p:cNvPr id="506979" name="Text Box 99"/>
            <p:cNvSpPr txBox="1">
              <a:spLocks noChangeArrowheads="1"/>
            </p:cNvSpPr>
            <p:nvPr/>
          </p:nvSpPr>
          <p:spPr bwMode="auto">
            <a:xfrm>
              <a:off x="2464" y="3222"/>
              <a:ext cx="81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2800" dirty="0">
                  <a:solidFill>
                    <a:srgbClr val="33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10 </a:t>
              </a:r>
              <a:r>
                <a:rPr lang="nl-NL" sz="2800" b="1" dirty="0">
                  <a:solidFill>
                    <a:srgbClr val="33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 :  </a:t>
              </a:r>
              <a:r>
                <a:rPr lang="nl-NL" sz="2800" dirty="0">
                  <a:solidFill>
                    <a:srgbClr val="33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1</a:t>
              </a:r>
              <a:endParaRPr lang="nl-NL" sz="2800" u="sng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53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506939" name="AutoShape 59"/>
          <p:cNvSpPr>
            <a:spLocks noChangeArrowheads="1"/>
          </p:cNvSpPr>
          <p:nvPr/>
        </p:nvSpPr>
        <p:spPr bwMode="auto">
          <a:xfrm>
            <a:off x="2352675" y="1425575"/>
            <a:ext cx="2278063" cy="3937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470650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6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6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6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0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0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0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06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06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06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06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82" grpId="0" autoUpdateAnimBg="0"/>
      <p:bldP spid="506884" grpId="0"/>
      <p:bldP spid="506885" grpId="0"/>
      <p:bldP spid="506886" grpId="0"/>
      <p:bldP spid="506887" grpId="0" animBg="1"/>
      <p:bldP spid="506889" grpId="0"/>
      <p:bldP spid="506890" grpId="0"/>
      <p:bldP spid="506931" grpId="0"/>
      <p:bldP spid="506936" grpId="0"/>
      <p:bldP spid="506937" grpId="0"/>
      <p:bldP spid="506940" grpId="0"/>
      <p:bldP spid="506888" grpId="0"/>
      <p:bldP spid="506939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63" name="Text Box 59"/>
          <p:cNvSpPr txBox="1">
            <a:spLocks noChangeArrowheads="1"/>
          </p:cNvSpPr>
          <p:nvPr/>
        </p:nvSpPr>
        <p:spPr bwMode="auto">
          <a:xfrm>
            <a:off x="0" y="444500"/>
            <a:ext cx="914400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3556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Je wilt een 23V; 46 W lampje op 230V aansluiten met een ideale transformator.</a:t>
            </a:r>
            <a:br>
              <a:rPr lang="nl-NL" sz="2800" dirty="0">
                <a:solidFill>
                  <a:srgbClr val="000000"/>
                </a:solidFill>
                <a:cs typeface="Arial" pitchFamily="34" charset="0"/>
              </a:rPr>
            </a:b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c.	Bereken de stroomsterkte die de spanningsbron 	levert.</a:t>
            </a:r>
          </a:p>
        </p:txBody>
      </p:sp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490538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5.20/31 </a:t>
            </a:r>
            <a:r>
              <a:rPr lang="nl-N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De Transformator: rekenvoorbeeld*.</a:t>
            </a:r>
            <a:endParaRPr lang="el-GR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07908" name="Text Box 4"/>
          <p:cNvSpPr txBox="1">
            <a:spLocks noChangeArrowheads="1"/>
          </p:cNvSpPr>
          <p:nvPr/>
        </p:nvSpPr>
        <p:spPr bwMode="auto">
          <a:xfrm>
            <a:off x="0" y="4779963"/>
            <a:ext cx="1439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Gevr.:</a:t>
            </a:r>
            <a:endParaRPr lang="nl-NL" sz="2800" baseline="-25000" dirty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507909" name="Text Box 5"/>
          <p:cNvSpPr txBox="1">
            <a:spLocks noChangeArrowheads="1"/>
          </p:cNvSpPr>
          <p:nvPr/>
        </p:nvSpPr>
        <p:spPr bwMode="auto">
          <a:xfrm>
            <a:off x="-4763" y="5305425"/>
            <a:ext cx="5724526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Opl.:</a:t>
            </a:r>
            <a:endParaRPr lang="nl-NL" sz="2800" u="sng" dirty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507910" name="AutoShape 6"/>
          <p:cNvSpPr>
            <a:spLocks noChangeArrowheads="1"/>
          </p:cNvSpPr>
          <p:nvPr/>
        </p:nvSpPr>
        <p:spPr bwMode="auto">
          <a:xfrm>
            <a:off x="6872288" y="4110038"/>
            <a:ext cx="2195512" cy="1941512"/>
          </a:xfrm>
          <a:prstGeom prst="wedgeRoundRectCallout">
            <a:avLst>
              <a:gd name="adj1" fmla="val -48556"/>
              <a:gd name="adj2" fmla="val 257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BINAS: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U</a:t>
            </a:r>
            <a:r>
              <a:rPr lang="nl-NL" altLang="nl-NL" sz="2400" baseline="-25000">
                <a:solidFill>
                  <a:srgbClr val="000000"/>
                </a:solidFill>
                <a:cs typeface="Arial" pitchFamily="34" charset="0"/>
              </a:rPr>
              <a:t>p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/U</a:t>
            </a:r>
            <a:r>
              <a:rPr lang="nl-NL" altLang="nl-NL" sz="2400" baseline="-25000">
                <a:solidFill>
                  <a:srgbClr val="000000"/>
                </a:solidFill>
                <a:cs typeface="Arial" pitchFamily="34" charset="0"/>
              </a:rPr>
              <a:t>s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=N</a:t>
            </a:r>
            <a:r>
              <a:rPr lang="nl-NL" altLang="nl-NL" sz="2400" baseline="-25000">
                <a:solidFill>
                  <a:srgbClr val="000000"/>
                </a:solidFill>
                <a:cs typeface="Arial" pitchFamily="34" charset="0"/>
              </a:rPr>
              <a:t>p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/N</a:t>
            </a:r>
            <a:r>
              <a:rPr lang="nl-NL" altLang="nl-NL" sz="2400" baseline="-25000">
                <a:solidFill>
                  <a:srgbClr val="000000"/>
                </a:solidFill>
                <a:cs typeface="Arial" pitchFamily="34" charset="0"/>
              </a:rPr>
              <a:t>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P</a:t>
            </a:r>
            <a:r>
              <a:rPr lang="nl-NL" altLang="nl-NL" sz="2400" baseline="-25000">
                <a:solidFill>
                  <a:srgbClr val="000000"/>
                </a:solidFill>
                <a:cs typeface="Arial" pitchFamily="34" charset="0"/>
              </a:rPr>
              <a:t>p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=P</a:t>
            </a:r>
            <a:r>
              <a:rPr lang="nl-NL" altLang="nl-NL" sz="2400" baseline="-25000">
                <a:solidFill>
                  <a:srgbClr val="000000"/>
                </a:solidFill>
                <a:cs typeface="Arial" pitchFamily="34" charset="0"/>
              </a:rPr>
              <a:t>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P=UI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U=IR</a:t>
            </a:r>
          </a:p>
        </p:txBody>
      </p:sp>
      <p:sp>
        <p:nvSpPr>
          <p:cNvPr id="507912" name="Text Box 8"/>
          <p:cNvSpPr txBox="1">
            <a:spLocks noChangeArrowheads="1"/>
          </p:cNvSpPr>
          <p:nvPr/>
        </p:nvSpPr>
        <p:spPr bwMode="auto">
          <a:xfrm>
            <a:off x="1152525" y="4784725"/>
            <a:ext cx="647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 err="1">
                <a:solidFill>
                  <a:srgbClr val="000000"/>
                </a:solidFill>
                <a:cs typeface="Arial" pitchFamily="34" charset="0"/>
              </a:rPr>
              <a:t>I</a:t>
            </a:r>
            <a:r>
              <a:rPr lang="nl-NL" sz="2800" baseline="-25000" dirty="0" err="1">
                <a:solidFill>
                  <a:srgbClr val="000000"/>
                </a:solidFill>
                <a:cs typeface="Arial" pitchFamily="34" charset="0"/>
              </a:rPr>
              <a:t>p</a:t>
            </a:r>
            <a:endParaRPr lang="nl-NL" sz="2800" baseline="-25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07962" name="AutoShape 58"/>
          <p:cNvSpPr>
            <a:spLocks noChangeArrowheads="1"/>
          </p:cNvSpPr>
          <p:nvPr/>
        </p:nvSpPr>
        <p:spPr bwMode="auto">
          <a:xfrm>
            <a:off x="2352675" y="1352550"/>
            <a:ext cx="5735638" cy="3937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07965" name="Text Box 61"/>
          <p:cNvSpPr txBox="1">
            <a:spLocks noChangeArrowheads="1"/>
          </p:cNvSpPr>
          <p:nvPr/>
        </p:nvSpPr>
        <p:spPr bwMode="auto">
          <a:xfrm>
            <a:off x="-61913" y="2100263"/>
            <a:ext cx="6022976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   </a:t>
            </a:r>
            <a:r>
              <a:rPr lang="nl-NL" sz="28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Geg</a:t>
            </a:r>
            <a:r>
              <a:rPr lang="nl-NL" sz="2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.:</a:t>
            </a:r>
            <a:endParaRPr lang="nl-NL" sz="2800" dirty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507978" name="Text Box 74"/>
          <p:cNvSpPr txBox="1">
            <a:spLocks noChangeArrowheads="1"/>
          </p:cNvSpPr>
          <p:nvPr/>
        </p:nvSpPr>
        <p:spPr bwMode="auto">
          <a:xfrm>
            <a:off x="1393825" y="2092325"/>
            <a:ext cx="7931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Zie tekening</a:t>
            </a:r>
            <a:r>
              <a:rPr lang="nl-NL" sz="28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.</a:t>
            </a:r>
          </a:p>
        </p:txBody>
      </p:sp>
      <p:sp>
        <p:nvSpPr>
          <p:cNvPr id="507979" name="Text Box 75"/>
          <p:cNvSpPr txBox="1">
            <a:spLocks noChangeArrowheads="1"/>
          </p:cNvSpPr>
          <p:nvPr/>
        </p:nvSpPr>
        <p:spPr bwMode="auto">
          <a:xfrm>
            <a:off x="1103313" y="5303838"/>
            <a:ext cx="76819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Het is een ideale transformator!</a:t>
            </a:r>
            <a:endParaRPr lang="nl-NL" sz="2800" u="sn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07980" name="Text Box 76"/>
          <p:cNvSpPr txBox="1">
            <a:spLocks noChangeArrowheads="1"/>
          </p:cNvSpPr>
          <p:nvPr/>
        </p:nvSpPr>
        <p:spPr bwMode="auto">
          <a:xfrm>
            <a:off x="1112838" y="5786438"/>
            <a:ext cx="76819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Dus P</a:t>
            </a:r>
            <a:r>
              <a:rPr lang="nl-NL" sz="2800" baseline="-25000" dirty="0">
                <a:solidFill>
                  <a:srgbClr val="000000"/>
                </a:solidFill>
                <a:cs typeface="Arial" pitchFamily="34" charset="0"/>
              </a:rPr>
              <a:t>p</a:t>
            </a: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 is ook 46 W!</a:t>
            </a:r>
            <a:endParaRPr lang="nl-NL" sz="2800" u="sn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07981" name="Text Box 77"/>
          <p:cNvSpPr txBox="1">
            <a:spLocks noChangeArrowheads="1"/>
          </p:cNvSpPr>
          <p:nvPr/>
        </p:nvSpPr>
        <p:spPr bwMode="auto">
          <a:xfrm>
            <a:off x="1087438" y="6242050"/>
            <a:ext cx="2317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P</a:t>
            </a:r>
            <a:r>
              <a:rPr lang="nl-NL" sz="2800" baseline="-25000" dirty="0">
                <a:solidFill>
                  <a:srgbClr val="000000"/>
                </a:solidFill>
                <a:cs typeface="Arial" pitchFamily="34" charset="0"/>
              </a:rPr>
              <a:t>p</a:t>
            </a: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 = </a:t>
            </a:r>
            <a:r>
              <a:rPr lang="nl-NL" sz="2800" dirty="0" err="1">
                <a:solidFill>
                  <a:srgbClr val="000000"/>
                </a:solidFill>
                <a:cs typeface="Arial" pitchFamily="34" charset="0"/>
              </a:rPr>
              <a:t>U</a:t>
            </a:r>
            <a:r>
              <a:rPr lang="nl-NL" sz="2800" baseline="-25000" dirty="0" err="1">
                <a:solidFill>
                  <a:srgbClr val="000000"/>
                </a:solidFill>
                <a:cs typeface="Arial" pitchFamily="34" charset="0"/>
              </a:rPr>
              <a:t>p</a:t>
            </a:r>
            <a:r>
              <a:rPr lang="nl-NL" sz="2800" dirty="0" err="1">
                <a:solidFill>
                  <a:srgbClr val="000000"/>
                </a:solidFill>
                <a:cs typeface="Arial" pitchFamily="34" charset="0"/>
              </a:rPr>
              <a:t>.I</a:t>
            </a:r>
            <a:r>
              <a:rPr lang="nl-NL" sz="2800" baseline="-25000" dirty="0" err="1">
                <a:solidFill>
                  <a:srgbClr val="000000"/>
                </a:solidFill>
                <a:cs typeface="Arial" pitchFamily="34" charset="0"/>
              </a:rPr>
              <a:t>p</a:t>
            </a:r>
            <a:r>
              <a:rPr lang="nl-NL" sz="2800" baseline="-25000" dirty="0">
                <a:solidFill>
                  <a:srgbClr val="000000"/>
                </a:solidFill>
                <a:cs typeface="Arial" pitchFamily="34" charset="0"/>
              </a:rPr>
              <a:t>  </a:t>
            </a:r>
            <a:r>
              <a:rPr lang="el-GR" sz="2800" dirty="0">
                <a:solidFill>
                  <a:srgbClr val="000000"/>
                </a:solidFill>
                <a:cs typeface="Arial" pitchFamily="34" charset="0"/>
              </a:rPr>
              <a:t>→</a:t>
            </a:r>
          </a:p>
        </p:txBody>
      </p:sp>
      <p:sp>
        <p:nvSpPr>
          <p:cNvPr id="507982" name="Text Box 78"/>
          <p:cNvSpPr txBox="1">
            <a:spLocks noChangeArrowheads="1"/>
          </p:cNvSpPr>
          <p:nvPr/>
        </p:nvSpPr>
        <p:spPr bwMode="auto">
          <a:xfrm>
            <a:off x="3233738" y="6245225"/>
            <a:ext cx="2657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46 = 230 . </a:t>
            </a:r>
            <a:r>
              <a:rPr lang="nl-NL" sz="2800" dirty="0" err="1">
                <a:solidFill>
                  <a:srgbClr val="000000"/>
                </a:solidFill>
                <a:cs typeface="Arial" pitchFamily="34" charset="0"/>
              </a:rPr>
              <a:t>I</a:t>
            </a:r>
            <a:r>
              <a:rPr lang="nl-NL" sz="2800" baseline="-25000" dirty="0" err="1">
                <a:solidFill>
                  <a:srgbClr val="000000"/>
                </a:solidFill>
                <a:cs typeface="Arial" pitchFamily="34" charset="0"/>
              </a:rPr>
              <a:t>p</a:t>
            </a:r>
            <a:r>
              <a:rPr lang="nl-NL" sz="2800" baseline="-25000" dirty="0">
                <a:solidFill>
                  <a:srgbClr val="000000"/>
                </a:solidFill>
                <a:cs typeface="Arial" pitchFamily="34" charset="0"/>
              </a:rPr>
              <a:t>  </a:t>
            </a:r>
            <a:r>
              <a:rPr lang="el-GR" sz="2800" dirty="0">
                <a:solidFill>
                  <a:srgbClr val="000000"/>
                </a:solidFill>
                <a:cs typeface="Arial" pitchFamily="34" charset="0"/>
              </a:rPr>
              <a:t>→</a:t>
            </a:r>
            <a:endParaRPr lang="nl-NL" sz="2800" baseline="-25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07983" name="Text Box 79"/>
          <p:cNvSpPr txBox="1">
            <a:spLocks noChangeArrowheads="1"/>
          </p:cNvSpPr>
          <p:nvPr/>
        </p:nvSpPr>
        <p:spPr bwMode="auto">
          <a:xfrm>
            <a:off x="5795963" y="6243638"/>
            <a:ext cx="33480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 err="1">
                <a:solidFill>
                  <a:srgbClr val="000000"/>
                </a:solidFill>
                <a:cs typeface="Arial" pitchFamily="34" charset="0"/>
              </a:rPr>
              <a:t>I</a:t>
            </a:r>
            <a:r>
              <a:rPr lang="nl-NL" sz="2800" baseline="-25000" dirty="0" err="1">
                <a:solidFill>
                  <a:srgbClr val="000000"/>
                </a:solidFill>
                <a:cs typeface="Arial" pitchFamily="34" charset="0"/>
              </a:rPr>
              <a:t>p</a:t>
            </a: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 = 46/230 = </a:t>
            </a:r>
            <a:r>
              <a:rPr lang="nl-NL" sz="2800" u="sng" dirty="0">
                <a:solidFill>
                  <a:srgbClr val="000000"/>
                </a:solidFill>
                <a:cs typeface="Arial" pitchFamily="34" charset="0"/>
              </a:rPr>
              <a:t>0,20 A</a:t>
            </a:r>
          </a:p>
        </p:txBody>
      </p:sp>
      <p:grpSp>
        <p:nvGrpSpPr>
          <p:cNvPr id="2" name="Group 120"/>
          <p:cNvGrpSpPr>
            <a:grpSpLocks/>
          </p:cNvGrpSpPr>
          <p:nvPr/>
        </p:nvGrpSpPr>
        <p:grpSpPr bwMode="auto">
          <a:xfrm>
            <a:off x="179388" y="2636838"/>
            <a:ext cx="8496300" cy="2720975"/>
            <a:chOff x="113" y="1661"/>
            <a:chExt cx="5352" cy="1714"/>
          </a:xfrm>
        </p:grpSpPr>
        <p:sp>
          <p:nvSpPr>
            <p:cNvPr id="507985" name="Text Box 81"/>
            <p:cNvSpPr txBox="1">
              <a:spLocks noChangeArrowheads="1"/>
            </p:cNvSpPr>
            <p:nvPr/>
          </p:nvSpPr>
          <p:spPr bwMode="auto">
            <a:xfrm>
              <a:off x="3198" y="2469"/>
              <a:ext cx="113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2800" dirty="0">
                  <a:solidFill>
                    <a:srgbClr val="33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I</a:t>
              </a:r>
              <a:r>
                <a:rPr lang="nl-NL" sz="2800" baseline="-25000" dirty="0">
                  <a:solidFill>
                    <a:srgbClr val="33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s</a:t>
              </a:r>
              <a:r>
                <a:rPr lang="nl-NL" sz="2800" dirty="0">
                  <a:solidFill>
                    <a:srgbClr val="33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 = 2,0 A</a:t>
              </a:r>
            </a:p>
          </p:txBody>
        </p:sp>
        <p:grpSp>
          <p:nvGrpSpPr>
            <p:cNvPr id="78869" name="Group 82"/>
            <p:cNvGrpSpPr>
              <a:grpSpLocks/>
            </p:cNvGrpSpPr>
            <p:nvPr/>
          </p:nvGrpSpPr>
          <p:grpSpPr bwMode="auto">
            <a:xfrm>
              <a:off x="113" y="1661"/>
              <a:ext cx="5352" cy="1714"/>
              <a:chOff x="113" y="1835"/>
              <a:chExt cx="5352" cy="1714"/>
            </a:xfrm>
          </p:grpSpPr>
          <p:sp>
            <p:nvSpPr>
              <p:cNvPr id="507987" name="Text Box 83"/>
              <p:cNvSpPr txBox="1">
                <a:spLocks noChangeArrowheads="1"/>
              </p:cNvSpPr>
              <p:nvPr/>
            </p:nvSpPr>
            <p:spPr bwMode="auto">
              <a:xfrm>
                <a:off x="4339" y="2099"/>
                <a:ext cx="107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nl-NL" sz="2800" dirty="0" err="1">
                    <a:solidFill>
                      <a:srgbClr val="33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U</a:t>
                </a:r>
                <a:r>
                  <a:rPr lang="nl-NL" sz="2800" baseline="-25000" dirty="0" err="1">
                    <a:solidFill>
                      <a:srgbClr val="33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s</a:t>
                </a:r>
                <a:r>
                  <a:rPr lang="nl-NL" sz="2800" dirty="0">
                    <a:solidFill>
                      <a:srgbClr val="33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 = 23V</a:t>
                </a:r>
              </a:p>
            </p:txBody>
          </p:sp>
          <p:sp>
            <p:nvSpPr>
              <p:cNvPr id="507988" name="Text Box 84"/>
              <p:cNvSpPr txBox="1">
                <a:spLocks noChangeArrowheads="1"/>
              </p:cNvSpPr>
              <p:nvPr/>
            </p:nvSpPr>
            <p:spPr bwMode="auto">
              <a:xfrm>
                <a:off x="4377" y="2379"/>
                <a:ext cx="108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nl-NL" sz="2800" dirty="0" err="1">
                    <a:solidFill>
                      <a:srgbClr val="33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P</a:t>
                </a:r>
                <a:r>
                  <a:rPr lang="nl-NL" sz="2800" baseline="-25000" dirty="0" err="1">
                    <a:solidFill>
                      <a:srgbClr val="33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s</a:t>
                </a:r>
                <a:r>
                  <a:rPr lang="nl-NL" sz="2800" baseline="-25000" dirty="0">
                    <a:solidFill>
                      <a:srgbClr val="33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 </a:t>
                </a:r>
                <a:r>
                  <a:rPr lang="nl-NL" sz="2800" dirty="0">
                    <a:solidFill>
                      <a:srgbClr val="33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= 46W</a:t>
                </a:r>
              </a:p>
            </p:txBody>
          </p:sp>
          <p:grpSp>
            <p:nvGrpSpPr>
              <p:cNvPr id="78872" name="Group 85"/>
              <p:cNvGrpSpPr>
                <a:grpSpLocks/>
              </p:cNvGrpSpPr>
              <p:nvPr/>
            </p:nvGrpSpPr>
            <p:grpSpPr bwMode="auto">
              <a:xfrm>
                <a:off x="2464" y="2945"/>
                <a:ext cx="966" cy="333"/>
                <a:chOff x="2464" y="2945"/>
                <a:chExt cx="966" cy="333"/>
              </a:xfrm>
            </p:grpSpPr>
            <p:sp>
              <p:nvSpPr>
                <p:cNvPr id="507990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2976" y="2951"/>
                  <a:ext cx="454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nl-NL" sz="2800" b="1" dirty="0">
                      <a:solidFill>
                        <a:srgbClr val="3366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Arial" pitchFamily="34" charset="0"/>
                    </a:rPr>
                    <a:t>N</a:t>
                  </a:r>
                  <a:r>
                    <a:rPr lang="nl-NL" sz="2800" b="1" baseline="-25000" dirty="0">
                      <a:solidFill>
                        <a:srgbClr val="3366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Arial" pitchFamily="34" charset="0"/>
                    </a:rPr>
                    <a:t>s</a:t>
                  </a:r>
                  <a:endParaRPr lang="nl-NL" sz="2800" b="1" dirty="0">
                    <a:solidFill>
                      <a:srgbClr val="33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507991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464" y="2945"/>
                  <a:ext cx="453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nl-NL" sz="2800" b="1" dirty="0">
                      <a:solidFill>
                        <a:srgbClr val="3366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Arial" pitchFamily="34" charset="0"/>
                    </a:rPr>
                    <a:t>N</a:t>
                  </a:r>
                  <a:r>
                    <a:rPr lang="nl-NL" sz="2800" b="1" baseline="-25000" dirty="0">
                      <a:solidFill>
                        <a:srgbClr val="3366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Arial" pitchFamily="34" charset="0"/>
                    </a:rPr>
                    <a:t>p</a:t>
                  </a:r>
                  <a:endParaRPr lang="nl-NL" sz="2800" b="1" dirty="0">
                    <a:solidFill>
                      <a:srgbClr val="33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endParaRPr>
                </a:p>
              </p:txBody>
            </p:sp>
          </p:grpSp>
          <p:grpSp>
            <p:nvGrpSpPr>
              <p:cNvPr id="78873" name="Group 88"/>
              <p:cNvGrpSpPr>
                <a:grpSpLocks/>
              </p:cNvGrpSpPr>
              <p:nvPr/>
            </p:nvGrpSpPr>
            <p:grpSpPr bwMode="auto">
              <a:xfrm>
                <a:off x="1285" y="1835"/>
                <a:ext cx="3259" cy="1134"/>
                <a:chOff x="975" y="1835"/>
                <a:chExt cx="3259" cy="1134"/>
              </a:xfrm>
            </p:grpSpPr>
            <p:grpSp>
              <p:nvGrpSpPr>
                <p:cNvPr id="78876" name="Group 89"/>
                <p:cNvGrpSpPr>
                  <a:grpSpLocks/>
                </p:cNvGrpSpPr>
                <p:nvPr/>
              </p:nvGrpSpPr>
              <p:grpSpPr bwMode="auto">
                <a:xfrm>
                  <a:off x="975" y="2182"/>
                  <a:ext cx="256" cy="442"/>
                  <a:chOff x="5103" y="1661"/>
                  <a:chExt cx="256" cy="442"/>
                </a:xfrm>
              </p:grpSpPr>
              <p:sp>
                <p:nvSpPr>
                  <p:cNvPr id="78903" name="Text Box 9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03" y="1661"/>
                    <a:ext cx="227" cy="4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en-US" altLang="nl-NL" sz="4000" b="1">
                        <a:solidFill>
                          <a:srgbClr val="3333FF"/>
                        </a:solidFill>
                        <a:cs typeface="Arial" pitchFamily="34" charset="0"/>
                      </a:rPr>
                      <a:t>~</a:t>
                    </a:r>
                  </a:p>
                </p:txBody>
              </p:sp>
              <p:sp>
                <p:nvSpPr>
                  <p:cNvPr id="78904" name="Oval 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32" y="1773"/>
                    <a:ext cx="227" cy="227"/>
                  </a:xfrm>
                  <a:prstGeom prst="ellipse">
                    <a:avLst/>
                  </a:prstGeom>
                  <a:noFill/>
                  <a:ln w="28575">
                    <a:solidFill>
                      <a:srgbClr val="3333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78877" name="Group 92"/>
                <p:cNvGrpSpPr>
                  <a:grpSpLocks noChangeAspect="1"/>
                </p:cNvGrpSpPr>
                <p:nvPr/>
              </p:nvGrpSpPr>
              <p:grpSpPr bwMode="auto">
                <a:xfrm>
                  <a:off x="2086" y="1835"/>
                  <a:ext cx="749" cy="1134"/>
                  <a:chOff x="3167" y="2338"/>
                  <a:chExt cx="845" cy="1280"/>
                </a:xfrm>
              </p:grpSpPr>
              <p:grpSp>
                <p:nvGrpSpPr>
                  <p:cNvPr id="78884" name="Group 9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01" y="2339"/>
                    <a:ext cx="577" cy="1279"/>
                    <a:chOff x="3301" y="2339"/>
                    <a:chExt cx="577" cy="1279"/>
                  </a:xfrm>
                </p:grpSpPr>
                <p:grpSp>
                  <p:nvGrpSpPr>
                    <p:cNvPr id="78889" name="Group 9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301" y="2339"/>
                      <a:ext cx="577" cy="1279"/>
                      <a:chOff x="3301" y="2339"/>
                      <a:chExt cx="577" cy="1279"/>
                    </a:xfrm>
                  </p:grpSpPr>
                  <p:grpSp>
                    <p:nvGrpSpPr>
                      <p:cNvPr id="78893" name="Group 9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301" y="2339"/>
                        <a:ext cx="162" cy="1275"/>
                        <a:chOff x="3301" y="2339"/>
                        <a:chExt cx="162" cy="1275"/>
                      </a:xfrm>
                    </p:grpSpPr>
                    <p:sp>
                      <p:nvSpPr>
                        <p:cNvPr id="78899" name="Arc 9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3303" y="2339"/>
                          <a:ext cx="159" cy="319"/>
                        </a:xfrm>
                        <a:custGeom>
                          <a:avLst/>
                          <a:gdLst>
                            <a:gd name="T0" fmla="*/ 0 w 21600"/>
                            <a:gd name="T1" fmla="*/ 0 h 43200"/>
                            <a:gd name="T2" fmla="*/ 0 w 21600"/>
                            <a:gd name="T3" fmla="*/ 0 h 43200"/>
                            <a:gd name="T4" fmla="*/ 0 w 21600"/>
                            <a:gd name="T5" fmla="*/ 0 h 432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43200"/>
                            <a:gd name="T11" fmla="*/ 21600 w 21600"/>
                            <a:gd name="T12" fmla="*/ 43200 h 432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432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3523"/>
                                <a:pt x="11939" y="43191"/>
                                <a:pt x="15" y="43199"/>
                              </a:cubicBezTo>
                            </a:path>
                            <a:path w="21600" h="432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3523"/>
                                <a:pt x="11939" y="43191"/>
                                <a:pt x="15" y="43199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571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8900" name="Arc 9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3304" y="2658"/>
                          <a:ext cx="159" cy="319"/>
                        </a:xfrm>
                        <a:custGeom>
                          <a:avLst/>
                          <a:gdLst>
                            <a:gd name="T0" fmla="*/ 0 w 21600"/>
                            <a:gd name="T1" fmla="*/ 0 h 43200"/>
                            <a:gd name="T2" fmla="*/ 0 w 21600"/>
                            <a:gd name="T3" fmla="*/ 0 h 43200"/>
                            <a:gd name="T4" fmla="*/ 0 w 21600"/>
                            <a:gd name="T5" fmla="*/ 0 h 432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43200"/>
                            <a:gd name="T11" fmla="*/ 21600 w 21600"/>
                            <a:gd name="T12" fmla="*/ 43200 h 432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432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3523"/>
                                <a:pt x="11939" y="43191"/>
                                <a:pt x="15" y="43199"/>
                              </a:cubicBezTo>
                            </a:path>
                            <a:path w="21600" h="432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3523"/>
                                <a:pt x="11939" y="43191"/>
                                <a:pt x="15" y="43199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571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8901" name="Arc 9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3301" y="2976"/>
                          <a:ext cx="159" cy="319"/>
                        </a:xfrm>
                        <a:custGeom>
                          <a:avLst/>
                          <a:gdLst>
                            <a:gd name="T0" fmla="*/ 0 w 21600"/>
                            <a:gd name="T1" fmla="*/ 0 h 43200"/>
                            <a:gd name="T2" fmla="*/ 0 w 21600"/>
                            <a:gd name="T3" fmla="*/ 0 h 43200"/>
                            <a:gd name="T4" fmla="*/ 0 w 21600"/>
                            <a:gd name="T5" fmla="*/ 0 h 432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43200"/>
                            <a:gd name="T11" fmla="*/ 21600 w 21600"/>
                            <a:gd name="T12" fmla="*/ 43200 h 432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432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3523"/>
                                <a:pt x="11939" y="43191"/>
                                <a:pt x="15" y="43199"/>
                              </a:cubicBezTo>
                            </a:path>
                            <a:path w="21600" h="432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3523"/>
                                <a:pt x="11939" y="43191"/>
                                <a:pt x="15" y="43199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571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8902" name="Arc 9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3302" y="3295"/>
                          <a:ext cx="159" cy="319"/>
                        </a:xfrm>
                        <a:custGeom>
                          <a:avLst/>
                          <a:gdLst>
                            <a:gd name="T0" fmla="*/ 0 w 21600"/>
                            <a:gd name="T1" fmla="*/ 0 h 43200"/>
                            <a:gd name="T2" fmla="*/ 0 w 21600"/>
                            <a:gd name="T3" fmla="*/ 0 h 43200"/>
                            <a:gd name="T4" fmla="*/ 0 w 21600"/>
                            <a:gd name="T5" fmla="*/ 0 h 432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43200"/>
                            <a:gd name="T11" fmla="*/ 21600 w 21600"/>
                            <a:gd name="T12" fmla="*/ 43200 h 432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432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3523"/>
                                <a:pt x="11939" y="43191"/>
                                <a:pt x="15" y="43199"/>
                              </a:cubicBezTo>
                            </a:path>
                            <a:path w="21600" h="432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3523"/>
                                <a:pt x="11939" y="43191"/>
                                <a:pt x="15" y="43199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571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78894" name="Group 10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flipH="1">
                        <a:off x="3716" y="2343"/>
                        <a:ext cx="162" cy="1275"/>
                        <a:chOff x="3301" y="2339"/>
                        <a:chExt cx="162" cy="1275"/>
                      </a:xfrm>
                    </p:grpSpPr>
                    <p:sp>
                      <p:nvSpPr>
                        <p:cNvPr id="78895" name="Arc 10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3303" y="2339"/>
                          <a:ext cx="159" cy="319"/>
                        </a:xfrm>
                        <a:custGeom>
                          <a:avLst/>
                          <a:gdLst>
                            <a:gd name="T0" fmla="*/ 0 w 21600"/>
                            <a:gd name="T1" fmla="*/ 0 h 43200"/>
                            <a:gd name="T2" fmla="*/ 0 w 21600"/>
                            <a:gd name="T3" fmla="*/ 0 h 43200"/>
                            <a:gd name="T4" fmla="*/ 0 w 21600"/>
                            <a:gd name="T5" fmla="*/ 0 h 432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43200"/>
                            <a:gd name="T11" fmla="*/ 21600 w 21600"/>
                            <a:gd name="T12" fmla="*/ 43200 h 432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432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3523"/>
                                <a:pt x="11939" y="43191"/>
                                <a:pt x="15" y="43199"/>
                              </a:cubicBezTo>
                            </a:path>
                            <a:path w="21600" h="432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3523"/>
                                <a:pt x="11939" y="43191"/>
                                <a:pt x="15" y="43199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571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8896" name="Arc 10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3304" y="2658"/>
                          <a:ext cx="159" cy="319"/>
                        </a:xfrm>
                        <a:custGeom>
                          <a:avLst/>
                          <a:gdLst>
                            <a:gd name="T0" fmla="*/ 0 w 21600"/>
                            <a:gd name="T1" fmla="*/ 0 h 43200"/>
                            <a:gd name="T2" fmla="*/ 0 w 21600"/>
                            <a:gd name="T3" fmla="*/ 0 h 43200"/>
                            <a:gd name="T4" fmla="*/ 0 w 21600"/>
                            <a:gd name="T5" fmla="*/ 0 h 432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43200"/>
                            <a:gd name="T11" fmla="*/ 21600 w 21600"/>
                            <a:gd name="T12" fmla="*/ 43200 h 432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432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3523"/>
                                <a:pt x="11939" y="43191"/>
                                <a:pt x="15" y="43199"/>
                              </a:cubicBezTo>
                            </a:path>
                            <a:path w="21600" h="432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3523"/>
                                <a:pt x="11939" y="43191"/>
                                <a:pt x="15" y="43199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571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8897" name="Arc 10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3301" y="2976"/>
                          <a:ext cx="159" cy="319"/>
                        </a:xfrm>
                        <a:custGeom>
                          <a:avLst/>
                          <a:gdLst>
                            <a:gd name="T0" fmla="*/ 0 w 21600"/>
                            <a:gd name="T1" fmla="*/ 0 h 43200"/>
                            <a:gd name="T2" fmla="*/ 0 w 21600"/>
                            <a:gd name="T3" fmla="*/ 0 h 43200"/>
                            <a:gd name="T4" fmla="*/ 0 w 21600"/>
                            <a:gd name="T5" fmla="*/ 0 h 432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43200"/>
                            <a:gd name="T11" fmla="*/ 21600 w 21600"/>
                            <a:gd name="T12" fmla="*/ 43200 h 432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432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3523"/>
                                <a:pt x="11939" y="43191"/>
                                <a:pt x="15" y="43199"/>
                              </a:cubicBezTo>
                            </a:path>
                            <a:path w="21600" h="432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3523"/>
                                <a:pt x="11939" y="43191"/>
                                <a:pt x="15" y="43199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571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8898" name="Arc 10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3302" y="3295"/>
                          <a:ext cx="159" cy="319"/>
                        </a:xfrm>
                        <a:custGeom>
                          <a:avLst/>
                          <a:gdLst>
                            <a:gd name="T0" fmla="*/ 0 w 21600"/>
                            <a:gd name="T1" fmla="*/ 0 h 43200"/>
                            <a:gd name="T2" fmla="*/ 0 w 21600"/>
                            <a:gd name="T3" fmla="*/ 0 h 43200"/>
                            <a:gd name="T4" fmla="*/ 0 w 21600"/>
                            <a:gd name="T5" fmla="*/ 0 h 432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43200"/>
                            <a:gd name="T11" fmla="*/ 21600 w 21600"/>
                            <a:gd name="T12" fmla="*/ 43200 h 432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432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3523"/>
                                <a:pt x="11939" y="43191"/>
                                <a:pt x="15" y="43199"/>
                              </a:cubicBezTo>
                            </a:path>
                            <a:path w="21600" h="432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3523"/>
                                <a:pt x="11939" y="43191"/>
                                <a:pt x="15" y="43199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571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78890" name="Group 10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560" y="2387"/>
                      <a:ext cx="82" cy="1177"/>
                      <a:chOff x="3234" y="2387"/>
                      <a:chExt cx="82" cy="1177"/>
                    </a:xfrm>
                  </p:grpSpPr>
                  <p:sp>
                    <p:nvSpPr>
                      <p:cNvPr id="78891" name="Freeform 10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3315" y="2387"/>
                        <a:ext cx="1" cy="1177"/>
                      </a:xfrm>
                      <a:custGeom>
                        <a:avLst/>
                        <a:gdLst>
                          <a:gd name="T0" fmla="*/ 1 w 1"/>
                          <a:gd name="T1" fmla="*/ 0 h 1177"/>
                          <a:gd name="T2" fmla="*/ 0 w 1"/>
                          <a:gd name="T3" fmla="*/ 1177 h 1177"/>
                          <a:gd name="T4" fmla="*/ 0 60000 65536"/>
                          <a:gd name="T5" fmla="*/ 0 60000 65536"/>
                          <a:gd name="T6" fmla="*/ 0 w 1"/>
                          <a:gd name="T7" fmla="*/ 0 h 1177"/>
                          <a:gd name="T8" fmla="*/ 1 w 1"/>
                          <a:gd name="T9" fmla="*/ 1177 h 1177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1" h="1177">
                            <a:moveTo>
                              <a:pt x="1" y="0"/>
                            </a:moveTo>
                            <a:lnTo>
                              <a:pt x="0" y="1177"/>
                            </a:lnTo>
                          </a:path>
                        </a:pathLst>
                      </a:custGeom>
                      <a:noFill/>
                      <a:ln w="5715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8892" name="Freeform 10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3234" y="2387"/>
                        <a:ext cx="1" cy="1177"/>
                      </a:xfrm>
                      <a:custGeom>
                        <a:avLst/>
                        <a:gdLst>
                          <a:gd name="T0" fmla="*/ 1 w 1"/>
                          <a:gd name="T1" fmla="*/ 0 h 1177"/>
                          <a:gd name="T2" fmla="*/ 0 w 1"/>
                          <a:gd name="T3" fmla="*/ 1177 h 1177"/>
                          <a:gd name="T4" fmla="*/ 0 60000 65536"/>
                          <a:gd name="T5" fmla="*/ 0 60000 65536"/>
                          <a:gd name="T6" fmla="*/ 0 w 1"/>
                          <a:gd name="T7" fmla="*/ 0 h 1177"/>
                          <a:gd name="T8" fmla="*/ 1 w 1"/>
                          <a:gd name="T9" fmla="*/ 1177 h 1177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1" h="1177">
                            <a:moveTo>
                              <a:pt x="1" y="0"/>
                            </a:moveTo>
                            <a:lnTo>
                              <a:pt x="0" y="1177"/>
                            </a:lnTo>
                          </a:path>
                        </a:pathLst>
                      </a:custGeom>
                      <a:noFill/>
                      <a:ln w="5715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78885" name="Line 10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75" y="2344"/>
                    <a:ext cx="136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78886" name="Line 10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167" y="2338"/>
                    <a:ext cx="136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78887" name="Line 1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76" y="3618"/>
                    <a:ext cx="136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78888" name="Line 1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168" y="3615"/>
                    <a:ext cx="136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78878" name="Group 112"/>
                <p:cNvGrpSpPr>
                  <a:grpSpLocks/>
                </p:cNvGrpSpPr>
                <p:nvPr/>
              </p:nvGrpSpPr>
              <p:grpSpPr bwMode="auto">
                <a:xfrm>
                  <a:off x="1122" y="1835"/>
                  <a:ext cx="987" cy="1131"/>
                  <a:chOff x="684" y="572"/>
                  <a:chExt cx="724" cy="1131"/>
                </a:xfrm>
              </p:grpSpPr>
              <p:sp>
                <p:nvSpPr>
                  <p:cNvPr id="78882" name="Freeform 113"/>
                  <p:cNvSpPr>
                    <a:spLocks/>
                  </p:cNvSpPr>
                  <p:nvPr/>
                </p:nvSpPr>
                <p:spPr bwMode="auto">
                  <a:xfrm>
                    <a:off x="684" y="572"/>
                    <a:ext cx="723" cy="462"/>
                  </a:xfrm>
                  <a:custGeom>
                    <a:avLst/>
                    <a:gdLst>
                      <a:gd name="T0" fmla="*/ 723 w 723"/>
                      <a:gd name="T1" fmla="*/ 0 h 462"/>
                      <a:gd name="T2" fmla="*/ 0 w 723"/>
                      <a:gd name="T3" fmla="*/ 0 h 462"/>
                      <a:gd name="T4" fmla="*/ 0 w 723"/>
                      <a:gd name="T5" fmla="*/ 462 h 462"/>
                      <a:gd name="T6" fmla="*/ 0 60000 65536"/>
                      <a:gd name="T7" fmla="*/ 0 60000 65536"/>
                      <a:gd name="T8" fmla="*/ 0 60000 65536"/>
                      <a:gd name="T9" fmla="*/ 0 w 723"/>
                      <a:gd name="T10" fmla="*/ 0 h 462"/>
                      <a:gd name="T11" fmla="*/ 723 w 723"/>
                      <a:gd name="T12" fmla="*/ 462 h 46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3" h="462">
                        <a:moveTo>
                          <a:pt x="723" y="0"/>
                        </a:moveTo>
                        <a:lnTo>
                          <a:pt x="0" y="0"/>
                        </a:lnTo>
                        <a:lnTo>
                          <a:pt x="0" y="462"/>
                        </a:lnTo>
                      </a:path>
                    </a:pathLst>
                  </a:cu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78883" name="Freeform 114"/>
                  <p:cNvSpPr>
                    <a:spLocks/>
                  </p:cNvSpPr>
                  <p:nvPr/>
                </p:nvSpPr>
                <p:spPr bwMode="auto">
                  <a:xfrm>
                    <a:off x="684" y="1254"/>
                    <a:ext cx="724" cy="449"/>
                  </a:xfrm>
                  <a:custGeom>
                    <a:avLst/>
                    <a:gdLst>
                      <a:gd name="T0" fmla="*/ 724 w 724"/>
                      <a:gd name="T1" fmla="*/ 449 h 449"/>
                      <a:gd name="T2" fmla="*/ 1 w 724"/>
                      <a:gd name="T3" fmla="*/ 449 h 449"/>
                      <a:gd name="T4" fmla="*/ 0 w 724"/>
                      <a:gd name="T5" fmla="*/ 0 h 449"/>
                      <a:gd name="T6" fmla="*/ 0 60000 65536"/>
                      <a:gd name="T7" fmla="*/ 0 60000 65536"/>
                      <a:gd name="T8" fmla="*/ 0 60000 65536"/>
                      <a:gd name="T9" fmla="*/ 0 w 724"/>
                      <a:gd name="T10" fmla="*/ 0 h 449"/>
                      <a:gd name="T11" fmla="*/ 724 w 724"/>
                      <a:gd name="T12" fmla="*/ 449 h 44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4" h="449">
                        <a:moveTo>
                          <a:pt x="724" y="449"/>
                        </a:moveTo>
                        <a:lnTo>
                          <a:pt x="1" y="44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78879" name="Freeform 115"/>
                <p:cNvSpPr>
                  <a:spLocks/>
                </p:cNvSpPr>
                <p:nvPr/>
              </p:nvSpPr>
              <p:spPr bwMode="auto">
                <a:xfrm>
                  <a:off x="2826" y="1838"/>
                  <a:ext cx="1164" cy="456"/>
                </a:xfrm>
                <a:custGeom>
                  <a:avLst/>
                  <a:gdLst>
                    <a:gd name="T0" fmla="*/ 0 w 1164"/>
                    <a:gd name="T1" fmla="*/ 0 h 456"/>
                    <a:gd name="T2" fmla="*/ 1164 w 1164"/>
                    <a:gd name="T3" fmla="*/ 1 h 456"/>
                    <a:gd name="T4" fmla="*/ 1155 w 1164"/>
                    <a:gd name="T5" fmla="*/ 456 h 456"/>
                    <a:gd name="T6" fmla="*/ 0 60000 65536"/>
                    <a:gd name="T7" fmla="*/ 0 60000 65536"/>
                    <a:gd name="T8" fmla="*/ 0 60000 65536"/>
                    <a:gd name="T9" fmla="*/ 0 w 1164"/>
                    <a:gd name="T10" fmla="*/ 0 h 456"/>
                    <a:gd name="T11" fmla="*/ 1164 w 1164"/>
                    <a:gd name="T12" fmla="*/ 456 h 4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64" h="456">
                      <a:moveTo>
                        <a:pt x="0" y="0"/>
                      </a:moveTo>
                      <a:lnTo>
                        <a:pt x="1164" y="1"/>
                      </a:lnTo>
                      <a:lnTo>
                        <a:pt x="1155" y="456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8880" name="Freeform 116"/>
                <p:cNvSpPr>
                  <a:spLocks/>
                </p:cNvSpPr>
                <p:nvPr/>
              </p:nvSpPr>
              <p:spPr bwMode="auto">
                <a:xfrm>
                  <a:off x="2826" y="2518"/>
                  <a:ext cx="1164" cy="451"/>
                </a:xfrm>
                <a:custGeom>
                  <a:avLst/>
                  <a:gdLst>
                    <a:gd name="T0" fmla="*/ 0 w 1164"/>
                    <a:gd name="T1" fmla="*/ 451 h 451"/>
                    <a:gd name="T2" fmla="*/ 1164 w 1164"/>
                    <a:gd name="T3" fmla="*/ 450 h 451"/>
                    <a:gd name="T4" fmla="*/ 1163 w 1164"/>
                    <a:gd name="T5" fmla="*/ 0 h 451"/>
                    <a:gd name="T6" fmla="*/ 0 60000 65536"/>
                    <a:gd name="T7" fmla="*/ 0 60000 65536"/>
                    <a:gd name="T8" fmla="*/ 0 60000 65536"/>
                    <a:gd name="T9" fmla="*/ 0 w 1164"/>
                    <a:gd name="T10" fmla="*/ 0 h 451"/>
                    <a:gd name="T11" fmla="*/ 1164 w 1164"/>
                    <a:gd name="T12" fmla="*/ 451 h 45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64" h="451">
                      <a:moveTo>
                        <a:pt x="0" y="451"/>
                      </a:moveTo>
                      <a:lnTo>
                        <a:pt x="1164" y="450"/>
                      </a:lnTo>
                      <a:lnTo>
                        <a:pt x="1163" y="0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8881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3781" y="2179"/>
                  <a:ext cx="453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nl-NL" sz="4000" b="1">
                      <a:solidFill>
                        <a:srgbClr val="000000"/>
                      </a:solidFill>
                      <a:cs typeface="Arial" pitchFamily="34" charset="0"/>
                      <a:sym typeface="Wingdings 2" pitchFamily="18" charset="2"/>
                    </a:rPr>
                    <a:t></a:t>
                  </a:r>
                </a:p>
              </p:txBody>
            </p:sp>
          </p:grpSp>
          <p:sp>
            <p:nvSpPr>
              <p:cNvPr id="508022" name="Text Box 118"/>
              <p:cNvSpPr txBox="1">
                <a:spLocks noChangeArrowheads="1"/>
              </p:cNvSpPr>
              <p:nvPr/>
            </p:nvSpPr>
            <p:spPr bwMode="auto">
              <a:xfrm>
                <a:off x="113" y="2103"/>
                <a:ext cx="113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nl-NL" sz="2800" dirty="0">
                    <a:solidFill>
                      <a:srgbClr val="33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U</a:t>
                </a:r>
                <a:r>
                  <a:rPr lang="nl-NL" sz="2800" baseline="-25000" dirty="0">
                    <a:solidFill>
                      <a:srgbClr val="33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p </a:t>
                </a:r>
                <a:r>
                  <a:rPr lang="nl-NL" sz="2800" dirty="0">
                    <a:solidFill>
                      <a:srgbClr val="33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= 230V</a:t>
                </a:r>
              </a:p>
            </p:txBody>
          </p:sp>
          <p:sp>
            <p:nvSpPr>
              <p:cNvPr id="508023" name="Text Box 119"/>
              <p:cNvSpPr txBox="1">
                <a:spLocks noChangeArrowheads="1"/>
              </p:cNvSpPr>
              <p:nvPr/>
            </p:nvSpPr>
            <p:spPr bwMode="auto">
              <a:xfrm>
                <a:off x="2464" y="3222"/>
                <a:ext cx="817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nl-NL" sz="2800" b="1" dirty="0">
                    <a:solidFill>
                      <a:srgbClr val="33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10  :  1</a:t>
                </a:r>
                <a:endParaRPr lang="nl-NL" sz="2800" b="1" u="sng" dirty="0">
                  <a:solidFill>
                    <a:srgbClr val="33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endParaRPr>
              </a:p>
            </p:txBody>
          </p:sp>
        </p:grpSp>
      </p:grpSp>
      <p:sp>
        <p:nvSpPr>
          <p:cNvPr id="507984" name="Text Box 80"/>
          <p:cNvSpPr txBox="1">
            <a:spLocks noChangeArrowheads="1"/>
          </p:cNvSpPr>
          <p:nvPr/>
        </p:nvSpPr>
        <p:spPr bwMode="auto">
          <a:xfrm>
            <a:off x="2268538" y="3922713"/>
            <a:ext cx="18716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I</a:t>
            </a:r>
            <a:r>
              <a:rPr lang="nl-NL" sz="2800" baseline="-25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</a:t>
            </a:r>
            <a:r>
              <a:rPr lang="nl-NL" sz="2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= 0,20 A</a:t>
            </a:r>
            <a:endParaRPr lang="nl-NL" sz="2800" baseline="-25000" dirty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508025" name="Text Box 121"/>
          <p:cNvSpPr txBox="1">
            <a:spLocks noChangeArrowheads="1"/>
          </p:cNvSpPr>
          <p:nvPr/>
        </p:nvSpPr>
        <p:spPr bwMode="auto">
          <a:xfrm>
            <a:off x="179388" y="3497263"/>
            <a:ext cx="18716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</a:t>
            </a:r>
            <a:r>
              <a:rPr lang="nl-NL" sz="2800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</a:t>
            </a:r>
            <a:r>
              <a:rPr lang="nl-NL" sz="2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= 46W</a:t>
            </a:r>
            <a:endParaRPr lang="nl-NL" sz="2800" baseline="-25000" dirty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58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669984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7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7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07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0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7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7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0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07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07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8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8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07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07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07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07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07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63" grpId="0"/>
      <p:bldP spid="507906" grpId="0" autoUpdateAnimBg="0"/>
      <p:bldP spid="507908" grpId="0"/>
      <p:bldP spid="507909" grpId="0"/>
      <p:bldP spid="507910" grpId="0" animBg="1"/>
      <p:bldP spid="507912" grpId="0"/>
      <p:bldP spid="507962" grpId="0" animBg="1"/>
      <p:bldP spid="507965" grpId="0" autoUpdateAnimBg="0"/>
      <p:bldP spid="507978" grpId="0"/>
      <p:bldP spid="507979" grpId="0"/>
      <p:bldP spid="507980" grpId="0"/>
      <p:bldP spid="507981" grpId="0"/>
      <p:bldP spid="507982" grpId="0"/>
      <p:bldP spid="507983" grpId="0"/>
      <p:bldP spid="507984" grpId="0"/>
      <p:bldP spid="508025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90538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5.21/31 </a:t>
            </a:r>
            <a:r>
              <a:rPr lang="nl-NL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De Transformator: rekenvoorbeeld, </a:t>
            </a:r>
            <a:r>
              <a:rPr lang="nl-NL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het resultaat*.</a:t>
            </a:r>
            <a:endParaRPr lang="el-GR" sz="28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00808" name="AutoShape 72"/>
          <p:cNvSpPr>
            <a:spLocks noChangeArrowheads="1"/>
          </p:cNvSpPr>
          <p:nvPr/>
        </p:nvSpPr>
        <p:spPr bwMode="auto">
          <a:xfrm>
            <a:off x="4859338" y="4581525"/>
            <a:ext cx="4284662" cy="1368425"/>
          </a:xfrm>
          <a:prstGeom prst="wedgeRoundRectCallout">
            <a:avLst>
              <a:gd name="adj1" fmla="val 9505"/>
              <a:gd name="adj2" fmla="val -15348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4</a:t>
            </a:r>
            <a:r>
              <a:rPr lang="nl-NL" altLang="nl-NL" sz="2400" baseline="30000">
                <a:solidFill>
                  <a:srgbClr val="000000"/>
                </a:solidFill>
                <a:cs typeface="Arial" pitchFamily="34" charset="0"/>
              </a:rPr>
              <a:t>e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. U wordt 10x </a:t>
            </a:r>
            <a:r>
              <a:rPr lang="nl-NL" altLang="nl-NL" sz="2400" u="sng">
                <a:solidFill>
                  <a:srgbClr val="000000"/>
                </a:solidFill>
                <a:cs typeface="Arial" pitchFamily="34" charset="0"/>
              </a:rPr>
              <a:t>kleiner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     I wordt 10x </a:t>
            </a:r>
            <a:r>
              <a:rPr lang="nl-NL" altLang="nl-NL" sz="2400" u="sng">
                <a:solidFill>
                  <a:srgbClr val="000000"/>
                </a:solidFill>
                <a:cs typeface="Arial" pitchFamily="34" charset="0"/>
              </a:rPr>
              <a:t>groter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      P=UI blijft</a:t>
            </a:r>
            <a:r>
              <a:rPr lang="nl-NL" altLang="nl-NL" sz="2400" u="sng">
                <a:solidFill>
                  <a:srgbClr val="000000"/>
                </a:solidFill>
                <a:cs typeface="Arial" pitchFamily="34" charset="0"/>
              </a:rPr>
              <a:t> hetzelfde!</a:t>
            </a:r>
            <a:endParaRPr lang="nl-NL" altLang="nl-NL" sz="2400" u="sng" baseline="-25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00812" name="AutoShape 76"/>
          <p:cNvSpPr>
            <a:spLocks noChangeArrowheads="1"/>
          </p:cNvSpPr>
          <p:nvPr/>
        </p:nvSpPr>
        <p:spPr bwMode="auto">
          <a:xfrm>
            <a:off x="5076825" y="620713"/>
            <a:ext cx="3816350" cy="504825"/>
          </a:xfrm>
          <a:prstGeom prst="wedgeRoundRectCallout">
            <a:avLst>
              <a:gd name="adj1" fmla="val 11148"/>
              <a:gd name="adj2" fmla="val 31194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2</a:t>
            </a:r>
            <a:r>
              <a:rPr lang="nl-NL" altLang="nl-NL" sz="2400" baseline="30000">
                <a:solidFill>
                  <a:srgbClr val="000000"/>
                </a:solidFill>
                <a:cs typeface="Arial" pitchFamily="34" charset="0"/>
              </a:rPr>
              <a:t>e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. </a:t>
            </a:r>
            <a:r>
              <a:rPr lang="nl-NL" altLang="nl-NL" sz="2400" u="sng">
                <a:solidFill>
                  <a:srgbClr val="000000"/>
                </a:solidFill>
                <a:cs typeface="Arial" pitchFamily="34" charset="0"/>
              </a:rPr>
              <a:t>10x minder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 spanning</a:t>
            </a:r>
          </a:p>
        </p:txBody>
      </p:sp>
      <p:sp>
        <p:nvSpPr>
          <p:cNvPr id="500813" name="AutoShape 77"/>
          <p:cNvSpPr>
            <a:spLocks noChangeArrowheads="1"/>
          </p:cNvSpPr>
          <p:nvPr/>
        </p:nvSpPr>
        <p:spPr bwMode="auto">
          <a:xfrm>
            <a:off x="1476375" y="476250"/>
            <a:ext cx="3344863" cy="584200"/>
          </a:xfrm>
          <a:prstGeom prst="wedgeRoundRectCallout">
            <a:avLst>
              <a:gd name="adj1" fmla="val 75630"/>
              <a:gd name="adj2" fmla="val 42554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3</a:t>
            </a:r>
            <a:r>
              <a:rPr lang="nl-NL" altLang="nl-NL" sz="2400" baseline="30000">
                <a:solidFill>
                  <a:srgbClr val="000000"/>
                </a:solidFill>
                <a:cs typeface="Arial" pitchFamily="34" charset="0"/>
              </a:rPr>
              <a:t>e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. </a:t>
            </a:r>
            <a:r>
              <a:rPr lang="nl-NL" altLang="nl-NL" sz="2400" u="sng">
                <a:solidFill>
                  <a:srgbClr val="000000"/>
                </a:solidFill>
                <a:cs typeface="Arial" pitchFamily="34" charset="0"/>
              </a:rPr>
              <a:t>10x meer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 stroom</a:t>
            </a:r>
            <a:endParaRPr lang="nl-NL" altLang="nl-NL" sz="2400" baseline="-2500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oup 217"/>
          <p:cNvGrpSpPr>
            <a:grpSpLocks/>
          </p:cNvGrpSpPr>
          <p:nvPr/>
        </p:nvGrpSpPr>
        <p:grpSpPr bwMode="auto">
          <a:xfrm>
            <a:off x="0" y="1912938"/>
            <a:ext cx="8496300" cy="2720975"/>
            <a:chOff x="249" y="1797"/>
            <a:chExt cx="5352" cy="1714"/>
          </a:xfrm>
        </p:grpSpPr>
        <p:grpSp>
          <p:nvGrpSpPr>
            <p:cNvPr id="79883" name="Group 175"/>
            <p:cNvGrpSpPr>
              <a:grpSpLocks/>
            </p:cNvGrpSpPr>
            <p:nvPr/>
          </p:nvGrpSpPr>
          <p:grpSpPr bwMode="auto">
            <a:xfrm>
              <a:off x="249" y="1797"/>
              <a:ext cx="5352" cy="1714"/>
              <a:chOff x="113" y="1661"/>
              <a:chExt cx="5352" cy="1714"/>
            </a:xfrm>
          </p:grpSpPr>
          <p:sp>
            <p:nvSpPr>
              <p:cNvPr id="500912" name="Text Box 176"/>
              <p:cNvSpPr txBox="1">
                <a:spLocks noChangeArrowheads="1"/>
              </p:cNvSpPr>
              <p:nvPr/>
            </p:nvSpPr>
            <p:spPr bwMode="auto">
              <a:xfrm>
                <a:off x="3198" y="2469"/>
                <a:ext cx="113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nl-NL" sz="2800" b="1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I</a:t>
                </a:r>
                <a:r>
                  <a:rPr lang="nl-NL" sz="2800" b="1" baseline="-25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s</a:t>
                </a:r>
                <a:r>
                  <a:rPr lang="nl-NL" sz="2800" b="1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 = 2,0 A</a:t>
                </a:r>
              </a:p>
            </p:txBody>
          </p:sp>
          <p:grpSp>
            <p:nvGrpSpPr>
              <p:cNvPr id="79887" name="Group 177"/>
              <p:cNvGrpSpPr>
                <a:grpSpLocks/>
              </p:cNvGrpSpPr>
              <p:nvPr/>
            </p:nvGrpSpPr>
            <p:grpSpPr bwMode="auto">
              <a:xfrm>
                <a:off x="113" y="1661"/>
                <a:ext cx="5352" cy="1714"/>
                <a:chOff x="113" y="1835"/>
                <a:chExt cx="5352" cy="1714"/>
              </a:xfrm>
            </p:grpSpPr>
            <p:sp>
              <p:nvSpPr>
                <p:cNvPr id="500914" name="Text Box 178"/>
                <p:cNvSpPr txBox="1">
                  <a:spLocks noChangeArrowheads="1"/>
                </p:cNvSpPr>
                <p:nvPr/>
              </p:nvSpPr>
              <p:spPr bwMode="auto">
                <a:xfrm>
                  <a:off x="4339" y="2099"/>
                  <a:ext cx="1073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nl-NL" sz="2800" b="1" dirty="0" err="1">
                      <a:solidFill>
                        <a:srgbClr val="3366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Arial" pitchFamily="34" charset="0"/>
                    </a:rPr>
                    <a:t>U</a:t>
                  </a:r>
                  <a:r>
                    <a:rPr lang="nl-NL" sz="2800" b="1" baseline="-25000" dirty="0" err="1">
                      <a:solidFill>
                        <a:srgbClr val="3366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Arial" pitchFamily="34" charset="0"/>
                    </a:rPr>
                    <a:t>s</a:t>
                  </a:r>
                  <a:r>
                    <a:rPr lang="nl-NL" sz="2800" b="1" dirty="0">
                      <a:solidFill>
                        <a:srgbClr val="3366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Arial" pitchFamily="34" charset="0"/>
                    </a:rPr>
                    <a:t> = 23V</a:t>
                  </a:r>
                </a:p>
              </p:txBody>
            </p:sp>
            <p:sp>
              <p:nvSpPr>
                <p:cNvPr id="500915" name="Text Box 179"/>
                <p:cNvSpPr txBox="1">
                  <a:spLocks noChangeArrowheads="1"/>
                </p:cNvSpPr>
                <p:nvPr/>
              </p:nvSpPr>
              <p:spPr bwMode="auto">
                <a:xfrm>
                  <a:off x="4377" y="2379"/>
                  <a:ext cx="1088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nl-NL" sz="2800" b="1" dirty="0" err="1">
                      <a:solidFill>
                        <a:srgbClr val="3366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Arial" pitchFamily="34" charset="0"/>
                    </a:rPr>
                    <a:t>P</a:t>
                  </a:r>
                  <a:r>
                    <a:rPr lang="nl-NL" sz="2800" b="1" baseline="-25000" dirty="0" err="1">
                      <a:solidFill>
                        <a:srgbClr val="3366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Arial" pitchFamily="34" charset="0"/>
                    </a:rPr>
                    <a:t>s</a:t>
                  </a:r>
                  <a:r>
                    <a:rPr lang="nl-NL" sz="2800" b="1" baseline="-25000" dirty="0">
                      <a:solidFill>
                        <a:srgbClr val="3366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Arial" pitchFamily="34" charset="0"/>
                    </a:rPr>
                    <a:t> </a:t>
                  </a:r>
                  <a:r>
                    <a:rPr lang="nl-NL" sz="2800" b="1" dirty="0">
                      <a:solidFill>
                        <a:srgbClr val="3366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Arial" pitchFamily="34" charset="0"/>
                    </a:rPr>
                    <a:t>= 46W</a:t>
                  </a:r>
                </a:p>
              </p:txBody>
            </p:sp>
            <p:grpSp>
              <p:nvGrpSpPr>
                <p:cNvPr id="79890" name="Group 180"/>
                <p:cNvGrpSpPr>
                  <a:grpSpLocks/>
                </p:cNvGrpSpPr>
                <p:nvPr/>
              </p:nvGrpSpPr>
              <p:grpSpPr bwMode="auto">
                <a:xfrm>
                  <a:off x="2464" y="2945"/>
                  <a:ext cx="966" cy="333"/>
                  <a:chOff x="2464" y="2945"/>
                  <a:chExt cx="966" cy="333"/>
                </a:xfrm>
              </p:grpSpPr>
              <p:sp>
                <p:nvSpPr>
                  <p:cNvPr id="500917" name="Text Box 18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2951"/>
                    <a:ext cx="454" cy="32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pPr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/>
                    </a:pPr>
                    <a:r>
                      <a:rPr lang="nl-NL" sz="2800" b="1" dirty="0">
                        <a:solidFill>
                          <a:srgbClr val="3366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cs typeface="Arial" pitchFamily="34" charset="0"/>
                      </a:rPr>
                      <a:t>N</a:t>
                    </a:r>
                    <a:r>
                      <a:rPr lang="nl-NL" sz="2800" b="1" baseline="-25000" dirty="0">
                        <a:solidFill>
                          <a:srgbClr val="3366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cs typeface="Arial" pitchFamily="34" charset="0"/>
                      </a:rPr>
                      <a:t>s</a:t>
                    </a:r>
                    <a:endParaRPr lang="nl-NL" sz="2800" b="1" dirty="0">
                      <a:solidFill>
                        <a:srgbClr val="3366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Arial" pitchFamily="34" charset="0"/>
                    </a:endParaRPr>
                  </a:p>
                </p:txBody>
              </p:sp>
              <p:sp>
                <p:nvSpPr>
                  <p:cNvPr id="500918" name="Text Box 18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64" y="2945"/>
                    <a:ext cx="453" cy="32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pPr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/>
                    </a:pPr>
                    <a:r>
                      <a:rPr lang="nl-NL" sz="2800" b="1" dirty="0">
                        <a:solidFill>
                          <a:srgbClr val="3366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cs typeface="Arial" pitchFamily="34" charset="0"/>
                      </a:rPr>
                      <a:t>N</a:t>
                    </a:r>
                    <a:r>
                      <a:rPr lang="nl-NL" sz="2800" b="1" baseline="-25000" dirty="0">
                        <a:solidFill>
                          <a:srgbClr val="3366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cs typeface="Arial" pitchFamily="34" charset="0"/>
                      </a:rPr>
                      <a:t>p</a:t>
                    </a:r>
                    <a:endParaRPr lang="nl-NL" sz="2800" b="1" dirty="0">
                      <a:solidFill>
                        <a:srgbClr val="3366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79891" name="Group 183"/>
                <p:cNvGrpSpPr>
                  <a:grpSpLocks/>
                </p:cNvGrpSpPr>
                <p:nvPr/>
              </p:nvGrpSpPr>
              <p:grpSpPr bwMode="auto">
                <a:xfrm>
                  <a:off x="1285" y="1835"/>
                  <a:ext cx="3259" cy="1134"/>
                  <a:chOff x="975" y="1835"/>
                  <a:chExt cx="3259" cy="1134"/>
                </a:xfrm>
              </p:grpSpPr>
              <p:grpSp>
                <p:nvGrpSpPr>
                  <p:cNvPr id="79894" name="Group 184"/>
                  <p:cNvGrpSpPr>
                    <a:grpSpLocks/>
                  </p:cNvGrpSpPr>
                  <p:nvPr/>
                </p:nvGrpSpPr>
                <p:grpSpPr bwMode="auto">
                  <a:xfrm>
                    <a:off x="975" y="2182"/>
                    <a:ext cx="256" cy="442"/>
                    <a:chOff x="5103" y="1661"/>
                    <a:chExt cx="256" cy="442"/>
                  </a:xfrm>
                </p:grpSpPr>
                <p:sp>
                  <p:nvSpPr>
                    <p:cNvPr id="79921" name="Text Box 18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03" y="1661"/>
                      <a:ext cx="227" cy="44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en-US" altLang="nl-NL" sz="4000" b="1">
                          <a:solidFill>
                            <a:srgbClr val="3333FF"/>
                          </a:solidFill>
                          <a:cs typeface="Arial" pitchFamily="34" charset="0"/>
                        </a:rPr>
                        <a:t>~</a:t>
                      </a:r>
                    </a:p>
                  </p:txBody>
                </p:sp>
                <p:sp>
                  <p:nvSpPr>
                    <p:cNvPr id="79922" name="Oval 1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32" y="1773"/>
                      <a:ext cx="227" cy="227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nl-NL" altLang="nl-NL" sz="1800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79895" name="Group 18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086" y="1835"/>
                    <a:ext cx="749" cy="1134"/>
                    <a:chOff x="3167" y="2338"/>
                    <a:chExt cx="845" cy="1280"/>
                  </a:xfrm>
                </p:grpSpPr>
                <p:grpSp>
                  <p:nvGrpSpPr>
                    <p:cNvPr id="79902" name="Group 18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301" y="2339"/>
                      <a:ext cx="577" cy="1279"/>
                      <a:chOff x="3301" y="2339"/>
                      <a:chExt cx="577" cy="1279"/>
                    </a:xfrm>
                  </p:grpSpPr>
                  <p:grpSp>
                    <p:nvGrpSpPr>
                      <p:cNvPr id="79907" name="Group 18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301" y="2339"/>
                        <a:ext cx="577" cy="1279"/>
                        <a:chOff x="3301" y="2339"/>
                        <a:chExt cx="577" cy="1279"/>
                      </a:xfrm>
                    </p:grpSpPr>
                    <p:grpSp>
                      <p:nvGrpSpPr>
                        <p:cNvPr id="79911" name="Group 19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3301" y="2339"/>
                          <a:ext cx="162" cy="1275"/>
                          <a:chOff x="3301" y="2339"/>
                          <a:chExt cx="162" cy="1275"/>
                        </a:xfrm>
                      </p:grpSpPr>
                      <p:sp>
                        <p:nvSpPr>
                          <p:cNvPr id="79917" name="Arc 19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3303" y="2339"/>
                            <a:ext cx="159" cy="319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43200"/>
                              <a:gd name="T2" fmla="*/ 0 w 21600"/>
                              <a:gd name="T3" fmla="*/ 0 h 43200"/>
                              <a:gd name="T4" fmla="*/ 0 w 21600"/>
                              <a:gd name="T5" fmla="*/ 0 h 432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43200"/>
                              <a:gd name="T11" fmla="*/ 21600 w 21600"/>
                              <a:gd name="T12" fmla="*/ 43200 h 432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432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cubicBezTo>
                                  <a:pt x="21600" y="33523"/>
                                  <a:pt x="11939" y="43191"/>
                                  <a:pt x="15" y="43199"/>
                                </a:cubicBezTo>
                              </a:path>
                              <a:path w="21600" h="432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cubicBezTo>
                                  <a:pt x="21600" y="33523"/>
                                  <a:pt x="11939" y="43191"/>
                                  <a:pt x="15" y="43199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918" name="Arc 19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3304" y="2658"/>
                            <a:ext cx="159" cy="319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43200"/>
                              <a:gd name="T2" fmla="*/ 0 w 21600"/>
                              <a:gd name="T3" fmla="*/ 0 h 43200"/>
                              <a:gd name="T4" fmla="*/ 0 w 21600"/>
                              <a:gd name="T5" fmla="*/ 0 h 432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43200"/>
                              <a:gd name="T11" fmla="*/ 21600 w 21600"/>
                              <a:gd name="T12" fmla="*/ 43200 h 432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432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cubicBezTo>
                                  <a:pt x="21600" y="33523"/>
                                  <a:pt x="11939" y="43191"/>
                                  <a:pt x="15" y="43199"/>
                                </a:cubicBezTo>
                              </a:path>
                              <a:path w="21600" h="432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cubicBezTo>
                                  <a:pt x="21600" y="33523"/>
                                  <a:pt x="11939" y="43191"/>
                                  <a:pt x="15" y="43199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919" name="Arc 19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3301" y="2976"/>
                            <a:ext cx="159" cy="319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43200"/>
                              <a:gd name="T2" fmla="*/ 0 w 21600"/>
                              <a:gd name="T3" fmla="*/ 0 h 43200"/>
                              <a:gd name="T4" fmla="*/ 0 w 21600"/>
                              <a:gd name="T5" fmla="*/ 0 h 432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43200"/>
                              <a:gd name="T11" fmla="*/ 21600 w 21600"/>
                              <a:gd name="T12" fmla="*/ 43200 h 432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432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cubicBezTo>
                                  <a:pt x="21600" y="33523"/>
                                  <a:pt x="11939" y="43191"/>
                                  <a:pt x="15" y="43199"/>
                                </a:cubicBezTo>
                              </a:path>
                              <a:path w="21600" h="432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cubicBezTo>
                                  <a:pt x="21600" y="33523"/>
                                  <a:pt x="11939" y="43191"/>
                                  <a:pt x="15" y="43199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920" name="Arc 19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3302" y="3295"/>
                            <a:ext cx="159" cy="319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43200"/>
                              <a:gd name="T2" fmla="*/ 0 w 21600"/>
                              <a:gd name="T3" fmla="*/ 0 h 43200"/>
                              <a:gd name="T4" fmla="*/ 0 w 21600"/>
                              <a:gd name="T5" fmla="*/ 0 h 432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43200"/>
                              <a:gd name="T11" fmla="*/ 21600 w 21600"/>
                              <a:gd name="T12" fmla="*/ 43200 h 432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432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cubicBezTo>
                                  <a:pt x="21600" y="33523"/>
                                  <a:pt x="11939" y="43191"/>
                                  <a:pt x="15" y="43199"/>
                                </a:cubicBezTo>
                              </a:path>
                              <a:path w="21600" h="432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cubicBezTo>
                                  <a:pt x="21600" y="33523"/>
                                  <a:pt x="11939" y="43191"/>
                                  <a:pt x="15" y="43199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9912" name="Group 19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flipH="1">
                          <a:off x="3716" y="2343"/>
                          <a:ext cx="162" cy="1275"/>
                          <a:chOff x="3301" y="2339"/>
                          <a:chExt cx="162" cy="1275"/>
                        </a:xfrm>
                      </p:grpSpPr>
                      <p:sp>
                        <p:nvSpPr>
                          <p:cNvPr id="79913" name="Arc 19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3303" y="2339"/>
                            <a:ext cx="159" cy="319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43200"/>
                              <a:gd name="T2" fmla="*/ 0 w 21600"/>
                              <a:gd name="T3" fmla="*/ 0 h 43200"/>
                              <a:gd name="T4" fmla="*/ 0 w 21600"/>
                              <a:gd name="T5" fmla="*/ 0 h 432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43200"/>
                              <a:gd name="T11" fmla="*/ 21600 w 21600"/>
                              <a:gd name="T12" fmla="*/ 43200 h 432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432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cubicBezTo>
                                  <a:pt x="21600" y="33523"/>
                                  <a:pt x="11939" y="43191"/>
                                  <a:pt x="15" y="43199"/>
                                </a:cubicBezTo>
                              </a:path>
                              <a:path w="21600" h="432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cubicBezTo>
                                  <a:pt x="21600" y="33523"/>
                                  <a:pt x="11939" y="43191"/>
                                  <a:pt x="15" y="43199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914" name="Arc 19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3304" y="2658"/>
                            <a:ext cx="159" cy="319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43200"/>
                              <a:gd name="T2" fmla="*/ 0 w 21600"/>
                              <a:gd name="T3" fmla="*/ 0 h 43200"/>
                              <a:gd name="T4" fmla="*/ 0 w 21600"/>
                              <a:gd name="T5" fmla="*/ 0 h 432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43200"/>
                              <a:gd name="T11" fmla="*/ 21600 w 21600"/>
                              <a:gd name="T12" fmla="*/ 43200 h 432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432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cubicBezTo>
                                  <a:pt x="21600" y="33523"/>
                                  <a:pt x="11939" y="43191"/>
                                  <a:pt x="15" y="43199"/>
                                </a:cubicBezTo>
                              </a:path>
                              <a:path w="21600" h="432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cubicBezTo>
                                  <a:pt x="21600" y="33523"/>
                                  <a:pt x="11939" y="43191"/>
                                  <a:pt x="15" y="43199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915" name="Arc 19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3301" y="2976"/>
                            <a:ext cx="159" cy="319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43200"/>
                              <a:gd name="T2" fmla="*/ 0 w 21600"/>
                              <a:gd name="T3" fmla="*/ 0 h 43200"/>
                              <a:gd name="T4" fmla="*/ 0 w 21600"/>
                              <a:gd name="T5" fmla="*/ 0 h 432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43200"/>
                              <a:gd name="T11" fmla="*/ 21600 w 21600"/>
                              <a:gd name="T12" fmla="*/ 43200 h 432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432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cubicBezTo>
                                  <a:pt x="21600" y="33523"/>
                                  <a:pt x="11939" y="43191"/>
                                  <a:pt x="15" y="43199"/>
                                </a:cubicBezTo>
                              </a:path>
                              <a:path w="21600" h="432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cubicBezTo>
                                  <a:pt x="21600" y="33523"/>
                                  <a:pt x="11939" y="43191"/>
                                  <a:pt x="15" y="43199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916" name="Arc 19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3302" y="3295"/>
                            <a:ext cx="159" cy="319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43200"/>
                              <a:gd name="T2" fmla="*/ 0 w 21600"/>
                              <a:gd name="T3" fmla="*/ 0 h 43200"/>
                              <a:gd name="T4" fmla="*/ 0 w 21600"/>
                              <a:gd name="T5" fmla="*/ 0 h 432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43200"/>
                              <a:gd name="T11" fmla="*/ 21600 w 21600"/>
                              <a:gd name="T12" fmla="*/ 43200 h 432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432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cubicBezTo>
                                  <a:pt x="21600" y="33523"/>
                                  <a:pt x="11939" y="43191"/>
                                  <a:pt x="15" y="43199"/>
                                </a:cubicBezTo>
                              </a:path>
                              <a:path w="21600" h="432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cubicBezTo>
                                  <a:pt x="21600" y="33523"/>
                                  <a:pt x="11939" y="43191"/>
                                  <a:pt x="15" y="43199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9908" name="Group 20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560" y="2387"/>
                        <a:ext cx="82" cy="1177"/>
                        <a:chOff x="3234" y="2387"/>
                        <a:chExt cx="82" cy="1177"/>
                      </a:xfrm>
                    </p:grpSpPr>
                    <p:sp>
                      <p:nvSpPr>
                        <p:cNvPr id="79909" name="Freeform 20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3315" y="2387"/>
                          <a:ext cx="1" cy="1177"/>
                        </a:xfrm>
                        <a:custGeom>
                          <a:avLst/>
                          <a:gdLst>
                            <a:gd name="T0" fmla="*/ 1 w 1"/>
                            <a:gd name="T1" fmla="*/ 0 h 1177"/>
                            <a:gd name="T2" fmla="*/ 0 w 1"/>
                            <a:gd name="T3" fmla="*/ 1177 h 1177"/>
                            <a:gd name="T4" fmla="*/ 0 60000 65536"/>
                            <a:gd name="T5" fmla="*/ 0 60000 65536"/>
                            <a:gd name="T6" fmla="*/ 0 w 1"/>
                            <a:gd name="T7" fmla="*/ 0 h 1177"/>
                            <a:gd name="T8" fmla="*/ 1 w 1"/>
                            <a:gd name="T9" fmla="*/ 1177 h 1177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1" h="1177">
                              <a:moveTo>
                                <a:pt x="1" y="0"/>
                              </a:moveTo>
                              <a:lnTo>
                                <a:pt x="0" y="1177"/>
                              </a:lnTo>
                            </a:path>
                          </a:pathLst>
                        </a:custGeom>
                        <a:noFill/>
                        <a:ln w="5715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9910" name="Freeform 20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3234" y="2387"/>
                          <a:ext cx="1" cy="1177"/>
                        </a:xfrm>
                        <a:custGeom>
                          <a:avLst/>
                          <a:gdLst>
                            <a:gd name="T0" fmla="*/ 1 w 1"/>
                            <a:gd name="T1" fmla="*/ 0 h 1177"/>
                            <a:gd name="T2" fmla="*/ 0 w 1"/>
                            <a:gd name="T3" fmla="*/ 1177 h 1177"/>
                            <a:gd name="T4" fmla="*/ 0 60000 65536"/>
                            <a:gd name="T5" fmla="*/ 0 60000 65536"/>
                            <a:gd name="T6" fmla="*/ 0 w 1"/>
                            <a:gd name="T7" fmla="*/ 0 h 1177"/>
                            <a:gd name="T8" fmla="*/ 1 w 1"/>
                            <a:gd name="T9" fmla="*/ 1177 h 1177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1" h="1177">
                              <a:moveTo>
                                <a:pt x="1" y="0"/>
                              </a:moveTo>
                              <a:lnTo>
                                <a:pt x="0" y="1177"/>
                              </a:lnTo>
                            </a:path>
                          </a:pathLst>
                        </a:custGeom>
                        <a:noFill/>
                        <a:ln w="5715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79903" name="Line 20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75" y="2344"/>
                      <a:ext cx="136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9904" name="Line 20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167" y="2338"/>
                      <a:ext cx="136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9905" name="Line 20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76" y="3618"/>
                      <a:ext cx="136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9906" name="Line 20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168" y="3615"/>
                      <a:ext cx="136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79896" name="Group 207"/>
                  <p:cNvGrpSpPr>
                    <a:grpSpLocks/>
                  </p:cNvGrpSpPr>
                  <p:nvPr/>
                </p:nvGrpSpPr>
                <p:grpSpPr bwMode="auto">
                  <a:xfrm>
                    <a:off x="1122" y="1835"/>
                    <a:ext cx="987" cy="1131"/>
                    <a:chOff x="684" y="572"/>
                    <a:chExt cx="724" cy="1131"/>
                  </a:xfrm>
                </p:grpSpPr>
                <p:sp>
                  <p:nvSpPr>
                    <p:cNvPr id="79900" name="Freeform 208"/>
                    <p:cNvSpPr>
                      <a:spLocks/>
                    </p:cNvSpPr>
                    <p:nvPr/>
                  </p:nvSpPr>
                  <p:spPr bwMode="auto">
                    <a:xfrm>
                      <a:off x="684" y="572"/>
                      <a:ext cx="723" cy="462"/>
                    </a:xfrm>
                    <a:custGeom>
                      <a:avLst/>
                      <a:gdLst>
                        <a:gd name="T0" fmla="*/ 723 w 723"/>
                        <a:gd name="T1" fmla="*/ 0 h 462"/>
                        <a:gd name="T2" fmla="*/ 0 w 723"/>
                        <a:gd name="T3" fmla="*/ 0 h 462"/>
                        <a:gd name="T4" fmla="*/ 0 w 723"/>
                        <a:gd name="T5" fmla="*/ 462 h 462"/>
                        <a:gd name="T6" fmla="*/ 0 60000 65536"/>
                        <a:gd name="T7" fmla="*/ 0 60000 65536"/>
                        <a:gd name="T8" fmla="*/ 0 60000 65536"/>
                        <a:gd name="T9" fmla="*/ 0 w 723"/>
                        <a:gd name="T10" fmla="*/ 0 h 462"/>
                        <a:gd name="T11" fmla="*/ 723 w 723"/>
                        <a:gd name="T12" fmla="*/ 462 h 46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23" h="462">
                          <a:moveTo>
                            <a:pt x="723" y="0"/>
                          </a:moveTo>
                          <a:lnTo>
                            <a:pt x="0" y="0"/>
                          </a:lnTo>
                          <a:lnTo>
                            <a:pt x="0" y="462"/>
                          </a:lnTo>
                        </a:path>
                      </a:pathLst>
                    </a:custGeom>
                    <a:noFill/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9901" name="Freeform 209"/>
                    <p:cNvSpPr>
                      <a:spLocks/>
                    </p:cNvSpPr>
                    <p:nvPr/>
                  </p:nvSpPr>
                  <p:spPr bwMode="auto">
                    <a:xfrm>
                      <a:off x="684" y="1254"/>
                      <a:ext cx="724" cy="449"/>
                    </a:xfrm>
                    <a:custGeom>
                      <a:avLst/>
                      <a:gdLst>
                        <a:gd name="T0" fmla="*/ 724 w 724"/>
                        <a:gd name="T1" fmla="*/ 449 h 449"/>
                        <a:gd name="T2" fmla="*/ 1 w 724"/>
                        <a:gd name="T3" fmla="*/ 449 h 449"/>
                        <a:gd name="T4" fmla="*/ 0 w 724"/>
                        <a:gd name="T5" fmla="*/ 0 h 449"/>
                        <a:gd name="T6" fmla="*/ 0 60000 65536"/>
                        <a:gd name="T7" fmla="*/ 0 60000 65536"/>
                        <a:gd name="T8" fmla="*/ 0 60000 65536"/>
                        <a:gd name="T9" fmla="*/ 0 w 724"/>
                        <a:gd name="T10" fmla="*/ 0 h 449"/>
                        <a:gd name="T11" fmla="*/ 724 w 724"/>
                        <a:gd name="T12" fmla="*/ 449 h 449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24" h="449">
                          <a:moveTo>
                            <a:pt x="724" y="449"/>
                          </a:moveTo>
                          <a:lnTo>
                            <a:pt x="1" y="44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79897" name="Freeform 210"/>
                  <p:cNvSpPr>
                    <a:spLocks/>
                  </p:cNvSpPr>
                  <p:nvPr/>
                </p:nvSpPr>
                <p:spPr bwMode="auto">
                  <a:xfrm>
                    <a:off x="2826" y="1838"/>
                    <a:ext cx="1164" cy="456"/>
                  </a:xfrm>
                  <a:custGeom>
                    <a:avLst/>
                    <a:gdLst>
                      <a:gd name="T0" fmla="*/ 0 w 1164"/>
                      <a:gd name="T1" fmla="*/ 0 h 456"/>
                      <a:gd name="T2" fmla="*/ 1164 w 1164"/>
                      <a:gd name="T3" fmla="*/ 1 h 456"/>
                      <a:gd name="T4" fmla="*/ 1155 w 1164"/>
                      <a:gd name="T5" fmla="*/ 456 h 456"/>
                      <a:gd name="T6" fmla="*/ 0 60000 65536"/>
                      <a:gd name="T7" fmla="*/ 0 60000 65536"/>
                      <a:gd name="T8" fmla="*/ 0 60000 65536"/>
                      <a:gd name="T9" fmla="*/ 0 w 1164"/>
                      <a:gd name="T10" fmla="*/ 0 h 456"/>
                      <a:gd name="T11" fmla="*/ 1164 w 1164"/>
                      <a:gd name="T12" fmla="*/ 456 h 45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64" h="456">
                        <a:moveTo>
                          <a:pt x="0" y="0"/>
                        </a:moveTo>
                        <a:lnTo>
                          <a:pt x="1164" y="1"/>
                        </a:lnTo>
                        <a:lnTo>
                          <a:pt x="1155" y="456"/>
                        </a:lnTo>
                      </a:path>
                    </a:pathLst>
                  </a:cu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79898" name="Freeform 211"/>
                  <p:cNvSpPr>
                    <a:spLocks/>
                  </p:cNvSpPr>
                  <p:nvPr/>
                </p:nvSpPr>
                <p:spPr bwMode="auto">
                  <a:xfrm>
                    <a:off x="2826" y="2518"/>
                    <a:ext cx="1164" cy="451"/>
                  </a:xfrm>
                  <a:custGeom>
                    <a:avLst/>
                    <a:gdLst>
                      <a:gd name="T0" fmla="*/ 0 w 1164"/>
                      <a:gd name="T1" fmla="*/ 451 h 451"/>
                      <a:gd name="T2" fmla="*/ 1164 w 1164"/>
                      <a:gd name="T3" fmla="*/ 450 h 451"/>
                      <a:gd name="T4" fmla="*/ 1163 w 1164"/>
                      <a:gd name="T5" fmla="*/ 0 h 451"/>
                      <a:gd name="T6" fmla="*/ 0 60000 65536"/>
                      <a:gd name="T7" fmla="*/ 0 60000 65536"/>
                      <a:gd name="T8" fmla="*/ 0 60000 65536"/>
                      <a:gd name="T9" fmla="*/ 0 w 1164"/>
                      <a:gd name="T10" fmla="*/ 0 h 451"/>
                      <a:gd name="T11" fmla="*/ 1164 w 1164"/>
                      <a:gd name="T12" fmla="*/ 451 h 45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64" h="451">
                        <a:moveTo>
                          <a:pt x="0" y="451"/>
                        </a:moveTo>
                        <a:lnTo>
                          <a:pt x="1164" y="450"/>
                        </a:lnTo>
                        <a:lnTo>
                          <a:pt x="1163" y="0"/>
                        </a:lnTo>
                      </a:path>
                    </a:pathLst>
                  </a:cu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79899" name="Text Box 2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1" y="2179"/>
                    <a:ext cx="453" cy="4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5000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nl-NL" altLang="nl-NL" sz="4000" b="1">
                        <a:solidFill>
                          <a:srgbClr val="000000"/>
                        </a:solidFill>
                        <a:cs typeface="Arial" pitchFamily="34" charset="0"/>
                        <a:sym typeface="Wingdings 2" pitchFamily="18" charset="2"/>
                      </a:rPr>
                      <a:t></a:t>
                    </a:r>
                  </a:p>
                </p:txBody>
              </p:sp>
            </p:grpSp>
            <p:sp>
              <p:nvSpPr>
                <p:cNvPr id="500949" name="Text Box 213"/>
                <p:cNvSpPr txBox="1">
                  <a:spLocks noChangeArrowheads="1"/>
                </p:cNvSpPr>
                <p:nvPr/>
              </p:nvSpPr>
              <p:spPr bwMode="auto">
                <a:xfrm>
                  <a:off x="113" y="2103"/>
                  <a:ext cx="1134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nl-NL" sz="2800" b="1" dirty="0">
                      <a:solidFill>
                        <a:srgbClr val="3366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Arial" pitchFamily="34" charset="0"/>
                    </a:rPr>
                    <a:t>U</a:t>
                  </a:r>
                  <a:r>
                    <a:rPr lang="nl-NL" sz="2800" b="1" baseline="-25000" dirty="0">
                      <a:solidFill>
                        <a:srgbClr val="3366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Arial" pitchFamily="34" charset="0"/>
                    </a:rPr>
                    <a:t>p </a:t>
                  </a:r>
                  <a:r>
                    <a:rPr lang="nl-NL" sz="2800" b="1" dirty="0">
                      <a:solidFill>
                        <a:srgbClr val="3366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Arial" pitchFamily="34" charset="0"/>
                    </a:rPr>
                    <a:t>= 230V</a:t>
                  </a:r>
                </a:p>
              </p:txBody>
            </p:sp>
            <p:sp>
              <p:nvSpPr>
                <p:cNvPr id="500950" name="Text Box 214"/>
                <p:cNvSpPr txBox="1">
                  <a:spLocks noChangeArrowheads="1"/>
                </p:cNvSpPr>
                <p:nvPr/>
              </p:nvSpPr>
              <p:spPr bwMode="auto">
                <a:xfrm>
                  <a:off x="2464" y="3222"/>
                  <a:ext cx="817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nl-NL" sz="2800" b="1" dirty="0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Arial" pitchFamily="34" charset="0"/>
                    </a:rPr>
                    <a:t>10  :  1</a:t>
                  </a:r>
                  <a:endParaRPr lang="nl-NL" sz="2800" b="1" u="sng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500951" name="Text Box 215"/>
            <p:cNvSpPr txBox="1">
              <a:spLocks noChangeArrowheads="1"/>
            </p:cNvSpPr>
            <p:nvPr/>
          </p:nvSpPr>
          <p:spPr bwMode="auto">
            <a:xfrm>
              <a:off x="1565" y="2607"/>
              <a:ext cx="117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2800" b="1" dirty="0" err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I</a:t>
              </a:r>
              <a:r>
                <a:rPr lang="nl-NL" sz="2800" b="1" baseline="-25000" dirty="0" err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p</a:t>
              </a:r>
              <a:r>
                <a:rPr lang="nl-NL" sz="28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 = 0,20 A</a:t>
              </a:r>
              <a:endParaRPr lang="nl-NL" sz="2800" b="1" baseline="-25000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500952" name="Text Box 216"/>
            <p:cNvSpPr txBox="1">
              <a:spLocks noChangeArrowheads="1"/>
            </p:cNvSpPr>
            <p:nvPr/>
          </p:nvSpPr>
          <p:spPr bwMode="auto">
            <a:xfrm>
              <a:off x="249" y="2339"/>
              <a:ext cx="117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28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P</a:t>
              </a:r>
              <a:r>
                <a:rPr lang="nl-NL" sz="2800" b="1" baseline="-25000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p</a:t>
              </a:r>
              <a:r>
                <a:rPr lang="nl-NL" sz="28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 = 46W</a:t>
              </a:r>
              <a:endParaRPr lang="nl-NL" sz="2800" b="1" baseline="-25000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500954" name="AutoShape 218"/>
          <p:cNvSpPr>
            <a:spLocks noChangeArrowheads="1"/>
          </p:cNvSpPr>
          <p:nvPr/>
        </p:nvSpPr>
        <p:spPr bwMode="auto">
          <a:xfrm>
            <a:off x="250825" y="5300663"/>
            <a:ext cx="3960813" cy="576262"/>
          </a:xfrm>
          <a:prstGeom prst="wedgeRoundRectCallout">
            <a:avLst>
              <a:gd name="adj1" fmla="val 53449"/>
              <a:gd name="adj2" fmla="val -17396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1</a:t>
            </a:r>
            <a:r>
              <a:rPr lang="nl-NL" altLang="nl-NL" sz="2400" baseline="30000">
                <a:solidFill>
                  <a:srgbClr val="000000"/>
                </a:solidFill>
                <a:cs typeface="Arial" pitchFamily="34" charset="0"/>
              </a:rPr>
              <a:t>e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. </a:t>
            </a:r>
            <a:r>
              <a:rPr lang="nl-NL" altLang="nl-NL" sz="2400" u="sng">
                <a:solidFill>
                  <a:srgbClr val="000000"/>
                </a:solidFill>
                <a:cs typeface="Arial" pitchFamily="34" charset="0"/>
              </a:rPr>
              <a:t>10x minder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 windingen  </a:t>
            </a:r>
            <a:endParaRPr lang="nl-NL" altLang="nl-NL" sz="2400" baseline="-25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00955" name="Rectangle 219"/>
          <p:cNvSpPr>
            <a:spLocks noChangeArrowheads="1"/>
          </p:cNvSpPr>
          <p:nvPr/>
        </p:nvSpPr>
        <p:spPr bwMode="auto">
          <a:xfrm>
            <a:off x="0" y="5907088"/>
            <a:ext cx="91440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000000"/>
                </a:solidFill>
              </a:rPr>
              <a:t>De spanning wordt 10x </a:t>
            </a:r>
            <a:r>
              <a:rPr lang="nl-NL" altLang="nl-NL" sz="2800" u="sng">
                <a:solidFill>
                  <a:srgbClr val="000000"/>
                </a:solidFill>
              </a:rPr>
              <a:t>omhoog</a:t>
            </a:r>
            <a:r>
              <a:rPr lang="nl-NL" altLang="nl-NL" sz="2800">
                <a:solidFill>
                  <a:srgbClr val="000000"/>
                </a:solidFill>
              </a:rPr>
              <a:t> getransformeerd.</a:t>
            </a:r>
            <a:endParaRPr lang="el-GR" altLang="nl-NL" sz="2800" u="sng">
              <a:solidFill>
                <a:srgbClr val="000000"/>
              </a:solidFill>
            </a:endParaRPr>
          </a:p>
        </p:txBody>
      </p:sp>
      <p:sp>
        <p:nvSpPr>
          <p:cNvPr id="500956" name="Rectangle 220"/>
          <p:cNvSpPr>
            <a:spLocks noChangeArrowheads="1"/>
          </p:cNvSpPr>
          <p:nvPr/>
        </p:nvSpPr>
        <p:spPr bwMode="auto">
          <a:xfrm>
            <a:off x="-3175" y="6362700"/>
            <a:ext cx="9144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De stroom wordt 10x </a:t>
            </a:r>
            <a:r>
              <a:rPr lang="nl-NL" sz="2800" u="sng" dirty="0">
                <a:solidFill>
                  <a:srgbClr val="000000"/>
                </a:solidFill>
                <a:cs typeface="Arial" pitchFamily="34" charset="0"/>
              </a:rPr>
              <a:t>omlaag</a:t>
            </a: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 getransformeerd</a:t>
            </a:r>
            <a:r>
              <a:rPr lang="nl-NL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.</a:t>
            </a:r>
            <a:endParaRPr lang="el-GR" sz="2800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52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012598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00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00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00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00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0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0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0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0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38" grpId="0" autoUpdateAnimBg="0"/>
      <p:bldP spid="500808" grpId="0" animBg="1" autoUpdateAnimBg="0"/>
      <p:bldP spid="500812" grpId="0" animBg="1" autoUpdateAnimBg="0"/>
      <p:bldP spid="500813" grpId="0" animBg="1" autoUpdateAnimBg="0"/>
      <p:bldP spid="500954" grpId="0" animBg="1" autoUpdateAnimBg="0"/>
      <p:bldP spid="500955" grpId="0"/>
      <p:bldP spid="50095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88"/>
            <a:ext cx="9144000" cy="633413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5.22/31 </a:t>
            </a:r>
            <a:r>
              <a:rPr lang="nl-N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Toepassing 1: Laden van elektrische tandenborstel*</a:t>
            </a:r>
            <a:endParaRPr lang="el-G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504843" name="Picture 11" descr="trafo tandenbortsel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2420938"/>
            <a:ext cx="2305050" cy="1816100"/>
          </a:xfrm>
        </p:spPr>
      </p:pic>
      <p:sp>
        <p:nvSpPr>
          <p:cNvPr id="504845" name="AutoShape 13"/>
          <p:cNvSpPr>
            <a:spLocks noChangeArrowheads="1"/>
          </p:cNvSpPr>
          <p:nvPr/>
        </p:nvSpPr>
        <p:spPr bwMode="auto">
          <a:xfrm>
            <a:off x="5889625" y="5308600"/>
            <a:ext cx="3203575" cy="857250"/>
          </a:xfrm>
          <a:prstGeom prst="wedgeRoundRectCallout">
            <a:avLst>
              <a:gd name="adj1" fmla="val -60472"/>
              <a:gd name="adj2" fmla="val -22243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Secundaire winding onder in het handvat</a:t>
            </a:r>
            <a:endParaRPr lang="en-US" altLang="nl-NL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04846" name="AutoShape 14"/>
          <p:cNvSpPr>
            <a:spLocks noChangeArrowheads="1"/>
          </p:cNvSpPr>
          <p:nvPr/>
        </p:nvSpPr>
        <p:spPr bwMode="auto">
          <a:xfrm>
            <a:off x="250825" y="1341438"/>
            <a:ext cx="2411413" cy="576262"/>
          </a:xfrm>
          <a:prstGeom prst="wedgeRoundRectCallout">
            <a:avLst>
              <a:gd name="adj1" fmla="val 129657"/>
              <a:gd name="adj2" fmla="val 36129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Rechte kern</a:t>
            </a:r>
            <a:endParaRPr lang="en-US" altLang="nl-NL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04847" name="AutoShape 15"/>
          <p:cNvSpPr>
            <a:spLocks noChangeArrowheads="1"/>
          </p:cNvSpPr>
          <p:nvPr/>
        </p:nvSpPr>
        <p:spPr bwMode="auto">
          <a:xfrm>
            <a:off x="611188" y="5661025"/>
            <a:ext cx="2736850" cy="1009650"/>
          </a:xfrm>
          <a:prstGeom prst="wedgeRoundRectCallout">
            <a:avLst>
              <a:gd name="adj1" fmla="val 91796"/>
              <a:gd name="adj2" fmla="val -21282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Primaire winding,</a:t>
            </a:r>
            <a:br>
              <a:rPr lang="nl-NL" altLang="nl-NL" sz="2400">
                <a:solidFill>
                  <a:srgbClr val="000000"/>
                </a:solidFill>
                <a:cs typeface="Arial" pitchFamily="34" charset="0"/>
              </a:rPr>
            </a:b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U</a:t>
            </a:r>
            <a:r>
              <a:rPr lang="nl-NL" altLang="nl-NL" sz="2400" baseline="-25000">
                <a:solidFill>
                  <a:srgbClr val="000000"/>
                </a:solidFill>
                <a:cs typeface="Arial" pitchFamily="34" charset="0"/>
              </a:rPr>
              <a:t>p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 = 230V</a:t>
            </a:r>
            <a:r>
              <a:rPr lang="en-US" altLang="nl-NL" sz="2400">
                <a:solidFill>
                  <a:srgbClr val="000000"/>
                </a:solidFill>
                <a:cs typeface="Arial" pitchFamily="34" charset="0"/>
              </a:rPr>
              <a:t>~</a:t>
            </a:r>
          </a:p>
        </p:txBody>
      </p:sp>
      <p:sp>
        <p:nvSpPr>
          <p:cNvPr id="7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74422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0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0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4" grpId="0"/>
      <p:bldP spid="504845" grpId="0" animBg="1"/>
      <p:bldP spid="504846" grpId="0" animBg="1"/>
      <p:bldP spid="50484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388350" cy="493713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5.23/31 </a:t>
            </a:r>
            <a:r>
              <a:rPr lang="nl-N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Toepassing 2: Adapter*</a:t>
            </a:r>
            <a:endParaRPr lang="el-GR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19172" name="AutoShape 4"/>
          <p:cNvSpPr>
            <a:spLocks noChangeArrowheads="1"/>
          </p:cNvSpPr>
          <p:nvPr/>
        </p:nvSpPr>
        <p:spPr bwMode="auto">
          <a:xfrm>
            <a:off x="7235825" y="6237288"/>
            <a:ext cx="993775" cy="582612"/>
          </a:xfrm>
          <a:prstGeom prst="wedgeRoundRectCallout">
            <a:avLst>
              <a:gd name="adj1" fmla="val -244856"/>
              <a:gd name="adj2" fmla="val -54477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U</a:t>
            </a:r>
            <a:r>
              <a:rPr lang="nl-NL" altLang="nl-NL" sz="2400" baseline="-25000">
                <a:solidFill>
                  <a:srgbClr val="000000"/>
                </a:solidFill>
                <a:cs typeface="Arial" pitchFamily="34" charset="0"/>
              </a:rPr>
              <a:t>s</a:t>
            </a:r>
            <a:endParaRPr lang="en-US" altLang="nl-NL" sz="2400" baseline="-25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19174" name="AutoShape 6"/>
          <p:cNvSpPr>
            <a:spLocks noChangeArrowheads="1"/>
          </p:cNvSpPr>
          <p:nvPr/>
        </p:nvSpPr>
        <p:spPr bwMode="auto">
          <a:xfrm>
            <a:off x="842963" y="5589588"/>
            <a:ext cx="2000250" cy="504825"/>
          </a:xfrm>
          <a:prstGeom prst="wedgeRoundRectCallout">
            <a:avLst>
              <a:gd name="adj1" fmla="val 95440"/>
              <a:gd name="adj2" fmla="val -47588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U</a:t>
            </a:r>
            <a:r>
              <a:rPr lang="nl-NL" altLang="nl-NL" sz="2400" baseline="-25000">
                <a:solidFill>
                  <a:srgbClr val="000000"/>
                </a:solidFill>
                <a:cs typeface="Arial" pitchFamily="34" charset="0"/>
              </a:rPr>
              <a:t>p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 = 230V</a:t>
            </a:r>
            <a:r>
              <a:rPr lang="en-US" altLang="nl-NL" sz="2400">
                <a:solidFill>
                  <a:srgbClr val="000000"/>
                </a:solidFill>
                <a:cs typeface="Arial" pitchFamily="34" charset="0"/>
              </a:rPr>
              <a:t>~</a:t>
            </a:r>
          </a:p>
        </p:txBody>
      </p:sp>
      <p:pic>
        <p:nvPicPr>
          <p:cNvPr id="519175" name="Picture 7" descr="adap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8038" y="1771650"/>
            <a:ext cx="3529012" cy="2530475"/>
          </a:xfrm>
        </p:spPr>
      </p:pic>
      <p:sp>
        <p:nvSpPr>
          <p:cNvPr id="6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998647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1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0" grpId="0"/>
      <p:bldP spid="519172" grpId="0" animBg="1"/>
      <p:bldP spid="5191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1.7/20</a:t>
            </a:r>
            <a:r>
              <a:rPr lang="nl-NL" sz="24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nl-NL" sz="22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Het magnetisch veld van een permanente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 </a:t>
            </a:r>
            <a:r>
              <a:rPr lang="nl-NL" sz="22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magneet (video).</a:t>
            </a:r>
          </a:p>
        </p:txBody>
      </p:sp>
      <p:sp>
        <p:nvSpPr>
          <p:cNvPr id="383056" name="Text Box 80"/>
          <p:cNvSpPr txBox="1">
            <a:spLocks noChangeArrowheads="1"/>
          </p:cNvSpPr>
          <p:nvPr/>
        </p:nvSpPr>
        <p:spPr bwMode="auto">
          <a:xfrm>
            <a:off x="788988" y="663575"/>
            <a:ext cx="8316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  <a:hlinkClick r:id="rId3" action="ppaction://hlinkfile"/>
              </a:rPr>
              <a:t>Het magnetisch veld van een permanente magneet, video</a:t>
            </a:r>
            <a:endParaRPr lang="nl-NL" altLang="nl-NL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407854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2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3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8" grpId="0" autoUpdateAnimBg="0"/>
      <p:bldP spid="383056" grpId="0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67" name="AutoShape 59"/>
          <p:cNvSpPr>
            <a:spLocks noChangeArrowheads="1"/>
          </p:cNvSpPr>
          <p:nvPr/>
        </p:nvSpPr>
        <p:spPr bwMode="auto">
          <a:xfrm>
            <a:off x="179388" y="476250"/>
            <a:ext cx="2987675" cy="1657350"/>
          </a:xfrm>
          <a:prstGeom prst="wedgeRoundRectCallout">
            <a:avLst>
              <a:gd name="adj1" fmla="val 38046"/>
              <a:gd name="adj2" fmla="val 3735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BINAS:</a:t>
            </a:r>
            <a:br>
              <a:rPr lang="nl-NL" altLang="nl-NL" sz="2400">
                <a:solidFill>
                  <a:srgbClr val="000000"/>
                </a:solidFill>
                <a:cs typeface="Arial" pitchFamily="34" charset="0"/>
              </a:rPr>
            </a:b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U=IR, P=UI,</a:t>
            </a:r>
            <a:br>
              <a:rPr lang="nl-NL" altLang="nl-NL" sz="2400">
                <a:solidFill>
                  <a:srgbClr val="000000"/>
                </a:solidFill>
                <a:cs typeface="Arial" pitchFamily="34" charset="0"/>
              </a:rPr>
            </a:b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Serie: U = U</a:t>
            </a:r>
            <a:r>
              <a:rPr lang="nl-NL" altLang="nl-NL" sz="2400" baseline="-25000">
                <a:solidFill>
                  <a:srgbClr val="000000"/>
                </a:solidFill>
                <a:cs typeface="Arial" pitchFamily="34" charset="0"/>
              </a:rPr>
              <a:t>1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 + U</a:t>
            </a:r>
            <a:r>
              <a:rPr lang="nl-NL" altLang="nl-NL" sz="2400" baseline="-25000">
                <a:solidFill>
                  <a:srgbClr val="000000"/>
                </a:solidFill>
                <a:cs typeface="Arial" pitchFamily="34" charset="0"/>
              </a:rPr>
              <a:t>2</a:t>
            </a:r>
            <a:br>
              <a:rPr lang="nl-NL" altLang="nl-NL" sz="2400" baseline="-25000">
                <a:solidFill>
                  <a:srgbClr val="000000"/>
                </a:solidFill>
                <a:cs typeface="Arial" pitchFamily="34" charset="0"/>
              </a:rPr>
            </a:br>
            <a:r>
              <a:rPr lang="nl-NL" altLang="nl-NL" sz="2400" baseline="-25000">
                <a:solidFill>
                  <a:srgbClr val="000000"/>
                </a:solidFill>
                <a:cs typeface="Arial" pitchFamily="34" charset="0"/>
              </a:rPr>
              <a:t>                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I = I</a:t>
            </a:r>
            <a:r>
              <a:rPr lang="nl-NL" altLang="nl-NL" sz="2400" baseline="-25000">
                <a:solidFill>
                  <a:srgbClr val="000000"/>
                </a:solidFill>
                <a:cs typeface="Arial" pitchFamily="34" charset="0"/>
              </a:rPr>
              <a:t>1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 = I</a:t>
            </a:r>
            <a:r>
              <a:rPr lang="nl-NL" altLang="nl-NL" sz="2400" baseline="-25000">
                <a:solidFill>
                  <a:srgbClr val="000000"/>
                </a:solidFill>
                <a:cs typeface="Arial" pitchFamily="34" charset="0"/>
              </a:rPr>
              <a:t>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400" baseline="-25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90538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5.24/31 </a:t>
            </a:r>
            <a:r>
              <a:rPr lang="nl-NL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Transport van elektrische energie zonder.</a:t>
            </a:r>
            <a:endParaRPr lang="el-GR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03814" name="Text Box 6"/>
          <p:cNvSpPr txBox="1">
            <a:spLocks noChangeArrowheads="1"/>
          </p:cNvSpPr>
          <p:nvPr/>
        </p:nvSpPr>
        <p:spPr bwMode="auto">
          <a:xfrm>
            <a:off x="3635375" y="2997200"/>
            <a:ext cx="180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I = 3.10</a:t>
            </a:r>
            <a:r>
              <a:rPr lang="nl-NL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4</a:t>
            </a:r>
            <a:r>
              <a:rPr lang="nl-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</a:t>
            </a:r>
          </a:p>
        </p:txBody>
      </p:sp>
      <p:sp>
        <p:nvSpPr>
          <p:cNvPr id="503816" name="Text Box 8"/>
          <p:cNvSpPr txBox="1">
            <a:spLocks noChangeArrowheads="1"/>
          </p:cNvSpPr>
          <p:nvPr/>
        </p:nvSpPr>
        <p:spPr bwMode="auto">
          <a:xfrm>
            <a:off x="0" y="2346325"/>
            <a:ext cx="2051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U</a:t>
            </a:r>
            <a:r>
              <a:rPr lang="nl-NL" sz="2800" b="1" baseline="-25000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r>
              <a:rPr lang="nl-NL" sz="28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= 3200 V</a:t>
            </a: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860550" y="1022350"/>
            <a:ext cx="6888163" cy="2508250"/>
            <a:chOff x="1172" y="644"/>
            <a:chExt cx="4339" cy="1580"/>
          </a:xfrm>
        </p:grpSpPr>
        <p:sp>
          <p:nvSpPr>
            <p:cNvPr id="503812" name="Text Box 4"/>
            <p:cNvSpPr txBox="1">
              <a:spLocks noChangeArrowheads="1"/>
            </p:cNvSpPr>
            <p:nvPr/>
          </p:nvSpPr>
          <p:spPr bwMode="auto">
            <a:xfrm>
              <a:off x="2069" y="644"/>
              <a:ext cx="113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2800" b="1" dirty="0">
                  <a:solidFill>
                    <a:srgbClr val="33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R = 0,1 </a:t>
              </a:r>
              <a:r>
                <a:rPr lang="el-GR" sz="2800" b="1" dirty="0">
                  <a:solidFill>
                    <a:srgbClr val="33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Ω</a:t>
              </a:r>
            </a:p>
          </p:txBody>
        </p:sp>
        <p:sp>
          <p:nvSpPr>
            <p:cNvPr id="503817" name="Text Box 9"/>
            <p:cNvSpPr txBox="1">
              <a:spLocks noChangeArrowheads="1"/>
            </p:cNvSpPr>
            <p:nvPr/>
          </p:nvSpPr>
          <p:spPr bwMode="auto">
            <a:xfrm>
              <a:off x="4150" y="1355"/>
              <a:ext cx="1361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2800" b="1" dirty="0">
                  <a:solidFill>
                    <a:srgbClr val="33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200V; 6 MW</a:t>
              </a:r>
            </a:p>
          </p:txBody>
        </p:sp>
        <p:grpSp>
          <p:nvGrpSpPr>
            <p:cNvPr id="82974" name="Group 44"/>
            <p:cNvGrpSpPr>
              <a:grpSpLocks/>
            </p:cNvGrpSpPr>
            <p:nvPr/>
          </p:nvGrpSpPr>
          <p:grpSpPr bwMode="auto">
            <a:xfrm>
              <a:off x="1172" y="978"/>
              <a:ext cx="3025" cy="1246"/>
              <a:chOff x="1172" y="978"/>
              <a:chExt cx="3025" cy="1246"/>
            </a:xfrm>
          </p:grpSpPr>
          <p:sp>
            <p:nvSpPr>
              <p:cNvPr id="82975" name="Freeform 35"/>
              <p:cNvSpPr>
                <a:spLocks/>
              </p:cNvSpPr>
              <p:nvPr/>
            </p:nvSpPr>
            <p:spPr bwMode="auto">
              <a:xfrm>
                <a:off x="1319" y="1093"/>
                <a:ext cx="881" cy="462"/>
              </a:xfrm>
              <a:custGeom>
                <a:avLst/>
                <a:gdLst>
                  <a:gd name="T0" fmla="*/ 881 w 881"/>
                  <a:gd name="T1" fmla="*/ 3 h 462"/>
                  <a:gd name="T2" fmla="*/ 0 w 881"/>
                  <a:gd name="T3" fmla="*/ 0 h 462"/>
                  <a:gd name="T4" fmla="*/ 0 w 881"/>
                  <a:gd name="T5" fmla="*/ 462 h 462"/>
                  <a:gd name="T6" fmla="*/ 0 60000 65536"/>
                  <a:gd name="T7" fmla="*/ 0 60000 65536"/>
                  <a:gd name="T8" fmla="*/ 0 60000 65536"/>
                  <a:gd name="T9" fmla="*/ 0 w 881"/>
                  <a:gd name="T10" fmla="*/ 0 h 462"/>
                  <a:gd name="T11" fmla="*/ 881 w 881"/>
                  <a:gd name="T12" fmla="*/ 462 h 4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81" h="462">
                    <a:moveTo>
                      <a:pt x="881" y="3"/>
                    </a:moveTo>
                    <a:lnTo>
                      <a:pt x="0" y="0"/>
                    </a:lnTo>
                    <a:lnTo>
                      <a:pt x="0" y="462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82976" name="Freeform 36"/>
              <p:cNvSpPr>
                <a:spLocks/>
              </p:cNvSpPr>
              <p:nvPr/>
            </p:nvSpPr>
            <p:spPr bwMode="auto">
              <a:xfrm>
                <a:off x="1319" y="1775"/>
                <a:ext cx="1489" cy="449"/>
              </a:xfrm>
              <a:custGeom>
                <a:avLst/>
                <a:gdLst>
                  <a:gd name="T0" fmla="*/ 1489 w 1489"/>
                  <a:gd name="T1" fmla="*/ 449 h 449"/>
                  <a:gd name="T2" fmla="*/ 1 w 1489"/>
                  <a:gd name="T3" fmla="*/ 449 h 449"/>
                  <a:gd name="T4" fmla="*/ 0 w 1489"/>
                  <a:gd name="T5" fmla="*/ 0 h 449"/>
                  <a:gd name="T6" fmla="*/ 0 60000 65536"/>
                  <a:gd name="T7" fmla="*/ 0 60000 65536"/>
                  <a:gd name="T8" fmla="*/ 0 60000 65536"/>
                  <a:gd name="T9" fmla="*/ 0 w 1489"/>
                  <a:gd name="T10" fmla="*/ 0 h 449"/>
                  <a:gd name="T11" fmla="*/ 1489 w 1489"/>
                  <a:gd name="T12" fmla="*/ 449 h 4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89" h="449">
                    <a:moveTo>
                      <a:pt x="1489" y="449"/>
                    </a:moveTo>
                    <a:lnTo>
                      <a:pt x="1" y="449"/>
                    </a:ln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grpSp>
            <p:nvGrpSpPr>
              <p:cNvPr id="82977" name="Group 37"/>
              <p:cNvGrpSpPr>
                <a:grpSpLocks/>
              </p:cNvGrpSpPr>
              <p:nvPr/>
            </p:nvGrpSpPr>
            <p:grpSpPr bwMode="auto">
              <a:xfrm>
                <a:off x="1172" y="1440"/>
                <a:ext cx="256" cy="442"/>
                <a:chOff x="5103" y="1661"/>
                <a:chExt cx="256" cy="442"/>
              </a:xfrm>
            </p:grpSpPr>
            <p:sp>
              <p:nvSpPr>
                <p:cNvPr id="82982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5103" y="1661"/>
                  <a:ext cx="227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nl-NL" sz="4000" b="1">
                      <a:solidFill>
                        <a:srgbClr val="3333FF"/>
                      </a:solidFill>
                      <a:cs typeface="Arial" pitchFamily="34" charset="0"/>
                    </a:rPr>
                    <a:t>~</a:t>
                  </a:r>
                </a:p>
              </p:txBody>
            </p:sp>
            <p:sp>
              <p:nvSpPr>
                <p:cNvPr id="82983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5132" y="1773"/>
                  <a:ext cx="227" cy="227"/>
                </a:xfrm>
                <a:prstGeom prst="ellips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82978" name="Freeform 40"/>
              <p:cNvSpPr>
                <a:spLocks/>
              </p:cNvSpPr>
              <p:nvPr/>
            </p:nvSpPr>
            <p:spPr bwMode="auto">
              <a:xfrm>
                <a:off x="2976" y="1088"/>
                <a:ext cx="977" cy="464"/>
              </a:xfrm>
              <a:custGeom>
                <a:avLst/>
                <a:gdLst>
                  <a:gd name="T0" fmla="*/ 0 w 977"/>
                  <a:gd name="T1" fmla="*/ 0 h 464"/>
                  <a:gd name="T2" fmla="*/ 977 w 977"/>
                  <a:gd name="T3" fmla="*/ 9 h 464"/>
                  <a:gd name="T4" fmla="*/ 968 w 977"/>
                  <a:gd name="T5" fmla="*/ 464 h 464"/>
                  <a:gd name="T6" fmla="*/ 0 60000 65536"/>
                  <a:gd name="T7" fmla="*/ 0 60000 65536"/>
                  <a:gd name="T8" fmla="*/ 0 60000 65536"/>
                  <a:gd name="T9" fmla="*/ 0 w 977"/>
                  <a:gd name="T10" fmla="*/ 0 h 464"/>
                  <a:gd name="T11" fmla="*/ 977 w 977"/>
                  <a:gd name="T12" fmla="*/ 464 h 4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77" h="464">
                    <a:moveTo>
                      <a:pt x="0" y="0"/>
                    </a:moveTo>
                    <a:lnTo>
                      <a:pt x="977" y="9"/>
                    </a:lnTo>
                    <a:lnTo>
                      <a:pt x="968" y="464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82979" name="Freeform 41"/>
              <p:cNvSpPr>
                <a:spLocks/>
              </p:cNvSpPr>
              <p:nvPr/>
            </p:nvSpPr>
            <p:spPr bwMode="auto">
              <a:xfrm>
                <a:off x="2789" y="1768"/>
                <a:ext cx="1164" cy="451"/>
              </a:xfrm>
              <a:custGeom>
                <a:avLst/>
                <a:gdLst>
                  <a:gd name="T0" fmla="*/ 0 w 1164"/>
                  <a:gd name="T1" fmla="*/ 451 h 451"/>
                  <a:gd name="T2" fmla="*/ 1164 w 1164"/>
                  <a:gd name="T3" fmla="*/ 450 h 451"/>
                  <a:gd name="T4" fmla="*/ 1163 w 1164"/>
                  <a:gd name="T5" fmla="*/ 0 h 451"/>
                  <a:gd name="T6" fmla="*/ 0 60000 65536"/>
                  <a:gd name="T7" fmla="*/ 0 60000 65536"/>
                  <a:gd name="T8" fmla="*/ 0 60000 65536"/>
                  <a:gd name="T9" fmla="*/ 0 w 1164"/>
                  <a:gd name="T10" fmla="*/ 0 h 451"/>
                  <a:gd name="T11" fmla="*/ 1164 w 1164"/>
                  <a:gd name="T12" fmla="*/ 451 h 4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64" h="451">
                    <a:moveTo>
                      <a:pt x="0" y="451"/>
                    </a:moveTo>
                    <a:lnTo>
                      <a:pt x="1164" y="450"/>
                    </a:lnTo>
                    <a:lnTo>
                      <a:pt x="1163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82980" name="Text Box 42"/>
              <p:cNvSpPr txBox="1">
                <a:spLocks noChangeArrowheads="1"/>
              </p:cNvSpPr>
              <p:nvPr/>
            </p:nvSpPr>
            <p:spPr bwMode="auto">
              <a:xfrm>
                <a:off x="3744" y="1437"/>
                <a:ext cx="45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nl-NL" sz="4000" b="1">
                    <a:solidFill>
                      <a:srgbClr val="000000"/>
                    </a:solidFill>
                    <a:cs typeface="Arial" pitchFamily="34" charset="0"/>
                    <a:sym typeface="Wingdings 2" pitchFamily="18" charset="2"/>
                  </a:rPr>
                  <a:t></a:t>
                </a:r>
              </a:p>
            </p:txBody>
          </p:sp>
          <p:sp>
            <p:nvSpPr>
              <p:cNvPr id="82981" name="Rectangle 43"/>
              <p:cNvSpPr>
                <a:spLocks noChangeArrowheads="1"/>
              </p:cNvSpPr>
              <p:nvPr/>
            </p:nvSpPr>
            <p:spPr bwMode="auto">
              <a:xfrm>
                <a:off x="2210" y="978"/>
                <a:ext cx="771" cy="22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503855" name="Text Box 47"/>
          <p:cNvSpPr txBox="1">
            <a:spLocks noChangeArrowheads="1"/>
          </p:cNvSpPr>
          <p:nvPr/>
        </p:nvSpPr>
        <p:spPr bwMode="auto">
          <a:xfrm>
            <a:off x="3327400" y="1887538"/>
            <a:ext cx="20367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U = 3000V</a:t>
            </a:r>
            <a:endParaRPr lang="el-GR" sz="2800" b="1" dirty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503859" name="Text Box 51"/>
          <p:cNvSpPr txBox="1">
            <a:spLocks noChangeArrowheads="1"/>
          </p:cNvSpPr>
          <p:nvPr/>
        </p:nvSpPr>
        <p:spPr bwMode="auto">
          <a:xfrm>
            <a:off x="1588" y="2852738"/>
            <a:ext cx="2016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 = 96 MW</a:t>
            </a:r>
          </a:p>
        </p:txBody>
      </p:sp>
      <p:sp>
        <p:nvSpPr>
          <p:cNvPr id="503858" name="AutoShape 50"/>
          <p:cNvSpPr>
            <a:spLocks noChangeArrowheads="1"/>
          </p:cNvSpPr>
          <p:nvPr/>
        </p:nvSpPr>
        <p:spPr bwMode="auto">
          <a:xfrm>
            <a:off x="1835150" y="5084763"/>
            <a:ext cx="4897438" cy="647700"/>
          </a:xfrm>
          <a:prstGeom prst="wedgeRoundRectCallout">
            <a:avLst>
              <a:gd name="adj1" fmla="val -42417"/>
              <a:gd name="adj2" fmla="val -38480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P=U.I = 3200.3.10</a:t>
            </a:r>
            <a:r>
              <a:rPr lang="nl-NL" altLang="nl-NL" sz="2400" baseline="30000">
                <a:solidFill>
                  <a:srgbClr val="000000"/>
                </a:solidFill>
                <a:cs typeface="Arial" pitchFamily="34" charset="0"/>
              </a:rPr>
              <a:t>4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 = 96.10</a:t>
            </a:r>
            <a:r>
              <a:rPr lang="nl-NL" altLang="nl-NL" sz="2400" baseline="30000">
                <a:solidFill>
                  <a:srgbClr val="000000"/>
                </a:solidFill>
                <a:cs typeface="Arial" pitchFamily="34" charset="0"/>
              </a:rPr>
              <a:t>6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W</a:t>
            </a:r>
            <a:endParaRPr lang="nl-NL" altLang="nl-NL" sz="2400" baseline="-25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03857" name="AutoShape 49"/>
          <p:cNvSpPr>
            <a:spLocks noChangeArrowheads="1"/>
          </p:cNvSpPr>
          <p:nvPr/>
        </p:nvSpPr>
        <p:spPr bwMode="auto">
          <a:xfrm>
            <a:off x="323850" y="5734050"/>
            <a:ext cx="5111750" cy="647700"/>
          </a:xfrm>
          <a:prstGeom prst="wedgeRoundRectCallout">
            <a:avLst>
              <a:gd name="adj1" fmla="val -13819"/>
              <a:gd name="adj2" fmla="val -49289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Serie: U = 3000 + 200 = 3200V</a:t>
            </a:r>
            <a:endParaRPr lang="nl-NL" altLang="nl-NL" sz="2400" baseline="-25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03864" name="AutoShape 56"/>
          <p:cNvSpPr>
            <a:spLocks noChangeArrowheads="1"/>
          </p:cNvSpPr>
          <p:nvPr/>
        </p:nvSpPr>
        <p:spPr bwMode="auto">
          <a:xfrm>
            <a:off x="179388" y="620713"/>
            <a:ext cx="3671887" cy="504825"/>
          </a:xfrm>
          <a:prstGeom prst="wedgeRoundRectCallout">
            <a:avLst>
              <a:gd name="adj1" fmla="val -236"/>
              <a:gd name="adj2" fmla="val 28805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Elektriciteitscentrale</a:t>
            </a:r>
            <a:endParaRPr lang="nl-NL" altLang="nl-NL" sz="2400" baseline="-25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03860" name="Text Box 52"/>
          <p:cNvSpPr txBox="1">
            <a:spLocks noChangeArrowheads="1"/>
          </p:cNvSpPr>
          <p:nvPr/>
        </p:nvSpPr>
        <p:spPr bwMode="auto">
          <a:xfrm>
            <a:off x="0" y="4437063"/>
            <a:ext cx="2555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Rendement =</a:t>
            </a:r>
          </a:p>
        </p:txBody>
      </p:sp>
      <p:sp>
        <p:nvSpPr>
          <p:cNvPr id="503865" name="Text Box 57"/>
          <p:cNvSpPr txBox="1">
            <a:spLocks noChangeArrowheads="1"/>
          </p:cNvSpPr>
          <p:nvPr/>
        </p:nvSpPr>
        <p:spPr bwMode="auto">
          <a:xfrm>
            <a:off x="2232025" y="4454525"/>
            <a:ext cx="5364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6/96.100% = 6,3= 6%</a:t>
            </a:r>
          </a:p>
        </p:txBody>
      </p:sp>
      <p:sp>
        <p:nvSpPr>
          <p:cNvPr id="503856" name="AutoShape 48"/>
          <p:cNvSpPr>
            <a:spLocks noChangeArrowheads="1"/>
          </p:cNvSpPr>
          <p:nvPr/>
        </p:nvSpPr>
        <p:spPr bwMode="auto">
          <a:xfrm>
            <a:off x="5478463" y="574675"/>
            <a:ext cx="3600450" cy="935038"/>
          </a:xfrm>
          <a:prstGeom prst="wedgeRoundRectCallout">
            <a:avLst>
              <a:gd name="adj1" fmla="val -77954"/>
              <a:gd name="adj2" fmla="val 7546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Weerstand van tientallen km kabel</a:t>
            </a:r>
            <a:endParaRPr lang="nl-NL" altLang="nl-NL" sz="2400" baseline="-25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03866" name="AutoShape 58"/>
          <p:cNvSpPr>
            <a:spLocks noChangeArrowheads="1"/>
          </p:cNvSpPr>
          <p:nvPr/>
        </p:nvSpPr>
        <p:spPr bwMode="auto">
          <a:xfrm>
            <a:off x="5724525" y="765175"/>
            <a:ext cx="3168650" cy="863600"/>
          </a:xfrm>
          <a:prstGeom prst="wedgeRoundRectCallout">
            <a:avLst>
              <a:gd name="adj1" fmla="val -115681"/>
              <a:gd name="adj2" fmla="val -8621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88900" indent="-88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Hoe groot is het rendement?</a:t>
            </a:r>
            <a:endParaRPr lang="nl-NL" altLang="nl-NL" sz="2400" baseline="-25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03869" name="AutoShape 61"/>
          <p:cNvSpPr>
            <a:spLocks noChangeArrowheads="1"/>
          </p:cNvSpPr>
          <p:nvPr/>
        </p:nvSpPr>
        <p:spPr bwMode="auto">
          <a:xfrm>
            <a:off x="4572000" y="476250"/>
            <a:ext cx="4357688" cy="647700"/>
          </a:xfrm>
          <a:prstGeom prst="wedgeRoundRectCallout">
            <a:avLst>
              <a:gd name="adj1" fmla="val -46796"/>
              <a:gd name="adj2" fmla="val 12622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I=3.10</a:t>
            </a:r>
            <a:r>
              <a:rPr lang="nl-NL" altLang="nl-NL" sz="2400" baseline="30000">
                <a:solidFill>
                  <a:srgbClr val="000000"/>
                </a:solidFill>
                <a:cs typeface="Arial" pitchFamily="34" charset="0"/>
              </a:rPr>
              <a:t>4 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A, R = 0,1 </a:t>
            </a:r>
            <a:r>
              <a:rPr lang="el-GR" altLang="nl-NL" sz="2400">
                <a:solidFill>
                  <a:srgbClr val="000000"/>
                </a:solidFill>
                <a:cs typeface="Arial" pitchFamily="34" charset="0"/>
              </a:rPr>
              <a:t>Ω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; U = ?</a:t>
            </a:r>
            <a:endParaRPr lang="nl-NL" altLang="nl-NL" sz="2400" baseline="-25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03870" name="AutoShape 62"/>
          <p:cNvSpPr>
            <a:spLocks noChangeArrowheads="1"/>
          </p:cNvSpPr>
          <p:nvPr/>
        </p:nvSpPr>
        <p:spPr bwMode="auto">
          <a:xfrm>
            <a:off x="2627313" y="5734050"/>
            <a:ext cx="1079500" cy="647700"/>
          </a:xfrm>
          <a:prstGeom prst="wedgeRoundRectCallout">
            <a:avLst>
              <a:gd name="adj1" fmla="val -85000"/>
              <a:gd name="adj2" fmla="val -48823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U = ?</a:t>
            </a:r>
            <a:endParaRPr lang="nl-NL" sz="2400" baseline="-250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03854" name="AutoShape 46"/>
          <p:cNvSpPr>
            <a:spLocks noChangeArrowheads="1"/>
          </p:cNvSpPr>
          <p:nvPr/>
        </p:nvSpPr>
        <p:spPr bwMode="auto">
          <a:xfrm>
            <a:off x="4284663" y="5229225"/>
            <a:ext cx="4679950" cy="576263"/>
          </a:xfrm>
          <a:prstGeom prst="wedgeRoundRectCallout">
            <a:avLst>
              <a:gd name="adj1" fmla="val 4750"/>
              <a:gd name="adj2" fmla="val -46460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I = P/U = 6.10</a:t>
            </a:r>
            <a:r>
              <a:rPr lang="nl-NL" altLang="nl-NL" sz="2400" baseline="30000">
                <a:solidFill>
                  <a:srgbClr val="000000"/>
                </a:solidFill>
                <a:cs typeface="Arial" pitchFamily="34" charset="0"/>
              </a:rPr>
              <a:t>6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/200 = 3.10</a:t>
            </a:r>
            <a:r>
              <a:rPr lang="nl-NL" altLang="nl-NL" sz="2400" baseline="30000">
                <a:solidFill>
                  <a:srgbClr val="000000"/>
                </a:solidFill>
                <a:cs typeface="Arial" pitchFamily="34" charset="0"/>
              </a:rPr>
              <a:t>4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A</a:t>
            </a:r>
            <a:endParaRPr lang="nl-NL" altLang="nl-NL" sz="2400" baseline="-25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03871" name="AutoShape 63"/>
          <p:cNvSpPr>
            <a:spLocks noChangeArrowheads="1"/>
          </p:cNvSpPr>
          <p:nvPr/>
        </p:nvSpPr>
        <p:spPr bwMode="auto">
          <a:xfrm>
            <a:off x="2987675" y="5229225"/>
            <a:ext cx="1008063" cy="647700"/>
          </a:xfrm>
          <a:prstGeom prst="wedgeRoundRectCallout">
            <a:avLst>
              <a:gd name="adj1" fmla="val -135042"/>
              <a:gd name="adj2" fmla="val -42475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P=?</a:t>
            </a:r>
            <a:endParaRPr lang="nl-NL" altLang="nl-NL" sz="2400" baseline="-25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03868" name="AutoShape 60"/>
          <p:cNvSpPr>
            <a:spLocks noChangeArrowheads="1"/>
          </p:cNvSpPr>
          <p:nvPr/>
        </p:nvSpPr>
        <p:spPr bwMode="auto">
          <a:xfrm>
            <a:off x="5435600" y="5445125"/>
            <a:ext cx="3673475" cy="647700"/>
          </a:xfrm>
          <a:prstGeom prst="wedgeRoundRectCallout">
            <a:avLst>
              <a:gd name="adj1" fmla="val 2940"/>
              <a:gd name="adj2" fmla="val -44436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U=200V, P=6 MW; I=?</a:t>
            </a:r>
            <a:endParaRPr lang="nl-NL" altLang="nl-NL" sz="2400" baseline="-25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03872" name="AutoShape 64"/>
          <p:cNvSpPr>
            <a:spLocks noChangeArrowheads="1"/>
          </p:cNvSpPr>
          <p:nvPr/>
        </p:nvSpPr>
        <p:spPr bwMode="auto">
          <a:xfrm>
            <a:off x="7812088" y="5734050"/>
            <a:ext cx="936625" cy="647700"/>
          </a:xfrm>
          <a:prstGeom prst="wedgeRoundRectCallout">
            <a:avLst>
              <a:gd name="adj1" fmla="val -199153"/>
              <a:gd name="adj2" fmla="val -49289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I=?</a:t>
            </a:r>
            <a:endParaRPr lang="nl-NL" altLang="nl-NL" sz="2400" baseline="-25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03873" name="AutoShape 65"/>
          <p:cNvSpPr>
            <a:spLocks noChangeArrowheads="1"/>
          </p:cNvSpPr>
          <p:nvPr/>
        </p:nvSpPr>
        <p:spPr bwMode="auto">
          <a:xfrm>
            <a:off x="7885113" y="692150"/>
            <a:ext cx="1133475" cy="647700"/>
          </a:xfrm>
          <a:prstGeom prst="wedgeRoundRectCallout">
            <a:avLst>
              <a:gd name="adj1" fmla="val -322130"/>
              <a:gd name="adj2" fmla="val 12622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U = ?</a:t>
            </a:r>
            <a:endParaRPr lang="nl-NL" altLang="nl-NL" sz="2400" baseline="-25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03874" name="AutoShape 66"/>
          <p:cNvSpPr>
            <a:spLocks noChangeArrowheads="1"/>
          </p:cNvSpPr>
          <p:nvPr/>
        </p:nvSpPr>
        <p:spPr bwMode="auto">
          <a:xfrm>
            <a:off x="1692275" y="5516563"/>
            <a:ext cx="4897438" cy="647700"/>
          </a:xfrm>
          <a:prstGeom prst="wedgeRoundRectCallout">
            <a:avLst>
              <a:gd name="adj1" fmla="val -40796"/>
              <a:gd name="adj2" fmla="val -45931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U=3200V, I = 3.10</a:t>
            </a:r>
            <a:r>
              <a:rPr lang="nl-NL" altLang="nl-NL" sz="2400" baseline="30000">
                <a:solidFill>
                  <a:srgbClr val="000000"/>
                </a:solidFill>
                <a:cs typeface="Arial" pitchFamily="34" charset="0"/>
              </a:rPr>
              <a:t>4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 A; P=?</a:t>
            </a:r>
            <a:endParaRPr lang="nl-NL" altLang="nl-NL" sz="2400" baseline="-25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03863" name="AutoShape 55"/>
          <p:cNvSpPr>
            <a:spLocks noChangeArrowheads="1"/>
          </p:cNvSpPr>
          <p:nvPr/>
        </p:nvSpPr>
        <p:spPr bwMode="auto">
          <a:xfrm>
            <a:off x="4211638" y="5734050"/>
            <a:ext cx="4752975" cy="936625"/>
          </a:xfrm>
          <a:prstGeom prst="wedgeRoundRectCallout">
            <a:avLst>
              <a:gd name="adj1" fmla="val -7648"/>
              <a:gd name="adj2" fmla="val -35796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88900" indent="-88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Woonwijk:</a:t>
            </a:r>
            <a:br>
              <a:rPr lang="nl-NL" altLang="nl-NL" sz="2400">
                <a:solidFill>
                  <a:srgbClr val="000000"/>
                </a:solidFill>
                <a:cs typeface="Arial" pitchFamily="34" charset="0"/>
              </a:rPr>
            </a:b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 600 woningen van elk 10 kW</a:t>
            </a:r>
            <a:endParaRPr lang="nl-NL" altLang="nl-NL" sz="2400" baseline="-25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03875" name="AutoShape 67"/>
          <p:cNvSpPr>
            <a:spLocks noChangeArrowheads="1"/>
          </p:cNvSpPr>
          <p:nvPr/>
        </p:nvSpPr>
        <p:spPr bwMode="auto">
          <a:xfrm>
            <a:off x="1042988" y="5661025"/>
            <a:ext cx="5976937" cy="936625"/>
          </a:xfrm>
          <a:prstGeom prst="wedgeRoundRectCallout">
            <a:avLst>
              <a:gd name="adj1" fmla="val -51486"/>
              <a:gd name="adj2" fmla="val -30271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88900" indent="-88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96MW opwekken om 6MW te kunnen verkopen is niet rendabel!</a:t>
            </a:r>
            <a:endParaRPr lang="nl-NL" altLang="nl-NL" sz="2400" baseline="-25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03862" name="AutoShape 54"/>
          <p:cNvSpPr>
            <a:spLocks noChangeArrowheads="1"/>
          </p:cNvSpPr>
          <p:nvPr/>
        </p:nvSpPr>
        <p:spPr bwMode="auto">
          <a:xfrm>
            <a:off x="4246563" y="404813"/>
            <a:ext cx="4646612" cy="576262"/>
          </a:xfrm>
          <a:prstGeom prst="wedgeRoundRectCallout">
            <a:avLst>
              <a:gd name="adj1" fmla="val -42449"/>
              <a:gd name="adj2" fmla="val 20509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U = I.R = 3,0.10</a:t>
            </a:r>
            <a:r>
              <a:rPr lang="nl-NL" altLang="nl-NL" sz="2400" baseline="30000">
                <a:solidFill>
                  <a:srgbClr val="000000"/>
                </a:solidFill>
                <a:cs typeface="Arial" pitchFamily="34" charset="0"/>
              </a:rPr>
              <a:t>4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.0,1 = 3000V </a:t>
            </a:r>
            <a:endParaRPr lang="nl-NL" altLang="nl-NL" sz="2400" baseline="-25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9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65124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038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38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038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038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3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038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038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038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3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3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038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038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038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503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503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038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038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0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0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038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038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038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03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03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5038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0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50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67" grpId="0" animBg="1"/>
      <p:bldP spid="503810" grpId="0" autoUpdateAnimBg="0"/>
      <p:bldP spid="503814" grpId="0"/>
      <p:bldP spid="503816" grpId="0"/>
      <p:bldP spid="503855" grpId="0"/>
      <p:bldP spid="503859" grpId="0"/>
      <p:bldP spid="503858" grpId="0" animBg="1"/>
      <p:bldP spid="503857" grpId="0" animBg="1"/>
      <p:bldP spid="503864" grpId="0" animBg="1"/>
      <p:bldP spid="503860" grpId="0"/>
      <p:bldP spid="503865" grpId="0"/>
      <p:bldP spid="503856" grpId="0" animBg="1"/>
      <p:bldP spid="503866" grpId="0" animBg="1"/>
      <p:bldP spid="503869" grpId="0" animBg="1"/>
      <p:bldP spid="503870" grpId="0" animBg="1"/>
      <p:bldP spid="503854" grpId="0" animBg="1"/>
      <p:bldP spid="503871" grpId="0" animBg="1"/>
      <p:bldP spid="503868" grpId="0" animBg="1"/>
      <p:bldP spid="503872" grpId="0" animBg="1"/>
      <p:bldP spid="503873" grpId="0" animBg="1"/>
      <p:bldP spid="503874" grpId="0" animBg="1"/>
      <p:bldP spid="503863" grpId="0" animBg="1"/>
      <p:bldP spid="503875" grpId="0" animBg="1"/>
      <p:bldP spid="50386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3" y="-14288"/>
            <a:ext cx="9144000" cy="490538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5.25/31</a:t>
            </a:r>
            <a:r>
              <a:rPr lang="nl-N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Transport van elektrische energie met ideale trafo’s*</a:t>
            </a:r>
            <a:endParaRPr lang="el-G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02790" name="Text Box 6"/>
          <p:cNvSpPr txBox="1">
            <a:spLocks noChangeArrowheads="1"/>
          </p:cNvSpPr>
          <p:nvPr/>
        </p:nvSpPr>
        <p:spPr bwMode="auto">
          <a:xfrm>
            <a:off x="4140200" y="2178050"/>
            <a:ext cx="24352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U</a:t>
            </a:r>
            <a:r>
              <a:rPr lang="nl-NL" sz="28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 </a:t>
            </a:r>
            <a:r>
              <a:rPr lang="nl-N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= 20.000 V</a:t>
            </a:r>
          </a:p>
        </p:txBody>
      </p:sp>
      <p:sp>
        <p:nvSpPr>
          <p:cNvPr id="502920" name="Text Box 136"/>
          <p:cNvSpPr txBox="1">
            <a:spLocks noChangeArrowheads="1"/>
          </p:cNvSpPr>
          <p:nvPr/>
        </p:nvSpPr>
        <p:spPr bwMode="auto">
          <a:xfrm>
            <a:off x="4254500" y="3109913"/>
            <a:ext cx="1397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3.10</a:t>
            </a:r>
            <a:r>
              <a:rPr lang="nl-NL" sz="2800" baseline="30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2</a:t>
            </a:r>
            <a:r>
              <a:rPr lang="nl-NL" sz="2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</a:t>
            </a:r>
          </a:p>
        </p:txBody>
      </p:sp>
      <p:sp>
        <p:nvSpPr>
          <p:cNvPr id="502921" name="Text Box 137"/>
          <p:cNvSpPr txBox="1">
            <a:spLocks noChangeArrowheads="1"/>
          </p:cNvSpPr>
          <p:nvPr/>
        </p:nvSpPr>
        <p:spPr bwMode="auto">
          <a:xfrm>
            <a:off x="4165600" y="1827213"/>
            <a:ext cx="1223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30 V</a:t>
            </a:r>
          </a:p>
        </p:txBody>
      </p:sp>
      <p:sp>
        <p:nvSpPr>
          <p:cNvPr id="502922" name="Text Box 138"/>
          <p:cNvSpPr txBox="1">
            <a:spLocks noChangeArrowheads="1"/>
          </p:cNvSpPr>
          <p:nvPr/>
        </p:nvSpPr>
        <p:spPr bwMode="auto">
          <a:xfrm>
            <a:off x="2925763" y="2605088"/>
            <a:ext cx="23034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20.030 V</a:t>
            </a:r>
          </a:p>
        </p:txBody>
      </p:sp>
      <p:sp>
        <p:nvSpPr>
          <p:cNvPr id="502923" name="Text Box 139"/>
          <p:cNvSpPr txBox="1">
            <a:spLocks noChangeArrowheads="1"/>
          </p:cNvSpPr>
          <p:nvPr/>
        </p:nvSpPr>
        <p:spPr bwMode="auto">
          <a:xfrm>
            <a:off x="1065213" y="2381250"/>
            <a:ext cx="14906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200,3</a:t>
            </a:r>
            <a:r>
              <a:rPr lang="nl-NL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r>
              <a:rPr lang="nl-NL" sz="2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V</a:t>
            </a:r>
          </a:p>
        </p:txBody>
      </p:sp>
      <p:sp>
        <p:nvSpPr>
          <p:cNvPr id="502925" name="Text Box 141"/>
          <p:cNvSpPr txBox="1">
            <a:spLocks noChangeArrowheads="1"/>
          </p:cNvSpPr>
          <p:nvPr/>
        </p:nvSpPr>
        <p:spPr bwMode="auto">
          <a:xfrm>
            <a:off x="1065213" y="1301750"/>
            <a:ext cx="13398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3.10</a:t>
            </a:r>
            <a:r>
              <a:rPr lang="nl-NL" sz="2800" baseline="30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4</a:t>
            </a:r>
            <a:r>
              <a:rPr lang="nl-NL" sz="2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</a:t>
            </a:r>
          </a:p>
        </p:txBody>
      </p:sp>
      <p:sp>
        <p:nvSpPr>
          <p:cNvPr id="502926" name="Text Box 142"/>
          <p:cNvSpPr txBox="1">
            <a:spLocks noChangeArrowheads="1"/>
          </p:cNvSpPr>
          <p:nvPr/>
        </p:nvSpPr>
        <p:spPr bwMode="auto">
          <a:xfrm>
            <a:off x="0" y="2908300"/>
            <a:ext cx="2087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6,009.10</a:t>
            </a:r>
            <a:r>
              <a:rPr lang="nl-NL" sz="2800" baseline="30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6</a:t>
            </a:r>
            <a:r>
              <a:rPr lang="nl-NL" sz="2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W</a:t>
            </a:r>
          </a:p>
        </p:txBody>
      </p:sp>
      <p:sp>
        <p:nvSpPr>
          <p:cNvPr id="502928" name="Text Box 144"/>
          <p:cNvSpPr txBox="1">
            <a:spLocks noChangeArrowheads="1"/>
          </p:cNvSpPr>
          <p:nvPr/>
        </p:nvSpPr>
        <p:spPr bwMode="auto">
          <a:xfrm>
            <a:off x="0" y="5551488"/>
            <a:ext cx="2555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000000"/>
                </a:solidFill>
              </a:rPr>
              <a:t>Rendement =</a:t>
            </a:r>
          </a:p>
        </p:txBody>
      </p:sp>
      <p:sp>
        <p:nvSpPr>
          <p:cNvPr id="502929" name="Text Box 145"/>
          <p:cNvSpPr txBox="1">
            <a:spLocks noChangeArrowheads="1"/>
          </p:cNvSpPr>
          <p:nvPr/>
        </p:nvSpPr>
        <p:spPr bwMode="auto">
          <a:xfrm>
            <a:off x="2232025" y="5602288"/>
            <a:ext cx="6911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b="1">
                <a:solidFill>
                  <a:srgbClr val="000000"/>
                </a:solidFill>
              </a:rPr>
              <a:t>6/6,009.100% = 99,9 = 1.10</a:t>
            </a:r>
            <a:r>
              <a:rPr lang="nl-NL" altLang="nl-NL" sz="2400" b="1" baseline="30000">
                <a:solidFill>
                  <a:srgbClr val="000000"/>
                </a:solidFill>
              </a:rPr>
              <a:t>2</a:t>
            </a:r>
            <a:r>
              <a:rPr lang="nl-NL" altLang="nl-NL" sz="2400" b="1">
                <a:solidFill>
                  <a:srgbClr val="000000"/>
                </a:solidFill>
              </a:rPr>
              <a:t> %</a:t>
            </a:r>
          </a:p>
        </p:txBody>
      </p:sp>
      <p:sp>
        <p:nvSpPr>
          <p:cNvPr id="502933" name="Text Box 149"/>
          <p:cNvSpPr txBox="1">
            <a:spLocks noChangeArrowheads="1"/>
          </p:cNvSpPr>
          <p:nvPr/>
        </p:nvSpPr>
        <p:spPr bwMode="auto">
          <a:xfrm>
            <a:off x="0" y="547688"/>
            <a:ext cx="9144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Wat gebeurt er in T</a:t>
            </a:r>
            <a:r>
              <a:rPr lang="nl-NL" sz="2800" baseline="-25000" dirty="0">
                <a:solidFill>
                  <a:srgbClr val="000000"/>
                </a:solidFill>
                <a:cs typeface="Arial" pitchFamily="34" charset="0"/>
              </a:rPr>
              <a:t>1</a:t>
            </a: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 en in T</a:t>
            </a:r>
            <a:r>
              <a:rPr lang="nl-NL" sz="2800" baseline="-25000" dirty="0">
                <a:solidFill>
                  <a:srgbClr val="000000"/>
                </a:solidFill>
                <a:cs typeface="Arial" pitchFamily="34" charset="0"/>
              </a:rPr>
              <a:t>2</a:t>
            </a: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 met </a:t>
            </a:r>
            <a:r>
              <a:rPr lang="nl-NL" sz="2800" dirty="0" err="1">
                <a:solidFill>
                  <a:srgbClr val="000000"/>
                </a:solidFill>
                <a:cs typeface="Arial" pitchFamily="34" charset="0"/>
              </a:rPr>
              <a:t>met</a:t>
            </a:r>
            <a:r>
              <a:rPr lang="nl-NL" sz="2800" dirty="0">
                <a:solidFill>
                  <a:srgbClr val="000000"/>
                </a:solidFill>
                <a:cs typeface="Arial" pitchFamily="34" charset="0"/>
              </a:rPr>
              <a:t> U en I?</a:t>
            </a:r>
          </a:p>
        </p:txBody>
      </p:sp>
      <p:sp>
        <p:nvSpPr>
          <p:cNvPr id="502949" name="AutoShape 165"/>
          <p:cNvSpPr>
            <a:spLocks noChangeArrowheads="1"/>
          </p:cNvSpPr>
          <p:nvPr/>
        </p:nvSpPr>
        <p:spPr bwMode="auto">
          <a:xfrm>
            <a:off x="3203575" y="5734050"/>
            <a:ext cx="3744913" cy="865188"/>
          </a:xfrm>
          <a:prstGeom prst="wedgeRoundRectCallout">
            <a:avLst>
              <a:gd name="adj1" fmla="val 40375"/>
              <a:gd name="adj2" fmla="val -29110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000000"/>
                </a:solidFill>
              </a:rPr>
              <a:t>Transformator T</a:t>
            </a:r>
            <a:r>
              <a:rPr lang="nl-NL" altLang="nl-NL" sz="2400" baseline="-25000">
                <a:solidFill>
                  <a:srgbClr val="000000"/>
                </a:solidFill>
              </a:rPr>
              <a:t>2</a:t>
            </a:r>
            <a:r>
              <a:rPr lang="nl-NL" altLang="nl-NL" sz="2400">
                <a:solidFill>
                  <a:srgbClr val="000000"/>
                </a:solidFill>
              </a:rPr>
              <a:t> in de woonwijk</a:t>
            </a:r>
            <a:endParaRPr lang="nl-NL" altLang="nl-NL" sz="2400" baseline="-25000">
              <a:solidFill>
                <a:srgbClr val="000000"/>
              </a:solidFill>
            </a:endParaRPr>
          </a:p>
        </p:txBody>
      </p:sp>
      <p:sp>
        <p:nvSpPr>
          <p:cNvPr id="502932" name="AutoShape 148"/>
          <p:cNvSpPr>
            <a:spLocks noChangeArrowheads="1"/>
          </p:cNvSpPr>
          <p:nvPr/>
        </p:nvSpPr>
        <p:spPr bwMode="auto">
          <a:xfrm>
            <a:off x="5003800" y="5121275"/>
            <a:ext cx="3889375" cy="1655763"/>
          </a:xfrm>
          <a:prstGeom prst="wedgeRoundRectCallout">
            <a:avLst>
              <a:gd name="adj1" fmla="val -6653"/>
              <a:gd name="adj2" fmla="val -11922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000000"/>
                </a:solidFill>
              </a:rPr>
              <a:t>Spanning 100x omlaag getransformeerd.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000000"/>
                </a:solidFill>
              </a:rPr>
              <a:t>Stroom 100x omhoog getransformeerd!</a:t>
            </a:r>
            <a:endParaRPr lang="nl-NL" altLang="nl-NL" sz="2400" baseline="-25000">
              <a:solidFill>
                <a:srgbClr val="000000"/>
              </a:solidFill>
            </a:endParaRPr>
          </a:p>
        </p:txBody>
      </p:sp>
      <p:sp>
        <p:nvSpPr>
          <p:cNvPr id="502936" name="AutoShape 152"/>
          <p:cNvSpPr>
            <a:spLocks noChangeArrowheads="1"/>
          </p:cNvSpPr>
          <p:nvPr/>
        </p:nvSpPr>
        <p:spPr bwMode="auto">
          <a:xfrm>
            <a:off x="5364163" y="188913"/>
            <a:ext cx="3529012" cy="1152525"/>
          </a:xfrm>
          <a:prstGeom prst="wedgeRoundRectCallout">
            <a:avLst>
              <a:gd name="adj1" fmla="val -55264"/>
              <a:gd name="adj2" fmla="val 8843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>
                <a:solidFill>
                  <a:srgbClr val="000000"/>
                </a:solidFill>
                <a:cs typeface="Arial" pitchFamily="34" charset="0"/>
              </a:rPr>
              <a:t>Hoe groot is het spanningsverlies in de kabels?</a:t>
            </a:r>
            <a:endParaRPr lang="nl-NL" sz="2400" baseline="-2500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oup 160"/>
          <p:cNvGrpSpPr>
            <a:grpSpLocks/>
          </p:cNvGrpSpPr>
          <p:nvPr/>
        </p:nvGrpSpPr>
        <p:grpSpPr bwMode="auto">
          <a:xfrm>
            <a:off x="725488" y="1052513"/>
            <a:ext cx="8662987" cy="3087687"/>
            <a:chOff x="457" y="663"/>
            <a:chExt cx="5457" cy="1945"/>
          </a:xfrm>
        </p:grpSpPr>
        <p:grpSp>
          <p:nvGrpSpPr>
            <p:cNvPr id="84000" name="Group 146"/>
            <p:cNvGrpSpPr>
              <a:grpSpLocks/>
            </p:cNvGrpSpPr>
            <p:nvPr/>
          </p:nvGrpSpPr>
          <p:grpSpPr bwMode="auto">
            <a:xfrm>
              <a:off x="457" y="663"/>
              <a:ext cx="5457" cy="1945"/>
              <a:chOff x="457" y="1354"/>
              <a:chExt cx="5457" cy="1945"/>
            </a:xfrm>
          </p:grpSpPr>
          <p:sp>
            <p:nvSpPr>
              <p:cNvPr id="502793" name="Text Box 9"/>
              <p:cNvSpPr txBox="1">
                <a:spLocks noChangeArrowheads="1"/>
              </p:cNvSpPr>
              <p:nvPr/>
            </p:nvSpPr>
            <p:spPr bwMode="auto">
              <a:xfrm>
                <a:off x="5097" y="1889"/>
                <a:ext cx="817" cy="8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nl-NL" sz="2800" dirty="0">
                    <a:solidFill>
                      <a:srgbClr val="33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200V</a:t>
                </a:r>
                <a:br>
                  <a:rPr lang="nl-NL" sz="2800" dirty="0">
                    <a:solidFill>
                      <a:srgbClr val="33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</a:br>
                <a:r>
                  <a:rPr lang="nl-NL" sz="2800" b="1" dirty="0">
                    <a:solidFill>
                      <a:srgbClr val="33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/>
                </a:r>
                <a:br>
                  <a:rPr lang="nl-NL" sz="2800" b="1" dirty="0">
                    <a:solidFill>
                      <a:srgbClr val="33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</a:br>
                <a:r>
                  <a:rPr lang="nl-NL" sz="2800" dirty="0">
                    <a:solidFill>
                      <a:srgbClr val="33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6 MW</a:t>
                </a:r>
              </a:p>
            </p:txBody>
          </p:sp>
          <p:grpSp>
            <p:nvGrpSpPr>
              <p:cNvPr id="84004" name="Group 97"/>
              <p:cNvGrpSpPr>
                <a:grpSpLocks/>
              </p:cNvGrpSpPr>
              <p:nvPr/>
            </p:nvGrpSpPr>
            <p:grpSpPr bwMode="auto">
              <a:xfrm>
                <a:off x="3744" y="2965"/>
                <a:ext cx="966" cy="334"/>
                <a:chOff x="2109" y="1908"/>
                <a:chExt cx="966" cy="334"/>
              </a:xfrm>
            </p:grpSpPr>
            <p:sp>
              <p:nvSpPr>
                <p:cNvPr id="50279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621" y="1915"/>
                  <a:ext cx="454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nl-NL" sz="2800" dirty="0">
                      <a:solidFill>
                        <a:srgbClr val="3366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Arial" pitchFamily="34" charset="0"/>
                    </a:rPr>
                    <a:t>1</a:t>
                  </a:r>
                </a:p>
              </p:txBody>
            </p:sp>
            <p:sp>
              <p:nvSpPr>
                <p:cNvPr id="50279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109" y="1908"/>
                  <a:ext cx="536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nl-NL" sz="2800" dirty="0">
                      <a:solidFill>
                        <a:srgbClr val="3366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Arial" pitchFamily="34" charset="0"/>
                    </a:rPr>
                    <a:t>100</a:t>
                  </a:r>
                </a:p>
              </p:txBody>
            </p:sp>
          </p:grpSp>
          <p:grpSp>
            <p:nvGrpSpPr>
              <p:cNvPr id="84005" name="Group 96"/>
              <p:cNvGrpSpPr>
                <a:grpSpLocks/>
              </p:cNvGrpSpPr>
              <p:nvPr/>
            </p:nvGrpSpPr>
            <p:grpSpPr bwMode="auto">
              <a:xfrm>
                <a:off x="2426" y="1354"/>
                <a:ext cx="1134" cy="561"/>
                <a:chOff x="3566" y="28"/>
                <a:chExt cx="1134" cy="561"/>
              </a:xfrm>
            </p:grpSpPr>
            <p:sp>
              <p:nvSpPr>
                <p:cNvPr id="502868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3566" y="28"/>
                  <a:ext cx="1134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nl-NL" sz="2800" dirty="0">
                      <a:solidFill>
                        <a:srgbClr val="3366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Arial" pitchFamily="34" charset="0"/>
                    </a:rPr>
                    <a:t>R = 0,1 </a:t>
                  </a:r>
                  <a:r>
                    <a:rPr lang="el-GR" sz="2800" dirty="0">
                      <a:solidFill>
                        <a:srgbClr val="3366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Arial" pitchFamily="34" charset="0"/>
                    </a:rPr>
                    <a:t>Ω</a:t>
                  </a:r>
                </a:p>
              </p:txBody>
            </p:sp>
            <p:sp>
              <p:nvSpPr>
                <p:cNvPr id="84067" name="Rectangle 95"/>
                <p:cNvSpPr>
                  <a:spLocks noChangeArrowheads="1"/>
                </p:cNvSpPr>
                <p:nvPr/>
              </p:nvSpPr>
              <p:spPr bwMode="auto">
                <a:xfrm>
                  <a:off x="3707" y="362"/>
                  <a:ext cx="771" cy="227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84006" name="Group 131"/>
              <p:cNvGrpSpPr>
                <a:grpSpLocks/>
              </p:cNvGrpSpPr>
              <p:nvPr/>
            </p:nvGrpSpPr>
            <p:grpSpPr bwMode="auto">
              <a:xfrm>
                <a:off x="457" y="1791"/>
                <a:ext cx="4902" cy="1137"/>
                <a:chOff x="457" y="1791"/>
                <a:chExt cx="4902" cy="1137"/>
              </a:xfrm>
            </p:grpSpPr>
            <p:grpSp>
              <p:nvGrpSpPr>
                <p:cNvPr id="84011" name="Group 13"/>
                <p:cNvGrpSpPr>
                  <a:grpSpLocks/>
                </p:cNvGrpSpPr>
                <p:nvPr/>
              </p:nvGrpSpPr>
              <p:grpSpPr bwMode="auto">
                <a:xfrm>
                  <a:off x="457" y="1791"/>
                  <a:ext cx="1618" cy="1134"/>
                  <a:chOff x="537" y="572"/>
                  <a:chExt cx="1618" cy="1134"/>
                </a:xfrm>
              </p:grpSpPr>
              <p:grpSp>
                <p:nvGrpSpPr>
                  <p:cNvPr id="84040" name="Group 1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406" y="572"/>
                    <a:ext cx="749" cy="1134"/>
                    <a:chOff x="3167" y="2338"/>
                    <a:chExt cx="845" cy="1280"/>
                  </a:xfrm>
                </p:grpSpPr>
                <p:grpSp>
                  <p:nvGrpSpPr>
                    <p:cNvPr id="84047" name="Group 1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301" y="2339"/>
                      <a:ext cx="577" cy="1279"/>
                      <a:chOff x="3301" y="2339"/>
                      <a:chExt cx="577" cy="1279"/>
                    </a:xfrm>
                  </p:grpSpPr>
                  <p:grpSp>
                    <p:nvGrpSpPr>
                      <p:cNvPr id="84052" name="Group 1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301" y="2339"/>
                        <a:ext cx="577" cy="1279"/>
                        <a:chOff x="3301" y="2339"/>
                        <a:chExt cx="577" cy="1279"/>
                      </a:xfrm>
                    </p:grpSpPr>
                    <p:grpSp>
                      <p:nvGrpSpPr>
                        <p:cNvPr id="84056" name="Group 1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3301" y="2339"/>
                          <a:ext cx="162" cy="1275"/>
                          <a:chOff x="3301" y="2339"/>
                          <a:chExt cx="162" cy="1275"/>
                        </a:xfrm>
                      </p:grpSpPr>
                      <p:sp>
                        <p:nvSpPr>
                          <p:cNvPr id="84062" name="Arc 1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3303" y="2339"/>
                            <a:ext cx="159" cy="319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43200"/>
                              <a:gd name="T2" fmla="*/ 0 w 21600"/>
                              <a:gd name="T3" fmla="*/ 0 h 43200"/>
                              <a:gd name="T4" fmla="*/ 0 w 21600"/>
                              <a:gd name="T5" fmla="*/ 0 h 432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43200"/>
                              <a:gd name="T11" fmla="*/ 21600 w 21600"/>
                              <a:gd name="T12" fmla="*/ 43200 h 432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432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cubicBezTo>
                                  <a:pt x="21600" y="33523"/>
                                  <a:pt x="11939" y="43191"/>
                                  <a:pt x="15" y="43199"/>
                                </a:cubicBezTo>
                              </a:path>
                              <a:path w="21600" h="432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cubicBezTo>
                                  <a:pt x="21600" y="33523"/>
                                  <a:pt x="11939" y="43191"/>
                                  <a:pt x="15" y="43199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4063" name="Arc 1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3304" y="2658"/>
                            <a:ext cx="159" cy="319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43200"/>
                              <a:gd name="T2" fmla="*/ 0 w 21600"/>
                              <a:gd name="T3" fmla="*/ 0 h 43200"/>
                              <a:gd name="T4" fmla="*/ 0 w 21600"/>
                              <a:gd name="T5" fmla="*/ 0 h 432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43200"/>
                              <a:gd name="T11" fmla="*/ 21600 w 21600"/>
                              <a:gd name="T12" fmla="*/ 43200 h 432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432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cubicBezTo>
                                  <a:pt x="21600" y="33523"/>
                                  <a:pt x="11939" y="43191"/>
                                  <a:pt x="15" y="43199"/>
                                </a:cubicBezTo>
                              </a:path>
                              <a:path w="21600" h="432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cubicBezTo>
                                  <a:pt x="21600" y="33523"/>
                                  <a:pt x="11939" y="43191"/>
                                  <a:pt x="15" y="43199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4064" name="Arc 2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3301" y="2976"/>
                            <a:ext cx="159" cy="319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43200"/>
                              <a:gd name="T2" fmla="*/ 0 w 21600"/>
                              <a:gd name="T3" fmla="*/ 0 h 43200"/>
                              <a:gd name="T4" fmla="*/ 0 w 21600"/>
                              <a:gd name="T5" fmla="*/ 0 h 432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43200"/>
                              <a:gd name="T11" fmla="*/ 21600 w 21600"/>
                              <a:gd name="T12" fmla="*/ 43200 h 432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432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cubicBezTo>
                                  <a:pt x="21600" y="33523"/>
                                  <a:pt x="11939" y="43191"/>
                                  <a:pt x="15" y="43199"/>
                                </a:cubicBezTo>
                              </a:path>
                              <a:path w="21600" h="432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cubicBezTo>
                                  <a:pt x="21600" y="33523"/>
                                  <a:pt x="11939" y="43191"/>
                                  <a:pt x="15" y="43199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4065" name="Arc 2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3302" y="3295"/>
                            <a:ext cx="159" cy="319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43200"/>
                              <a:gd name="T2" fmla="*/ 0 w 21600"/>
                              <a:gd name="T3" fmla="*/ 0 h 43200"/>
                              <a:gd name="T4" fmla="*/ 0 w 21600"/>
                              <a:gd name="T5" fmla="*/ 0 h 432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43200"/>
                              <a:gd name="T11" fmla="*/ 21600 w 21600"/>
                              <a:gd name="T12" fmla="*/ 43200 h 432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432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cubicBezTo>
                                  <a:pt x="21600" y="33523"/>
                                  <a:pt x="11939" y="43191"/>
                                  <a:pt x="15" y="43199"/>
                                </a:cubicBezTo>
                              </a:path>
                              <a:path w="21600" h="432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cubicBezTo>
                                  <a:pt x="21600" y="33523"/>
                                  <a:pt x="11939" y="43191"/>
                                  <a:pt x="15" y="43199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4057" name="Group 2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flipH="1">
                          <a:off x="3716" y="2343"/>
                          <a:ext cx="162" cy="1275"/>
                          <a:chOff x="3301" y="2339"/>
                          <a:chExt cx="162" cy="1275"/>
                        </a:xfrm>
                      </p:grpSpPr>
                      <p:sp>
                        <p:nvSpPr>
                          <p:cNvPr id="84058" name="Arc 2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3303" y="2339"/>
                            <a:ext cx="159" cy="319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43200"/>
                              <a:gd name="T2" fmla="*/ 0 w 21600"/>
                              <a:gd name="T3" fmla="*/ 0 h 43200"/>
                              <a:gd name="T4" fmla="*/ 0 w 21600"/>
                              <a:gd name="T5" fmla="*/ 0 h 432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43200"/>
                              <a:gd name="T11" fmla="*/ 21600 w 21600"/>
                              <a:gd name="T12" fmla="*/ 43200 h 432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432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cubicBezTo>
                                  <a:pt x="21600" y="33523"/>
                                  <a:pt x="11939" y="43191"/>
                                  <a:pt x="15" y="43199"/>
                                </a:cubicBezTo>
                              </a:path>
                              <a:path w="21600" h="432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cubicBezTo>
                                  <a:pt x="21600" y="33523"/>
                                  <a:pt x="11939" y="43191"/>
                                  <a:pt x="15" y="43199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4059" name="Arc 2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3304" y="2658"/>
                            <a:ext cx="159" cy="319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43200"/>
                              <a:gd name="T2" fmla="*/ 0 w 21600"/>
                              <a:gd name="T3" fmla="*/ 0 h 43200"/>
                              <a:gd name="T4" fmla="*/ 0 w 21600"/>
                              <a:gd name="T5" fmla="*/ 0 h 432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43200"/>
                              <a:gd name="T11" fmla="*/ 21600 w 21600"/>
                              <a:gd name="T12" fmla="*/ 43200 h 432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432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cubicBezTo>
                                  <a:pt x="21600" y="33523"/>
                                  <a:pt x="11939" y="43191"/>
                                  <a:pt x="15" y="43199"/>
                                </a:cubicBezTo>
                              </a:path>
                              <a:path w="21600" h="432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cubicBezTo>
                                  <a:pt x="21600" y="33523"/>
                                  <a:pt x="11939" y="43191"/>
                                  <a:pt x="15" y="43199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4060" name="Arc 2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3301" y="2976"/>
                            <a:ext cx="159" cy="319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43200"/>
                              <a:gd name="T2" fmla="*/ 0 w 21600"/>
                              <a:gd name="T3" fmla="*/ 0 h 43200"/>
                              <a:gd name="T4" fmla="*/ 0 w 21600"/>
                              <a:gd name="T5" fmla="*/ 0 h 432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43200"/>
                              <a:gd name="T11" fmla="*/ 21600 w 21600"/>
                              <a:gd name="T12" fmla="*/ 43200 h 432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432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cubicBezTo>
                                  <a:pt x="21600" y="33523"/>
                                  <a:pt x="11939" y="43191"/>
                                  <a:pt x="15" y="43199"/>
                                </a:cubicBezTo>
                              </a:path>
                              <a:path w="21600" h="432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cubicBezTo>
                                  <a:pt x="21600" y="33523"/>
                                  <a:pt x="11939" y="43191"/>
                                  <a:pt x="15" y="43199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4061" name="Arc 2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3302" y="3295"/>
                            <a:ext cx="159" cy="319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43200"/>
                              <a:gd name="T2" fmla="*/ 0 w 21600"/>
                              <a:gd name="T3" fmla="*/ 0 h 43200"/>
                              <a:gd name="T4" fmla="*/ 0 w 21600"/>
                              <a:gd name="T5" fmla="*/ 0 h 432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43200"/>
                              <a:gd name="T11" fmla="*/ 21600 w 21600"/>
                              <a:gd name="T12" fmla="*/ 43200 h 432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432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cubicBezTo>
                                  <a:pt x="21600" y="33523"/>
                                  <a:pt x="11939" y="43191"/>
                                  <a:pt x="15" y="43199"/>
                                </a:cubicBezTo>
                              </a:path>
                              <a:path w="21600" h="432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cubicBezTo>
                                  <a:pt x="21600" y="33523"/>
                                  <a:pt x="11939" y="43191"/>
                                  <a:pt x="15" y="43199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4053" name="Group 2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560" y="2387"/>
                        <a:ext cx="82" cy="1177"/>
                        <a:chOff x="3234" y="2387"/>
                        <a:chExt cx="82" cy="1177"/>
                      </a:xfrm>
                    </p:grpSpPr>
                    <p:sp>
                      <p:nvSpPr>
                        <p:cNvPr id="84054" name="Freeform 2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3315" y="2387"/>
                          <a:ext cx="1" cy="1177"/>
                        </a:xfrm>
                        <a:custGeom>
                          <a:avLst/>
                          <a:gdLst>
                            <a:gd name="T0" fmla="*/ 1 w 1"/>
                            <a:gd name="T1" fmla="*/ 0 h 1177"/>
                            <a:gd name="T2" fmla="*/ 0 w 1"/>
                            <a:gd name="T3" fmla="*/ 1177 h 1177"/>
                            <a:gd name="T4" fmla="*/ 0 60000 65536"/>
                            <a:gd name="T5" fmla="*/ 0 60000 65536"/>
                            <a:gd name="T6" fmla="*/ 0 w 1"/>
                            <a:gd name="T7" fmla="*/ 0 h 1177"/>
                            <a:gd name="T8" fmla="*/ 1 w 1"/>
                            <a:gd name="T9" fmla="*/ 1177 h 1177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1" h="1177">
                              <a:moveTo>
                                <a:pt x="1" y="0"/>
                              </a:moveTo>
                              <a:lnTo>
                                <a:pt x="0" y="1177"/>
                              </a:lnTo>
                            </a:path>
                          </a:pathLst>
                        </a:custGeom>
                        <a:noFill/>
                        <a:ln w="5715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84055" name="Freeform 2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3234" y="2387"/>
                          <a:ext cx="1" cy="1177"/>
                        </a:xfrm>
                        <a:custGeom>
                          <a:avLst/>
                          <a:gdLst>
                            <a:gd name="T0" fmla="*/ 1 w 1"/>
                            <a:gd name="T1" fmla="*/ 0 h 1177"/>
                            <a:gd name="T2" fmla="*/ 0 w 1"/>
                            <a:gd name="T3" fmla="*/ 1177 h 1177"/>
                            <a:gd name="T4" fmla="*/ 0 60000 65536"/>
                            <a:gd name="T5" fmla="*/ 0 60000 65536"/>
                            <a:gd name="T6" fmla="*/ 0 w 1"/>
                            <a:gd name="T7" fmla="*/ 0 h 1177"/>
                            <a:gd name="T8" fmla="*/ 1 w 1"/>
                            <a:gd name="T9" fmla="*/ 1177 h 1177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1" h="1177">
                              <a:moveTo>
                                <a:pt x="1" y="0"/>
                              </a:moveTo>
                              <a:lnTo>
                                <a:pt x="0" y="1177"/>
                              </a:lnTo>
                            </a:path>
                          </a:pathLst>
                        </a:custGeom>
                        <a:noFill/>
                        <a:ln w="5715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84048" name="Line 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75" y="2344"/>
                      <a:ext cx="136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4049" name="Line 3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167" y="2338"/>
                      <a:ext cx="136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4050" name="Line 3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76" y="3618"/>
                      <a:ext cx="136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4051" name="Line 3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168" y="3615"/>
                      <a:ext cx="136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84041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684" y="572"/>
                    <a:ext cx="724" cy="1131"/>
                    <a:chOff x="684" y="572"/>
                    <a:chExt cx="724" cy="1131"/>
                  </a:xfrm>
                </p:grpSpPr>
                <p:sp>
                  <p:nvSpPr>
                    <p:cNvPr id="84045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684" y="572"/>
                      <a:ext cx="723" cy="462"/>
                    </a:xfrm>
                    <a:custGeom>
                      <a:avLst/>
                      <a:gdLst>
                        <a:gd name="T0" fmla="*/ 723 w 723"/>
                        <a:gd name="T1" fmla="*/ 0 h 462"/>
                        <a:gd name="T2" fmla="*/ 0 w 723"/>
                        <a:gd name="T3" fmla="*/ 0 h 462"/>
                        <a:gd name="T4" fmla="*/ 0 w 723"/>
                        <a:gd name="T5" fmla="*/ 462 h 462"/>
                        <a:gd name="T6" fmla="*/ 0 60000 65536"/>
                        <a:gd name="T7" fmla="*/ 0 60000 65536"/>
                        <a:gd name="T8" fmla="*/ 0 60000 65536"/>
                        <a:gd name="T9" fmla="*/ 0 w 723"/>
                        <a:gd name="T10" fmla="*/ 0 h 462"/>
                        <a:gd name="T11" fmla="*/ 723 w 723"/>
                        <a:gd name="T12" fmla="*/ 462 h 46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23" h="462">
                          <a:moveTo>
                            <a:pt x="723" y="0"/>
                          </a:moveTo>
                          <a:lnTo>
                            <a:pt x="0" y="0"/>
                          </a:lnTo>
                          <a:lnTo>
                            <a:pt x="0" y="462"/>
                          </a:lnTo>
                        </a:path>
                      </a:pathLst>
                    </a:custGeom>
                    <a:noFill/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4046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684" y="1254"/>
                      <a:ext cx="724" cy="449"/>
                    </a:xfrm>
                    <a:custGeom>
                      <a:avLst/>
                      <a:gdLst>
                        <a:gd name="T0" fmla="*/ 724 w 724"/>
                        <a:gd name="T1" fmla="*/ 449 h 449"/>
                        <a:gd name="T2" fmla="*/ 1 w 724"/>
                        <a:gd name="T3" fmla="*/ 449 h 449"/>
                        <a:gd name="T4" fmla="*/ 0 w 724"/>
                        <a:gd name="T5" fmla="*/ 0 h 449"/>
                        <a:gd name="T6" fmla="*/ 0 60000 65536"/>
                        <a:gd name="T7" fmla="*/ 0 60000 65536"/>
                        <a:gd name="T8" fmla="*/ 0 60000 65536"/>
                        <a:gd name="T9" fmla="*/ 0 w 724"/>
                        <a:gd name="T10" fmla="*/ 0 h 449"/>
                        <a:gd name="T11" fmla="*/ 724 w 724"/>
                        <a:gd name="T12" fmla="*/ 449 h 449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24" h="449">
                          <a:moveTo>
                            <a:pt x="724" y="449"/>
                          </a:moveTo>
                          <a:lnTo>
                            <a:pt x="1" y="44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84042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537" y="919"/>
                    <a:ext cx="256" cy="442"/>
                    <a:chOff x="5103" y="1661"/>
                    <a:chExt cx="256" cy="442"/>
                  </a:xfrm>
                </p:grpSpPr>
                <p:sp>
                  <p:nvSpPr>
                    <p:cNvPr id="84043" name="Text Box 3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03" y="1661"/>
                      <a:ext cx="227" cy="44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en-US" altLang="nl-NL" sz="4000" b="1">
                          <a:solidFill>
                            <a:srgbClr val="3333FF"/>
                          </a:solidFill>
                          <a:cs typeface="Arial" pitchFamily="34" charset="0"/>
                        </a:rPr>
                        <a:t>~</a:t>
                      </a:r>
                    </a:p>
                  </p:txBody>
                </p:sp>
                <p:sp>
                  <p:nvSpPr>
                    <p:cNvPr id="84044" name="Oval 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32" y="1773"/>
                      <a:ext cx="227" cy="227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nl-NL" altLang="nl-NL" sz="1800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84012" name="Group 128"/>
                <p:cNvGrpSpPr>
                  <a:grpSpLocks/>
                </p:cNvGrpSpPr>
                <p:nvPr/>
              </p:nvGrpSpPr>
              <p:grpSpPr bwMode="auto">
                <a:xfrm>
                  <a:off x="3793" y="1794"/>
                  <a:ext cx="1566" cy="1134"/>
                  <a:chOff x="3793" y="1794"/>
                  <a:chExt cx="1566" cy="1134"/>
                </a:xfrm>
              </p:grpSpPr>
              <p:grpSp>
                <p:nvGrpSpPr>
                  <p:cNvPr id="84016" name="Group 127"/>
                  <p:cNvGrpSpPr>
                    <a:grpSpLocks/>
                  </p:cNvGrpSpPr>
                  <p:nvPr/>
                </p:nvGrpSpPr>
                <p:grpSpPr bwMode="auto">
                  <a:xfrm>
                    <a:off x="4542" y="1800"/>
                    <a:ext cx="817" cy="1126"/>
                    <a:chOff x="4558" y="1800"/>
                    <a:chExt cx="817" cy="1126"/>
                  </a:xfrm>
                </p:grpSpPr>
                <p:sp>
                  <p:nvSpPr>
                    <p:cNvPr id="84037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4558" y="1800"/>
                      <a:ext cx="573" cy="451"/>
                    </a:xfrm>
                    <a:custGeom>
                      <a:avLst/>
                      <a:gdLst>
                        <a:gd name="T0" fmla="*/ 0 w 1164"/>
                        <a:gd name="T1" fmla="*/ 0 h 456"/>
                        <a:gd name="T2" fmla="*/ 33 w 1164"/>
                        <a:gd name="T3" fmla="*/ 1 h 456"/>
                        <a:gd name="T4" fmla="*/ 33 w 1164"/>
                        <a:gd name="T5" fmla="*/ 431 h 456"/>
                        <a:gd name="T6" fmla="*/ 0 60000 65536"/>
                        <a:gd name="T7" fmla="*/ 0 60000 65536"/>
                        <a:gd name="T8" fmla="*/ 0 60000 65536"/>
                        <a:gd name="T9" fmla="*/ 0 w 1164"/>
                        <a:gd name="T10" fmla="*/ 0 h 456"/>
                        <a:gd name="T11" fmla="*/ 1164 w 1164"/>
                        <a:gd name="T12" fmla="*/ 456 h 45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64" h="456">
                          <a:moveTo>
                            <a:pt x="0" y="0"/>
                          </a:moveTo>
                          <a:lnTo>
                            <a:pt x="1164" y="1"/>
                          </a:lnTo>
                          <a:lnTo>
                            <a:pt x="1155" y="456"/>
                          </a:lnTo>
                        </a:path>
                      </a:pathLst>
                    </a:custGeom>
                    <a:noFill/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4038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4558" y="2480"/>
                      <a:ext cx="573" cy="446"/>
                    </a:xfrm>
                    <a:custGeom>
                      <a:avLst/>
                      <a:gdLst>
                        <a:gd name="T0" fmla="*/ 0 w 1164"/>
                        <a:gd name="T1" fmla="*/ 426 h 451"/>
                        <a:gd name="T2" fmla="*/ 33 w 1164"/>
                        <a:gd name="T3" fmla="*/ 425 h 451"/>
                        <a:gd name="T4" fmla="*/ 33 w 1164"/>
                        <a:gd name="T5" fmla="*/ 0 h 451"/>
                        <a:gd name="T6" fmla="*/ 0 60000 65536"/>
                        <a:gd name="T7" fmla="*/ 0 60000 65536"/>
                        <a:gd name="T8" fmla="*/ 0 60000 65536"/>
                        <a:gd name="T9" fmla="*/ 0 w 1164"/>
                        <a:gd name="T10" fmla="*/ 0 h 451"/>
                        <a:gd name="T11" fmla="*/ 1164 w 1164"/>
                        <a:gd name="T12" fmla="*/ 451 h 45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64" h="451">
                          <a:moveTo>
                            <a:pt x="0" y="451"/>
                          </a:moveTo>
                          <a:lnTo>
                            <a:pt x="1164" y="450"/>
                          </a:lnTo>
                          <a:lnTo>
                            <a:pt x="1163" y="0"/>
                          </a:lnTo>
                        </a:path>
                      </a:pathLst>
                    </a:custGeom>
                    <a:noFill/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4039" name="Text Box 4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22" y="2141"/>
                      <a:ext cx="453" cy="44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5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nl-NL" altLang="nl-NL" sz="4000" b="1">
                          <a:solidFill>
                            <a:srgbClr val="000000"/>
                          </a:solidFill>
                          <a:cs typeface="Arial" pitchFamily="34" charset="0"/>
                          <a:sym typeface="Wingdings 2" pitchFamily="18" charset="2"/>
                        </a:rPr>
                        <a:t></a:t>
                      </a:r>
                    </a:p>
                  </p:txBody>
                </p:sp>
              </p:grpSp>
              <p:grpSp>
                <p:nvGrpSpPr>
                  <p:cNvPr id="84017" name="Group 9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793" y="1794"/>
                    <a:ext cx="749" cy="1134"/>
                    <a:chOff x="3167" y="2338"/>
                    <a:chExt cx="845" cy="1280"/>
                  </a:xfrm>
                </p:grpSpPr>
                <p:grpSp>
                  <p:nvGrpSpPr>
                    <p:cNvPr id="84018" name="Group 10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301" y="2339"/>
                      <a:ext cx="577" cy="1279"/>
                      <a:chOff x="3301" y="2339"/>
                      <a:chExt cx="577" cy="1279"/>
                    </a:xfrm>
                  </p:grpSpPr>
                  <p:grpSp>
                    <p:nvGrpSpPr>
                      <p:cNvPr id="84023" name="Group 10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301" y="2339"/>
                        <a:ext cx="577" cy="1279"/>
                        <a:chOff x="3301" y="2339"/>
                        <a:chExt cx="577" cy="1279"/>
                      </a:xfrm>
                    </p:grpSpPr>
                    <p:grpSp>
                      <p:nvGrpSpPr>
                        <p:cNvPr id="84027" name="Group 10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3301" y="2339"/>
                          <a:ext cx="162" cy="1275"/>
                          <a:chOff x="3301" y="2339"/>
                          <a:chExt cx="162" cy="1275"/>
                        </a:xfrm>
                      </p:grpSpPr>
                      <p:sp>
                        <p:nvSpPr>
                          <p:cNvPr id="84033" name="Arc 10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3303" y="2339"/>
                            <a:ext cx="159" cy="319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43200"/>
                              <a:gd name="T2" fmla="*/ 0 w 21600"/>
                              <a:gd name="T3" fmla="*/ 0 h 43200"/>
                              <a:gd name="T4" fmla="*/ 0 w 21600"/>
                              <a:gd name="T5" fmla="*/ 0 h 432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43200"/>
                              <a:gd name="T11" fmla="*/ 21600 w 21600"/>
                              <a:gd name="T12" fmla="*/ 43200 h 432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432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cubicBezTo>
                                  <a:pt x="21600" y="33523"/>
                                  <a:pt x="11939" y="43191"/>
                                  <a:pt x="15" y="43199"/>
                                </a:cubicBezTo>
                              </a:path>
                              <a:path w="21600" h="432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cubicBezTo>
                                  <a:pt x="21600" y="33523"/>
                                  <a:pt x="11939" y="43191"/>
                                  <a:pt x="15" y="43199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4034" name="Arc 10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3304" y="2658"/>
                            <a:ext cx="159" cy="319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43200"/>
                              <a:gd name="T2" fmla="*/ 0 w 21600"/>
                              <a:gd name="T3" fmla="*/ 0 h 43200"/>
                              <a:gd name="T4" fmla="*/ 0 w 21600"/>
                              <a:gd name="T5" fmla="*/ 0 h 432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43200"/>
                              <a:gd name="T11" fmla="*/ 21600 w 21600"/>
                              <a:gd name="T12" fmla="*/ 43200 h 432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432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cubicBezTo>
                                  <a:pt x="21600" y="33523"/>
                                  <a:pt x="11939" y="43191"/>
                                  <a:pt x="15" y="43199"/>
                                </a:cubicBezTo>
                              </a:path>
                              <a:path w="21600" h="432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cubicBezTo>
                                  <a:pt x="21600" y="33523"/>
                                  <a:pt x="11939" y="43191"/>
                                  <a:pt x="15" y="43199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4035" name="Arc 10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3301" y="2976"/>
                            <a:ext cx="159" cy="319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43200"/>
                              <a:gd name="T2" fmla="*/ 0 w 21600"/>
                              <a:gd name="T3" fmla="*/ 0 h 43200"/>
                              <a:gd name="T4" fmla="*/ 0 w 21600"/>
                              <a:gd name="T5" fmla="*/ 0 h 432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43200"/>
                              <a:gd name="T11" fmla="*/ 21600 w 21600"/>
                              <a:gd name="T12" fmla="*/ 43200 h 432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432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cubicBezTo>
                                  <a:pt x="21600" y="33523"/>
                                  <a:pt x="11939" y="43191"/>
                                  <a:pt x="15" y="43199"/>
                                </a:cubicBezTo>
                              </a:path>
                              <a:path w="21600" h="432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cubicBezTo>
                                  <a:pt x="21600" y="33523"/>
                                  <a:pt x="11939" y="43191"/>
                                  <a:pt x="15" y="43199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4036" name="Arc 10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3302" y="3295"/>
                            <a:ext cx="159" cy="319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43200"/>
                              <a:gd name="T2" fmla="*/ 0 w 21600"/>
                              <a:gd name="T3" fmla="*/ 0 h 43200"/>
                              <a:gd name="T4" fmla="*/ 0 w 21600"/>
                              <a:gd name="T5" fmla="*/ 0 h 432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43200"/>
                              <a:gd name="T11" fmla="*/ 21600 w 21600"/>
                              <a:gd name="T12" fmla="*/ 43200 h 432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432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cubicBezTo>
                                  <a:pt x="21600" y="33523"/>
                                  <a:pt x="11939" y="43191"/>
                                  <a:pt x="15" y="43199"/>
                                </a:cubicBezTo>
                              </a:path>
                              <a:path w="21600" h="432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cubicBezTo>
                                  <a:pt x="21600" y="33523"/>
                                  <a:pt x="11939" y="43191"/>
                                  <a:pt x="15" y="43199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4028" name="Group 10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flipH="1">
                          <a:off x="3716" y="2343"/>
                          <a:ext cx="162" cy="1275"/>
                          <a:chOff x="3301" y="2339"/>
                          <a:chExt cx="162" cy="1275"/>
                        </a:xfrm>
                      </p:grpSpPr>
                      <p:sp>
                        <p:nvSpPr>
                          <p:cNvPr id="84029" name="Arc 10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3303" y="2339"/>
                            <a:ext cx="159" cy="319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43200"/>
                              <a:gd name="T2" fmla="*/ 0 w 21600"/>
                              <a:gd name="T3" fmla="*/ 0 h 43200"/>
                              <a:gd name="T4" fmla="*/ 0 w 21600"/>
                              <a:gd name="T5" fmla="*/ 0 h 432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43200"/>
                              <a:gd name="T11" fmla="*/ 21600 w 21600"/>
                              <a:gd name="T12" fmla="*/ 43200 h 432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432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cubicBezTo>
                                  <a:pt x="21600" y="33523"/>
                                  <a:pt x="11939" y="43191"/>
                                  <a:pt x="15" y="43199"/>
                                </a:cubicBezTo>
                              </a:path>
                              <a:path w="21600" h="432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cubicBezTo>
                                  <a:pt x="21600" y="33523"/>
                                  <a:pt x="11939" y="43191"/>
                                  <a:pt x="15" y="43199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4030" name="Arc 10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3304" y="2658"/>
                            <a:ext cx="159" cy="319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43200"/>
                              <a:gd name="T2" fmla="*/ 0 w 21600"/>
                              <a:gd name="T3" fmla="*/ 0 h 43200"/>
                              <a:gd name="T4" fmla="*/ 0 w 21600"/>
                              <a:gd name="T5" fmla="*/ 0 h 432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43200"/>
                              <a:gd name="T11" fmla="*/ 21600 w 21600"/>
                              <a:gd name="T12" fmla="*/ 43200 h 432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432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cubicBezTo>
                                  <a:pt x="21600" y="33523"/>
                                  <a:pt x="11939" y="43191"/>
                                  <a:pt x="15" y="43199"/>
                                </a:cubicBezTo>
                              </a:path>
                              <a:path w="21600" h="432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cubicBezTo>
                                  <a:pt x="21600" y="33523"/>
                                  <a:pt x="11939" y="43191"/>
                                  <a:pt x="15" y="43199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4031" name="Arc 11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3301" y="2976"/>
                            <a:ext cx="159" cy="319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43200"/>
                              <a:gd name="T2" fmla="*/ 0 w 21600"/>
                              <a:gd name="T3" fmla="*/ 0 h 43200"/>
                              <a:gd name="T4" fmla="*/ 0 w 21600"/>
                              <a:gd name="T5" fmla="*/ 0 h 432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43200"/>
                              <a:gd name="T11" fmla="*/ 21600 w 21600"/>
                              <a:gd name="T12" fmla="*/ 43200 h 432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432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cubicBezTo>
                                  <a:pt x="21600" y="33523"/>
                                  <a:pt x="11939" y="43191"/>
                                  <a:pt x="15" y="43199"/>
                                </a:cubicBezTo>
                              </a:path>
                              <a:path w="21600" h="432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cubicBezTo>
                                  <a:pt x="21600" y="33523"/>
                                  <a:pt x="11939" y="43191"/>
                                  <a:pt x="15" y="43199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4032" name="Arc 11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3302" y="3295"/>
                            <a:ext cx="159" cy="319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43200"/>
                              <a:gd name="T2" fmla="*/ 0 w 21600"/>
                              <a:gd name="T3" fmla="*/ 0 h 43200"/>
                              <a:gd name="T4" fmla="*/ 0 w 21600"/>
                              <a:gd name="T5" fmla="*/ 0 h 432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43200"/>
                              <a:gd name="T11" fmla="*/ 21600 w 21600"/>
                              <a:gd name="T12" fmla="*/ 43200 h 432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432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cubicBezTo>
                                  <a:pt x="21600" y="33523"/>
                                  <a:pt x="11939" y="43191"/>
                                  <a:pt x="15" y="43199"/>
                                </a:cubicBezTo>
                              </a:path>
                              <a:path w="21600" h="432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cubicBezTo>
                                  <a:pt x="21600" y="33523"/>
                                  <a:pt x="11939" y="43191"/>
                                  <a:pt x="15" y="43199"/>
                                </a:cubicBezTo>
                                <a:lnTo>
                                  <a:pt x="0" y="21600"/>
                                </a:lnTo>
                                <a:lnTo>
                                  <a:pt x="-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4024" name="Group 11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560" y="2387"/>
                        <a:ext cx="82" cy="1177"/>
                        <a:chOff x="3234" y="2387"/>
                        <a:chExt cx="82" cy="1177"/>
                      </a:xfrm>
                    </p:grpSpPr>
                    <p:sp>
                      <p:nvSpPr>
                        <p:cNvPr id="84025" name="Freeform 11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3315" y="2387"/>
                          <a:ext cx="1" cy="1177"/>
                        </a:xfrm>
                        <a:custGeom>
                          <a:avLst/>
                          <a:gdLst>
                            <a:gd name="T0" fmla="*/ 1 w 1"/>
                            <a:gd name="T1" fmla="*/ 0 h 1177"/>
                            <a:gd name="T2" fmla="*/ 0 w 1"/>
                            <a:gd name="T3" fmla="*/ 1177 h 1177"/>
                            <a:gd name="T4" fmla="*/ 0 60000 65536"/>
                            <a:gd name="T5" fmla="*/ 0 60000 65536"/>
                            <a:gd name="T6" fmla="*/ 0 w 1"/>
                            <a:gd name="T7" fmla="*/ 0 h 1177"/>
                            <a:gd name="T8" fmla="*/ 1 w 1"/>
                            <a:gd name="T9" fmla="*/ 1177 h 1177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1" h="1177">
                              <a:moveTo>
                                <a:pt x="1" y="0"/>
                              </a:moveTo>
                              <a:lnTo>
                                <a:pt x="0" y="1177"/>
                              </a:lnTo>
                            </a:path>
                          </a:pathLst>
                        </a:custGeom>
                        <a:noFill/>
                        <a:ln w="5715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84026" name="Freeform 11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3234" y="2387"/>
                          <a:ext cx="1" cy="1177"/>
                        </a:xfrm>
                        <a:custGeom>
                          <a:avLst/>
                          <a:gdLst>
                            <a:gd name="T0" fmla="*/ 1 w 1"/>
                            <a:gd name="T1" fmla="*/ 0 h 1177"/>
                            <a:gd name="T2" fmla="*/ 0 w 1"/>
                            <a:gd name="T3" fmla="*/ 1177 h 1177"/>
                            <a:gd name="T4" fmla="*/ 0 60000 65536"/>
                            <a:gd name="T5" fmla="*/ 0 60000 65536"/>
                            <a:gd name="T6" fmla="*/ 0 w 1"/>
                            <a:gd name="T7" fmla="*/ 0 h 1177"/>
                            <a:gd name="T8" fmla="*/ 1 w 1"/>
                            <a:gd name="T9" fmla="*/ 1177 h 1177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1" h="1177">
                              <a:moveTo>
                                <a:pt x="1" y="0"/>
                              </a:moveTo>
                              <a:lnTo>
                                <a:pt x="0" y="1177"/>
                              </a:lnTo>
                            </a:path>
                          </a:pathLst>
                        </a:custGeom>
                        <a:noFill/>
                        <a:ln w="5715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84019" name="Line 1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75" y="2344"/>
                      <a:ext cx="136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4020" name="Line 1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167" y="2338"/>
                      <a:ext cx="136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4021" name="Line 1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76" y="3618"/>
                      <a:ext cx="136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4022" name="Line 1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168" y="3615"/>
                      <a:ext cx="136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</p:grpSp>
            </p:grpSp>
            <p:sp>
              <p:nvSpPr>
                <p:cNvPr id="84013" name="Line 126"/>
                <p:cNvSpPr>
                  <a:spLocks noChangeShapeType="1"/>
                </p:cNvSpPr>
                <p:nvPr/>
              </p:nvSpPr>
              <p:spPr bwMode="auto">
                <a:xfrm>
                  <a:off x="2064" y="2925"/>
                  <a:ext cx="1723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84014" name="Freeform 129"/>
                <p:cNvSpPr>
                  <a:spLocks/>
                </p:cNvSpPr>
                <p:nvPr/>
              </p:nvSpPr>
              <p:spPr bwMode="auto">
                <a:xfrm>
                  <a:off x="2074" y="1797"/>
                  <a:ext cx="482" cy="3"/>
                </a:xfrm>
                <a:custGeom>
                  <a:avLst/>
                  <a:gdLst>
                    <a:gd name="T0" fmla="*/ 0 w 482"/>
                    <a:gd name="T1" fmla="*/ 0 h 3"/>
                    <a:gd name="T2" fmla="*/ 482 w 482"/>
                    <a:gd name="T3" fmla="*/ 3 h 3"/>
                    <a:gd name="T4" fmla="*/ 0 60000 65536"/>
                    <a:gd name="T5" fmla="*/ 0 60000 65536"/>
                    <a:gd name="T6" fmla="*/ 0 w 482"/>
                    <a:gd name="T7" fmla="*/ 0 h 3"/>
                    <a:gd name="T8" fmla="*/ 482 w 482"/>
                    <a:gd name="T9" fmla="*/ 3 h 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82" h="3">
                      <a:moveTo>
                        <a:pt x="0" y="0"/>
                      </a:moveTo>
                      <a:lnTo>
                        <a:pt x="482" y="3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84015" name="Freeform 130"/>
                <p:cNvSpPr>
                  <a:spLocks/>
                </p:cNvSpPr>
                <p:nvPr/>
              </p:nvSpPr>
              <p:spPr bwMode="auto">
                <a:xfrm>
                  <a:off x="3339" y="1791"/>
                  <a:ext cx="482" cy="3"/>
                </a:xfrm>
                <a:custGeom>
                  <a:avLst/>
                  <a:gdLst>
                    <a:gd name="T0" fmla="*/ 0 w 482"/>
                    <a:gd name="T1" fmla="*/ 0 h 3"/>
                    <a:gd name="T2" fmla="*/ 482 w 482"/>
                    <a:gd name="T3" fmla="*/ 3 h 3"/>
                    <a:gd name="T4" fmla="*/ 0 60000 65536"/>
                    <a:gd name="T5" fmla="*/ 0 60000 65536"/>
                    <a:gd name="T6" fmla="*/ 0 w 482"/>
                    <a:gd name="T7" fmla="*/ 0 h 3"/>
                    <a:gd name="T8" fmla="*/ 482 w 482"/>
                    <a:gd name="T9" fmla="*/ 3 h 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82" h="3">
                      <a:moveTo>
                        <a:pt x="0" y="0"/>
                      </a:moveTo>
                      <a:lnTo>
                        <a:pt x="482" y="3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84007" name="Group 132"/>
              <p:cNvGrpSpPr>
                <a:grpSpLocks/>
              </p:cNvGrpSpPr>
              <p:nvPr/>
            </p:nvGrpSpPr>
            <p:grpSpPr bwMode="auto">
              <a:xfrm>
                <a:off x="1292" y="2942"/>
                <a:ext cx="1023" cy="335"/>
                <a:chOff x="2109" y="1909"/>
                <a:chExt cx="1023" cy="335"/>
              </a:xfrm>
            </p:grpSpPr>
            <p:sp>
              <p:nvSpPr>
                <p:cNvPr id="502917" name="Text Box 133"/>
                <p:cNvSpPr txBox="1">
                  <a:spLocks noChangeArrowheads="1"/>
                </p:cNvSpPr>
                <p:nvPr/>
              </p:nvSpPr>
              <p:spPr bwMode="auto">
                <a:xfrm>
                  <a:off x="2621" y="1914"/>
                  <a:ext cx="511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nl-NL" sz="2800" dirty="0">
                      <a:solidFill>
                        <a:srgbClr val="3366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Arial" pitchFamily="34" charset="0"/>
                    </a:rPr>
                    <a:t>100</a:t>
                  </a:r>
                </a:p>
              </p:txBody>
            </p:sp>
            <p:sp>
              <p:nvSpPr>
                <p:cNvPr id="502918" name="Text Box 134"/>
                <p:cNvSpPr txBox="1">
                  <a:spLocks noChangeArrowheads="1"/>
                </p:cNvSpPr>
                <p:nvPr/>
              </p:nvSpPr>
              <p:spPr bwMode="auto">
                <a:xfrm>
                  <a:off x="2109" y="1909"/>
                  <a:ext cx="453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nl-NL" sz="2800" dirty="0">
                      <a:solidFill>
                        <a:srgbClr val="3366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Arial" pitchFamily="34" charset="0"/>
                    </a:rPr>
                    <a:t>1</a:t>
                  </a:r>
                </a:p>
              </p:txBody>
            </p:sp>
          </p:grpSp>
          <p:sp>
            <p:nvSpPr>
              <p:cNvPr id="502919" name="Text Box 135"/>
              <p:cNvSpPr txBox="1">
                <a:spLocks noChangeArrowheads="1"/>
              </p:cNvSpPr>
              <p:nvPr/>
            </p:nvSpPr>
            <p:spPr bwMode="auto">
              <a:xfrm>
                <a:off x="4377" y="1514"/>
                <a:ext cx="907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nl-NL" sz="28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3.10</a:t>
                </a:r>
                <a:r>
                  <a:rPr lang="nl-NL" sz="2800" baseline="30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4</a:t>
                </a:r>
                <a:r>
                  <a:rPr lang="nl-NL" sz="28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A</a:t>
                </a:r>
              </a:p>
            </p:txBody>
          </p:sp>
        </p:grpSp>
        <p:sp>
          <p:nvSpPr>
            <p:cNvPr id="84001" name="Text Box 158"/>
            <p:cNvSpPr txBox="1">
              <a:spLocks noChangeArrowheads="1"/>
            </p:cNvSpPr>
            <p:nvPr/>
          </p:nvSpPr>
          <p:spPr bwMode="auto">
            <a:xfrm>
              <a:off x="1578" y="810"/>
              <a:ext cx="3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2400" b="1">
                  <a:solidFill>
                    <a:srgbClr val="000000"/>
                  </a:solidFill>
                  <a:cs typeface="Arial" pitchFamily="34" charset="0"/>
                </a:rPr>
                <a:t>T</a:t>
              </a:r>
              <a:r>
                <a:rPr lang="nl-NL" altLang="nl-NL" sz="2400" b="1" baseline="-25000">
                  <a:solidFill>
                    <a:srgbClr val="000000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84002" name="Text Box 159"/>
            <p:cNvSpPr txBox="1">
              <a:spLocks noChangeArrowheads="1"/>
            </p:cNvSpPr>
            <p:nvPr/>
          </p:nvSpPr>
          <p:spPr bwMode="auto">
            <a:xfrm>
              <a:off x="4033" y="813"/>
              <a:ext cx="3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2400" b="1">
                  <a:solidFill>
                    <a:srgbClr val="000000"/>
                  </a:solidFill>
                  <a:cs typeface="Arial" pitchFamily="34" charset="0"/>
                </a:rPr>
                <a:t>T</a:t>
              </a:r>
              <a:r>
                <a:rPr lang="nl-NL" altLang="nl-NL" sz="2400" b="1" baseline="-25000">
                  <a:solidFill>
                    <a:srgbClr val="000000"/>
                  </a:solidFill>
                  <a:cs typeface="Arial" pitchFamily="34" charset="0"/>
                </a:rPr>
                <a:t>2</a:t>
              </a:r>
            </a:p>
          </p:txBody>
        </p:sp>
      </p:grpSp>
      <p:sp>
        <p:nvSpPr>
          <p:cNvPr id="502947" name="AutoShape 163"/>
          <p:cNvSpPr>
            <a:spLocks noChangeArrowheads="1"/>
          </p:cNvSpPr>
          <p:nvPr/>
        </p:nvSpPr>
        <p:spPr bwMode="auto">
          <a:xfrm>
            <a:off x="1547813" y="5084763"/>
            <a:ext cx="3744912" cy="865187"/>
          </a:xfrm>
          <a:prstGeom prst="wedgeRoundRectCallout">
            <a:avLst>
              <a:gd name="adj1" fmla="val -19523"/>
              <a:gd name="adj2" fmla="val -23476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000000"/>
                </a:solidFill>
              </a:rPr>
              <a:t>Transformator T</a:t>
            </a:r>
            <a:r>
              <a:rPr lang="nl-NL" altLang="nl-NL" sz="2400" baseline="-25000">
                <a:solidFill>
                  <a:srgbClr val="000000"/>
                </a:solidFill>
              </a:rPr>
              <a:t>1</a:t>
            </a:r>
            <a:r>
              <a:rPr lang="nl-NL" altLang="nl-NL" sz="2400">
                <a:solidFill>
                  <a:srgbClr val="000000"/>
                </a:solidFill>
              </a:rPr>
              <a:t> bij de centrale</a:t>
            </a:r>
            <a:endParaRPr lang="nl-NL" altLang="nl-NL" sz="2400" baseline="-25000">
              <a:solidFill>
                <a:srgbClr val="000000"/>
              </a:solidFill>
            </a:endParaRPr>
          </a:p>
        </p:txBody>
      </p:sp>
      <p:sp>
        <p:nvSpPr>
          <p:cNvPr id="502931" name="AutoShape 147"/>
          <p:cNvSpPr>
            <a:spLocks noChangeArrowheads="1"/>
          </p:cNvSpPr>
          <p:nvPr/>
        </p:nvSpPr>
        <p:spPr bwMode="auto">
          <a:xfrm>
            <a:off x="539750" y="4808538"/>
            <a:ext cx="3889375" cy="1655762"/>
          </a:xfrm>
          <a:prstGeom prst="wedgeRoundRectCallout">
            <a:avLst>
              <a:gd name="adj1" fmla="val 4532"/>
              <a:gd name="adj2" fmla="val -13302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000000"/>
                </a:solidFill>
              </a:rPr>
              <a:t>Spanning 100x omhoog getransformeerd.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000000"/>
                </a:solidFill>
              </a:rPr>
              <a:t>Stroom 100x omlaag getransformeerd!</a:t>
            </a:r>
            <a:endParaRPr lang="nl-NL" altLang="nl-NL" sz="2400" baseline="-25000">
              <a:solidFill>
                <a:srgbClr val="000000"/>
              </a:solidFill>
            </a:endParaRPr>
          </a:p>
        </p:txBody>
      </p:sp>
      <p:sp>
        <p:nvSpPr>
          <p:cNvPr id="502950" name="AutoShape 166"/>
          <p:cNvSpPr>
            <a:spLocks noChangeArrowheads="1"/>
          </p:cNvSpPr>
          <p:nvPr/>
        </p:nvSpPr>
        <p:spPr bwMode="auto">
          <a:xfrm>
            <a:off x="3203575" y="4664075"/>
            <a:ext cx="5184775" cy="936625"/>
          </a:xfrm>
          <a:prstGeom prst="wedgeRoundRectCallout">
            <a:avLst>
              <a:gd name="adj1" fmla="val 42620"/>
              <a:gd name="adj2" fmla="val -26372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000000"/>
                </a:solidFill>
              </a:rPr>
              <a:t>Woonwijk van 600 huizen met een 200 V, 10 kW aansluiting.</a:t>
            </a:r>
            <a:endParaRPr lang="nl-NL" altLang="nl-NL" sz="2400" baseline="-25000">
              <a:solidFill>
                <a:srgbClr val="000000"/>
              </a:solidFill>
            </a:endParaRPr>
          </a:p>
        </p:txBody>
      </p:sp>
      <p:sp>
        <p:nvSpPr>
          <p:cNvPr id="502945" name="AutoShape 161"/>
          <p:cNvSpPr>
            <a:spLocks noChangeArrowheads="1"/>
          </p:cNvSpPr>
          <p:nvPr/>
        </p:nvSpPr>
        <p:spPr bwMode="auto">
          <a:xfrm>
            <a:off x="250825" y="6092825"/>
            <a:ext cx="3170238" cy="433388"/>
          </a:xfrm>
          <a:prstGeom prst="wedgeRoundRectCallout">
            <a:avLst>
              <a:gd name="adj1" fmla="val -27935"/>
              <a:gd name="adj2" fmla="val -79856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000000"/>
                </a:solidFill>
              </a:rPr>
              <a:t>Electriciteitscentrale</a:t>
            </a:r>
            <a:endParaRPr lang="nl-NL" altLang="nl-NL" sz="2400" baseline="-25000">
              <a:solidFill>
                <a:srgbClr val="000000"/>
              </a:solidFill>
            </a:endParaRPr>
          </a:p>
        </p:txBody>
      </p:sp>
      <p:sp>
        <p:nvSpPr>
          <p:cNvPr id="502951" name="AutoShape 167"/>
          <p:cNvSpPr>
            <a:spLocks noChangeArrowheads="1"/>
          </p:cNvSpPr>
          <p:nvPr/>
        </p:nvSpPr>
        <p:spPr bwMode="auto">
          <a:xfrm>
            <a:off x="179388" y="260350"/>
            <a:ext cx="3203575" cy="1079500"/>
          </a:xfrm>
          <a:prstGeom prst="wedgeRoundRectCallout">
            <a:avLst>
              <a:gd name="adj1" fmla="val -37315"/>
              <a:gd name="adj2" fmla="val 4602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>
                <a:solidFill>
                  <a:srgbClr val="000000"/>
                </a:solidFill>
                <a:cs typeface="Arial" pitchFamily="34" charset="0"/>
              </a:rPr>
              <a:t>U=IR, P=UI,</a:t>
            </a:r>
            <a:br>
              <a:rPr lang="nl-NL" sz="2400">
                <a:solidFill>
                  <a:srgbClr val="000000"/>
                </a:solidFill>
                <a:cs typeface="Arial" pitchFamily="34" charset="0"/>
              </a:rPr>
            </a:br>
            <a:r>
              <a:rPr lang="nl-NL" sz="2400">
                <a:solidFill>
                  <a:srgbClr val="000000"/>
                </a:solidFill>
                <a:cs typeface="Arial" pitchFamily="34" charset="0"/>
              </a:rPr>
              <a:t>P</a:t>
            </a:r>
            <a:r>
              <a:rPr lang="nl-NL" sz="2400" baseline="-25000">
                <a:solidFill>
                  <a:srgbClr val="000000"/>
                </a:solidFill>
                <a:cs typeface="Arial" pitchFamily="34" charset="0"/>
              </a:rPr>
              <a:t>p</a:t>
            </a:r>
            <a:r>
              <a:rPr lang="nl-NL" sz="2400">
                <a:solidFill>
                  <a:srgbClr val="000000"/>
                </a:solidFill>
                <a:cs typeface="Arial" pitchFamily="34" charset="0"/>
              </a:rPr>
              <a:t>=P</a:t>
            </a:r>
            <a:r>
              <a:rPr lang="nl-NL" sz="2400" baseline="-25000">
                <a:solidFill>
                  <a:srgbClr val="000000"/>
                </a:solidFill>
                <a:cs typeface="Arial" pitchFamily="34" charset="0"/>
              </a:rPr>
              <a:t>s</a:t>
            </a:r>
            <a:r>
              <a:rPr lang="nl-NL" sz="2400">
                <a:solidFill>
                  <a:srgbClr val="000000"/>
                </a:solidFill>
                <a:cs typeface="Arial" pitchFamily="34" charset="0"/>
              </a:rPr>
              <a:t>, U</a:t>
            </a:r>
            <a:r>
              <a:rPr lang="nl-NL" sz="2400" baseline="-25000">
                <a:solidFill>
                  <a:srgbClr val="000000"/>
                </a:solidFill>
                <a:cs typeface="Arial" pitchFamily="34" charset="0"/>
              </a:rPr>
              <a:t>p</a:t>
            </a:r>
            <a:r>
              <a:rPr lang="nl-NL" sz="2400">
                <a:solidFill>
                  <a:srgbClr val="000000"/>
                </a:solidFill>
                <a:cs typeface="Arial" pitchFamily="34" charset="0"/>
              </a:rPr>
              <a:t>/U</a:t>
            </a:r>
            <a:r>
              <a:rPr lang="nl-NL" sz="2400" baseline="-25000">
                <a:solidFill>
                  <a:srgbClr val="000000"/>
                </a:solidFill>
                <a:cs typeface="Arial" pitchFamily="34" charset="0"/>
              </a:rPr>
              <a:t>s</a:t>
            </a:r>
            <a:r>
              <a:rPr lang="nl-NL" sz="2400">
                <a:solidFill>
                  <a:srgbClr val="000000"/>
                </a:solidFill>
                <a:cs typeface="Arial" pitchFamily="34" charset="0"/>
              </a:rPr>
              <a:t>=N</a:t>
            </a:r>
            <a:r>
              <a:rPr lang="nl-NL" sz="2400" baseline="-25000">
                <a:solidFill>
                  <a:srgbClr val="000000"/>
                </a:solidFill>
                <a:cs typeface="Arial" pitchFamily="34" charset="0"/>
              </a:rPr>
              <a:t>p</a:t>
            </a:r>
            <a:r>
              <a:rPr lang="nl-NL" sz="2400">
                <a:solidFill>
                  <a:srgbClr val="000000"/>
                </a:solidFill>
                <a:cs typeface="Arial" pitchFamily="34" charset="0"/>
              </a:rPr>
              <a:t>/N</a:t>
            </a:r>
            <a:r>
              <a:rPr lang="nl-NL" sz="2400" baseline="-25000">
                <a:solidFill>
                  <a:srgbClr val="000000"/>
                </a:solidFill>
                <a:cs typeface="Arial" pitchFamily="34" charset="0"/>
              </a:rPr>
              <a:t>s</a:t>
            </a:r>
          </a:p>
        </p:txBody>
      </p:sp>
      <p:sp>
        <p:nvSpPr>
          <p:cNvPr id="502937" name="AutoShape 153"/>
          <p:cNvSpPr>
            <a:spLocks noChangeArrowheads="1"/>
          </p:cNvSpPr>
          <p:nvPr/>
        </p:nvSpPr>
        <p:spPr bwMode="auto">
          <a:xfrm>
            <a:off x="3563938" y="5589588"/>
            <a:ext cx="4537075" cy="865187"/>
          </a:xfrm>
          <a:prstGeom prst="wedgeRoundRectCallout">
            <a:avLst>
              <a:gd name="adj1" fmla="val -59866"/>
              <a:gd name="adj2" fmla="val -38156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000000"/>
                </a:solidFill>
              </a:rPr>
              <a:t>Hoe groot is dus de secundaire spanning van T</a:t>
            </a:r>
            <a:r>
              <a:rPr lang="nl-NL" altLang="nl-NL" sz="2400" baseline="-25000">
                <a:solidFill>
                  <a:srgbClr val="000000"/>
                </a:solidFill>
              </a:rPr>
              <a:t>1</a:t>
            </a:r>
            <a:r>
              <a:rPr lang="nl-NL" altLang="nl-NL" sz="2400">
                <a:solidFill>
                  <a:srgbClr val="000000"/>
                </a:solidFill>
              </a:rPr>
              <a:t>?</a:t>
            </a:r>
            <a:endParaRPr lang="nl-NL" altLang="nl-NL" sz="2400" baseline="-25000">
              <a:solidFill>
                <a:srgbClr val="000000"/>
              </a:solidFill>
            </a:endParaRPr>
          </a:p>
        </p:txBody>
      </p:sp>
      <p:sp>
        <p:nvSpPr>
          <p:cNvPr id="502940" name="AutoShape 156"/>
          <p:cNvSpPr>
            <a:spLocks noChangeArrowheads="1"/>
          </p:cNvSpPr>
          <p:nvPr/>
        </p:nvSpPr>
        <p:spPr bwMode="auto">
          <a:xfrm>
            <a:off x="4427538" y="5589588"/>
            <a:ext cx="4176712" cy="865187"/>
          </a:xfrm>
          <a:prstGeom prst="wedgeRoundRectCallout">
            <a:avLst>
              <a:gd name="adj1" fmla="val -125597"/>
              <a:gd name="adj2" fmla="val -37275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000000"/>
                </a:solidFill>
              </a:rPr>
              <a:t>Hoe groot is de primaire stroom van T</a:t>
            </a:r>
            <a:r>
              <a:rPr lang="nl-NL" altLang="nl-NL" sz="2400" baseline="-25000">
                <a:solidFill>
                  <a:srgbClr val="000000"/>
                </a:solidFill>
              </a:rPr>
              <a:t>1</a:t>
            </a:r>
            <a:r>
              <a:rPr lang="nl-NL" altLang="nl-NL" sz="2400">
                <a:solidFill>
                  <a:srgbClr val="000000"/>
                </a:solidFill>
              </a:rPr>
              <a:t>?</a:t>
            </a:r>
            <a:endParaRPr lang="nl-NL" altLang="nl-NL" sz="2400" baseline="-25000">
              <a:solidFill>
                <a:srgbClr val="000000"/>
              </a:solidFill>
            </a:endParaRPr>
          </a:p>
        </p:txBody>
      </p:sp>
      <p:sp>
        <p:nvSpPr>
          <p:cNvPr id="502952" name="AutoShape 168"/>
          <p:cNvSpPr>
            <a:spLocks noChangeArrowheads="1"/>
          </p:cNvSpPr>
          <p:nvPr/>
        </p:nvSpPr>
        <p:spPr bwMode="auto">
          <a:xfrm>
            <a:off x="5724525" y="476250"/>
            <a:ext cx="3168650" cy="863600"/>
          </a:xfrm>
          <a:prstGeom prst="wedgeRoundRectCallout">
            <a:avLst>
              <a:gd name="adj1" fmla="val -115681"/>
              <a:gd name="adj2" fmla="val -5275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88900" indent="-889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>
                <a:solidFill>
                  <a:srgbClr val="000000"/>
                </a:solidFill>
                <a:cs typeface="Arial" pitchFamily="34" charset="0"/>
              </a:rPr>
              <a:t>Hoe groot is nu het rendement?</a:t>
            </a:r>
            <a:endParaRPr lang="nl-NL" sz="2400" baseline="-25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02941" name="AutoShape 157"/>
          <p:cNvSpPr>
            <a:spLocks noChangeArrowheads="1"/>
          </p:cNvSpPr>
          <p:nvPr/>
        </p:nvSpPr>
        <p:spPr bwMode="auto">
          <a:xfrm>
            <a:off x="684213" y="5095875"/>
            <a:ext cx="4175125" cy="865188"/>
          </a:xfrm>
          <a:prstGeom prst="wedgeRoundRectCallout">
            <a:avLst>
              <a:gd name="adj1" fmla="val -37986"/>
              <a:gd name="adj2" fmla="val -3281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000000"/>
                </a:solidFill>
              </a:rPr>
              <a:t>Hoe groot is het primair vermogen van T</a:t>
            </a:r>
            <a:r>
              <a:rPr lang="nl-NL" altLang="nl-NL" sz="2400" baseline="-25000">
                <a:solidFill>
                  <a:srgbClr val="000000"/>
                </a:solidFill>
              </a:rPr>
              <a:t>1</a:t>
            </a:r>
            <a:r>
              <a:rPr lang="nl-NL" altLang="nl-NL" sz="2400">
                <a:solidFill>
                  <a:srgbClr val="000000"/>
                </a:solidFill>
              </a:rPr>
              <a:t>?</a:t>
            </a:r>
            <a:endParaRPr lang="nl-NL" altLang="nl-NL" sz="2400" baseline="-25000">
              <a:solidFill>
                <a:srgbClr val="000000"/>
              </a:solidFill>
            </a:endParaRPr>
          </a:p>
        </p:txBody>
      </p:sp>
      <p:sp>
        <p:nvSpPr>
          <p:cNvPr id="502939" name="AutoShape 155"/>
          <p:cNvSpPr>
            <a:spLocks noChangeArrowheads="1"/>
          </p:cNvSpPr>
          <p:nvPr/>
        </p:nvSpPr>
        <p:spPr bwMode="auto">
          <a:xfrm>
            <a:off x="1331913" y="4941888"/>
            <a:ext cx="3455987" cy="1296987"/>
          </a:xfrm>
          <a:prstGeom prst="wedgeRoundRectCallout">
            <a:avLst>
              <a:gd name="adj1" fmla="val -56157"/>
              <a:gd name="adj2" fmla="val -21633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000000"/>
                </a:solidFill>
              </a:rPr>
              <a:t>Hoe groot is de primaire spanning van T</a:t>
            </a:r>
            <a:r>
              <a:rPr lang="nl-NL" altLang="nl-NL" sz="2400" baseline="-25000">
                <a:solidFill>
                  <a:srgbClr val="000000"/>
                </a:solidFill>
              </a:rPr>
              <a:t>1</a:t>
            </a:r>
            <a:r>
              <a:rPr lang="nl-NL" altLang="nl-NL" sz="2400">
                <a:solidFill>
                  <a:srgbClr val="000000"/>
                </a:solidFill>
              </a:rPr>
              <a:t>?</a:t>
            </a:r>
            <a:endParaRPr lang="nl-NL" altLang="nl-NL" sz="2400" baseline="-25000">
              <a:solidFill>
                <a:srgbClr val="000000"/>
              </a:solidFill>
            </a:endParaRPr>
          </a:p>
        </p:txBody>
      </p:sp>
      <p:sp>
        <p:nvSpPr>
          <p:cNvPr id="502948" name="AutoShape 164"/>
          <p:cNvSpPr>
            <a:spLocks noChangeArrowheads="1"/>
          </p:cNvSpPr>
          <p:nvPr/>
        </p:nvSpPr>
        <p:spPr bwMode="auto">
          <a:xfrm>
            <a:off x="3132138" y="5589588"/>
            <a:ext cx="5113337" cy="936625"/>
          </a:xfrm>
          <a:prstGeom prst="wedgeRoundRectCallout">
            <a:avLst>
              <a:gd name="adj1" fmla="val -22370"/>
              <a:gd name="adj2" fmla="val -27271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000000"/>
                </a:solidFill>
              </a:rPr>
              <a:t>Lange toe- en afvoerkabels met totale weerstand van 0,1 </a:t>
            </a:r>
            <a:r>
              <a:rPr lang="el-GR" altLang="nl-NL" sz="2400">
                <a:solidFill>
                  <a:srgbClr val="000000"/>
                </a:solidFill>
              </a:rPr>
              <a:t>Ω</a:t>
            </a:r>
            <a:endParaRPr lang="el-GR" altLang="nl-NL" sz="2400" baseline="-25000">
              <a:solidFill>
                <a:srgbClr val="000000"/>
              </a:solidFill>
            </a:endParaRPr>
          </a:p>
        </p:txBody>
      </p:sp>
      <p:sp>
        <p:nvSpPr>
          <p:cNvPr id="502935" name="AutoShape 151"/>
          <p:cNvSpPr>
            <a:spLocks noChangeArrowheads="1"/>
          </p:cNvSpPr>
          <p:nvPr/>
        </p:nvSpPr>
        <p:spPr bwMode="auto">
          <a:xfrm>
            <a:off x="2268538" y="5445125"/>
            <a:ext cx="4032250" cy="935038"/>
          </a:xfrm>
          <a:prstGeom prst="wedgeRoundRectCallout">
            <a:avLst>
              <a:gd name="adj1" fmla="val 48190"/>
              <a:gd name="adj2" fmla="val -34236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000000"/>
                </a:solidFill>
              </a:rPr>
              <a:t>Hoe groot is de primaire stroom van T</a:t>
            </a:r>
            <a:r>
              <a:rPr lang="nl-NL" altLang="nl-NL" sz="2400" baseline="-25000">
                <a:solidFill>
                  <a:srgbClr val="000000"/>
                </a:solidFill>
              </a:rPr>
              <a:t>2</a:t>
            </a:r>
            <a:r>
              <a:rPr lang="nl-NL" altLang="nl-NL" sz="2400">
                <a:solidFill>
                  <a:srgbClr val="000000"/>
                </a:solidFill>
              </a:rPr>
              <a:t>?</a:t>
            </a:r>
            <a:endParaRPr lang="nl-NL" altLang="nl-NL" sz="2400" baseline="-25000">
              <a:solidFill>
                <a:srgbClr val="000000"/>
              </a:solidFill>
            </a:endParaRPr>
          </a:p>
        </p:txBody>
      </p:sp>
      <p:sp>
        <p:nvSpPr>
          <p:cNvPr id="502956" name="AutoShape 172"/>
          <p:cNvSpPr>
            <a:spLocks noChangeArrowheads="1"/>
          </p:cNvSpPr>
          <p:nvPr/>
        </p:nvSpPr>
        <p:spPr bwMode="auto">
          <a:xfrm>
            <a:off x="1476375" y="4735513"/>
            <a:ext cx="7056438" cy="1946275"/>
          </a:xfrm>
          <a:prstGeom prst="wedgeRoundRectCallout">
            <a:avLst>
              <a:gd name="adj1" fmla="val 3856"/>
              <a:gd name="adj2" fmla="val -200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000000"/>
                </a:solidFill>
              </a:rPr>
              <a:t>N.B.1: Resultaat van transformatie: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000000"/>
                </a:solidFill>
              </a:rPr>
              <a:t>I</a:t>
            </a:r>
            <a:r>
              <a:rPr lang="nl-NL" altLang="nl-NL" sz="2400" baseline="-25000">
                <a:solidFill>
                  <a:srgbClr val="000000"/>
                </a:solidFill>
              </a:rPr>
              <a:t>kabel</a:t>
            </a:r>
            <a:r>
              <a:rPr lang="nl-NL" altLang="nl-NL" sz="2400">
                <a:solidFill>
                  <a:srgbClr val="000000"/>
                </a:solidFill>
              </a:rPr>
              <a:t> van 3.10</a:t>
            </a:r>
            <a:r>
              <a:rPr lang="nl-NL" altLang="nl-NL" sz="2400" baseline="30000">
                <a:solidFill>
                  <a:srgbClr val="000000"/>
                </a:solidFill>
              </a:rPr>
              <a:t>4</a:t>
            </a:r>
            <a:r>
              <a:rPr lang="nl-NL" altLang="nl-NL" sz="2400">
                <a:solidFill>
                  <a:srgbClr val="000000"/>
                </a:solidFill>
              </a:rPr>
              <a:t> A naar 3.10</a:t>
            </a:r>
            <a:r>
              <a:rPr lang="nl-NL" altLang="nl-NL" sz="2400" baseline="30000">
                <a:solidFill>
                  <a:srgbClr val="000000"/>
                </a:solidFill>
              </a:rPr>
              <a:t>2</a:t>
            </a:r>
            <a:r>
              <a:rPr lang="nl-NL" altLang="nl-NL" sz="2400">
                <a:solidFill>
                  <a:srgbClr val="000000"/>
                </a:solidFill>
              </a:rPr>
              <a:t> A is 100x kleiner.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000000"/>
                </a:solidFill>
              </a:rPr>
              <a:t>U</a:t>
            </a:r>
            <a:r>
              <a:rPr lang="nl-NL" altLang="nl-NL" sz="2400" baseline="-25000">
                <a:solidFill>
                  <a:srgbClr val="000000"/>
                </a:solidFill>
              </a:rPr>
              <a:t>verlies</a:t>
            </a:r>
            <a:r>
              <a:rPr lang="nl-NL" altLang="nl-NL" sz="2400">
                <a:solidFill>
                  <a:srgbClr val="000000"/>
                </a:solidFill>
              </a:rPr>
              <a:t> van 3000 V naar 30 V is 100x kleiner.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000000"/>
                </a:solidFill>
              </a:rPr>
              <a:t>P</a:t>
            </a:r>
            <a:r>
              <a:rPr lang="nl-NL" altLang="nl-NL" sz="2400" baseline="-25000">
                <a:solidFill>
                  <a:srgbClr val="000000"/>
                </a:solidFill>
              </a:rPr>
              <a:t>verlies</a:t>
            </a:r>
            <a:r>
              <a:rPr lang="nl-NL" altLang="nl-NL" sz="2400">
                <a:solidFill>
                  <a:srgbClr val="000000"/>
                </a:solidFill>
              </a:rPr>
              <a:t> = U.I dus 10</a:t>
            </a:r>
            <a:r>
              <a:rPr lang="nl-NL" altLang="nl-NL" sz="2400" baseline="30000">
                <a:solidFill>
                  <a:srgbClr val="000000"/>
                </a:solidFill>
              </a:rPr>
              <a:t>4</a:t>
            </a:r>
            <a:r>
              <a:rPr lang="nl-NL" altLang="nl-NL" sz="2400">
                <a:solidFill>
                  <a:srgbClr val="000000"/>
                </a:solidFill>
              </a:rPr>
              <a:t> maal kleiner!</a:t>
            </a:r>
            <a:endParaRPr lang="el-GR" altLang="nl-NL" sz="2400" baseline="-25000">
              <a:solidFill>
                <a:srgbClr val="000000"/>
              </a:solidFill>
            </a:endParaRPr>
          </a:p>
        </p:txBody>
      </p:sp>
      <p:sp>
        <p:nvSpPr>
          <p:cNvPr id="502957" name="AutoShape 173"/>
          <p:cNvSpPr>
            <a:spLocks noChangeArrowheads="1"/>
          </p:cNvSpPr>
          <p:nvPr/>
        </p:nvSpPr>
        <p:spPr bwMode="auto">
          <a:xfrm>
            <a:off x="1403350" y="5527675"/>
            <a:ext cx="5400675" cy="1081088"/>
          </a:xfrm>
          <a:prstGeom prst="wedgeRoundRectCallout">
            <a:avLst>
              <a:gd name="adj1" fmla="val 9731"/>
              <a:gd name="adj2" fmla="val -38626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000000"/>
                </a:solidFill>
              </a:rPr>
              <a:t>P</a:t>
            </a:r>
            <a:r>
              <a:rPr lang="nl-NL" altLang="nl-NL" sz="2400" baseline="-25000">
                <a:solidFill>
                  <a:srgbClr val="000000"/>
                </a:solidFill>
              </a:rPr>
              <a:t>verlies</a:t>
            </a:r>
            <a:r>
              <a:rPr lang="nl-NL" altLang="nl-NL" sz="2400">
                <a:solidFill>
                  <a:srgbClr val="000000"/>
                </a:solidFill>
              </a:rPr>
              <a:t> = U.I = 30 . 300 = 0,009 MW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000000"/>
                </a:solidFill>
              </a:rPr>
              <a:t>Dus P</a:t>
            </a:r>
            <a:r>
              <a:rPr lang="nl-NL" altLang="nl-NL" sz="2400" baseline="-25000">
                <a:solidFill>
                  <a:srgbClr val="000000"/>
                </a:solidFill>
              </a:rPr>
              <a:t>centrale</a:t>
            </a:r>
            <a:r>
              <a:rPr lang="nl-NL" altLang="nl-NL" sz="2400">
                <a:solidFill>
                  <a:srgbClr val="000000"/>
                </a:solidFill>
              </a:rPr>
              <a:t> = 6 MW + 0,009 MW</a:t>
            </a:r>
            <a:endParaRPr lang="el-GR" altLang="nl-NL" sz="2400" baseline="-25000">
              <a:solidFill>
                <a:srgbClr val="000000"/>
              </a:solidFill>
            </a:endParaRPr>
          </a:p>
        </p:txBody>
      </p:sp>
      <p:sp>
        <p:nvSpPr>
          <p:cNvPr id="103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803332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029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029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029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029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029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29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0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029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029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0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2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2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029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02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02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029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02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02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5029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02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02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5029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02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02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5029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02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02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5029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02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02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502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502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5029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5029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86" grpId="0" autoUpdateAnimBg="0"/>
      <p:bldP spid="502790" grpId="0"/>
      <p:bldP spid="502920" grpId="0"/>
      <p:bldP spid="502921" grpId="0"/>
      <p:bldP spid="502922" grpId="0"/>
      <p:bldP spid="502923" grpId="0"/>
      <p:bldP spid="502925" grpId="0"/>
      <p:bldP spid="502926" grpId="0"/>
      <p:bldP spid="502928" grpId="0"/>
      <p:bldP spid="502929" grpId="0"/>
      <p:bldP spid="502933" grpId="0"/>
      <p:bldP spid="502949" grpId="0" animBg="1"/>
      <p:bldP spid="502932" grpId="0" animBg="1"/>
      <p:bldP spid="502936" grpId="0" animBg="1"/>
      <p:bldP spid="502947" grpId="0" animBg="1"/>
      <p:bldP spid="502931" grpId="0" animBg="1"/>
      <p:bldP spid="502950" grpId="0" animBg="1"/>
      <p:bldP spid="502945" grpId="0" animBg="1"/>
      <p:bldP spid="502951" grpId="0" animBg="1"/>
      <p:bldP spid="502937" grpId="0" animBg="1"/>
      <p:bldP spid="502940" grpId="0" animBg="1"/>
      <p:bldP spid="502952" grpId="0" animBg="1"/>
      <p:bldP spid="502941" grpId="0" animBg="1"/>
      <p:bldP spid="502939" grpId="0" animBg="1"/>
      <p:bldP spid="502948" grpId="0" animBg="1"/>
      <p:bldP spid="502935" grpId="0" animBg="1"/>
      <p:bldP spid="502956" grpId="0" animBg="1"/>
      <p:bldP spid="502957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182563" y="1879600"/>
            <a:ext cx="4160837" cy="1317625"/>
            <a:chOff x="1347" y="1464"/>
            <a:chExt cx="2621" cy="830"/>
          </a:xfrm>
        </p:grpSpPr>
        <p:grpSp>
          <p:nvGrpSpPr>
            <p:cNvPr id="85023" name="Group 44"/>
            <p:cNvGrpSpPr>
              <a:grpSpLocks/>
            </p:cNvGrpSpPr>
            <p:nvPr/>
          </p:nvGrpSpPr>
          <p:grpSpPr bwMode="auto">
            <a:xfrm>
              <a:off x="1347" y="1690"/>
              <a:ext cx="2621" cy="604"/>
              <a:chOff x="1347" y="2328"/>
              <a:chExt cx="2621" cy="604"/>
            </a:xfrm>
          </p:grpSpPr>
          <p:sp>
            <p:nvSpPr>
              <p:cNvPr id="85025" name="Freeform 36"/>
              <p:cNvSpPr>
                <a:spLocks/>
              </p:cNvSpPr>
              <p:nvPr/>
            </p:nvSpPr>
            <p:spPr bwMode="auto">
              <a:xfrm>
                <a:off x="2064" y="2328"/>
                <a:ext cx="244" cy="135"/>
              </a:xfrm>
              <a:custGeom>
                <a:avLst/>
                <a:gdLst>
                  <a:gd name="T0" fmla="*/ 0 w 244"/>
                  <a:gd name="T1" fmla="*/ 135 h 135"/>
                  <a:gd name="T2" fmla="*/ 244 w 244"/>
                  <a:gd name="T3" fmla="*/ 0 h 135"/>
                  <a:gd name="T4" fmla="*/ 0 60000 65536"/>
                  <a:gd name="T5" fmla="*/ 0 60000 65536"/>
                  <a:gd name="T6" fmla="*/ 0 w 244"/>
                  <a:gd name="T7" fmla="*/ 0 h 135"/>
                  <a:gd name="T8" fmla="*/ 244 w 244"/>
                  <a:gd name="T9" fmla="*/ 135 h 13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4" h="135">
                    <a:moveTo>
                      <a:pt x="0" y="135"/>
                    </a:moveTo>
                    <a:lnTo>
                      <a:pt x="244" y="0"/>
                    </a:lnTo>
                  </a:path>
                </a:pathLst>
              </a:custGeom>
              <a:noFill/>
              <a:ln w="571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grpSp>
            <p:nvGrpSpPr>
              <p:cNvPr id="85026" name="Group 42"/>
              <p:cNvGrpSpPr>
                <a:grpSpLocks/>
              </p:cNvGrpSpPr>
              <p:nvPr/>
            </p:nvGrpSpPr>
            <p:grpSpPr bwMode="auto">
              <a:xfrm>
                <a:off x="1347" y="2342"/>
                <a:ext cx="2621" cy="590"/>
                <a:chOff x="1347" y="2342"/>
                <a:chExt cx="2621" cy="590"/>
              </a:xfrm>
            </p:grpSpPr>
            <p:grpSp>
              <p:nvGrpSpPr>
                <p:cNvPr id="85027" name="Group 13"/>
                <p:cNvGrpSpPr>
                  <a:grpSpLocks/>
                </p:cNvGrpSpPr>
                <p:nvPr/>
              </p:nvGrpSpPr>
              <p:grpSpPr bwMode="auto">
                <a:xfrm rot="16200000" flipV="1">
                  <a:off x="3152" y="2115"/>
                  <a:ext cx="590" cy="1043"/>
                  <a:chOff x="3152" y="2115"/>
                  <a:chExt cx="590" cy="1043"/>
                </a:xfrm>
              </p:grpSpPr>
              <p:sp>
                <p:nvSpPr>
                  <p:cNvPr id="85035" name="AutoShape 1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159" y="2124"/>
                    <a:ext cx="576" cy="590"/>
                  </a:xfrm>
                  <a:prstGeom prst="can">
                    <a:avLst>
                      <a:gd name="adj" fmla="val 2560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grpSp>
                <p:nvGrpSpPr>
                  <p:cNvPr id="850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3213" y="2115"/>
                    <a:ext cx="358" cy="591"/>
                    <a:chOff x="1522" y="1645"/>
                    <a:chExt cx="358" cy="591"/>
                  </a:xfrm>
                </p:grpSpPr>
                <p:grpSp>
                  <p:nvGrpSpPr>
                    <p:cNvPr id="85039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01" y="1645"/>
                      <a:ext cx="179" cy="591"/>
                      <a:chOff x="1701" y="1661"/>
                      <a:chExt cx="179" cy="591"/>
                    </a:xfrm>
                  </p:grpSpPr>
                  <p:sp>
                    <p:nvSpPr>
                      <p:cNvPr id="85043" name="Arc 17"/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1540" y="1912"/>
                        <a:ext cx="591" cy="89"/>
                      </a:xfrm>
                      <a:custGeom>
                        <a:avLst/>
                        <a:gdLst>
                          <a:gd name="T0" fmla="*/ 0 w 43200"/>
                          <a:gd name="T1" fmla="*/ 0 h 24053"/>
                          <a:gd name="T2" fmla="*/ 0 w 43200"/>
                          <a:gd name="T3" fmla="*/ 0 h 24053"/>
                          <a:gd name="T4" fmla="*/ 0 w 43200"/>
                          <a:gd name="T5" fmla="*/ 0 h 24053"/>
                          <a:gd name="T6" fmla="*/ 0 60000 65536"/>
                          <a:gd name="T7" fmla="*/ 0 60000 65536"/>
                          <a:gd name="T8" fmla="*/ 0 60000 65536"/>
                          <a:gd name="T9" fmla="*/ 0 w 43200"/>
                          <a:gd name="T10" fmla="*/ 0 h 24053"/>
                          <a:gd name="T11" fmla="*/ 43200 w 43200"/>
                          <a:gd name="T12" fmla="*/ 24053 h 24053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43200" h="24053" fill="none" extrusionOk="0">
                            <a:moveTo>
                              <a:pt x="139" y="24053"/>
                            </a:moveTo>
                            <a:cubicBezTo>
                              <a:pt x="46" y="23238"/>
                              <a:pt x="0" y="22419"/>
                              <a:pt x="0" y="21600"/>
                            </a:cubicBez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cubicBezTo>
                              <a:pt x="33529" y="-1"/>
                              <a:pt x="43199" y="9670"/>
                              <a:pt x="43200" y="21599"/>
                            </a:cubicBezTo>
                          </a:path>
                          <a:path w="43200" h="24053" stroke="0" extrusionOk="0">
                            <a:moveTo>
                              <a:pt x="139" y="24053"/>
                            </a:moveTo>
                            <a:cubicBezTo>
                              <a:pt x="46" y="23238"/>
                              <a:pt x="0" y="22419"/>
                              <a:pt x="0" y="21600"/>
                            </a:cubicBez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cubicBezTo>
                              <a:pt x="33529" y="-1"/>
                              <a:pt x="43199" y="9670"/>
                              <a:pt x="43200" y="21599"/>
                            </a:cubicBezTo>
                            <a:lnTo>
                              <a:pt x="21600" y="21600"/>
                            </a:lnTo>
                            <a:lnTo>
                              <a:pt x="139" y="24053"/>
                            </a:lnTo>
                            <a:close/>
                          </a:path>
                        </a:pathLst>
                      </a:custGeom>
                      <a:noFill/>
                      <a:ln w="57150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85044" name="Arc 18"/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1450" y="1912"/>
                        <a:ext cx="591" cy="89"/>
                      </a:xfrm>
                      <a:custGeom>
                        <a:avLst/>
                        <a:gdLst>
                          <a:gd name="T0" fmla="*/ 0 w 43200"/>
                          <a:gd name="T1" fmla="*/ 0 h 24053"/>
                          <a:gd name="T2" fmla="*/ 0 w 43200"/>
                          <a:gd name="T3" fmla="*/ 0 h 24053"/>
                          <a:gd name="T4" fmla="*/ 0 w 43200"/>
                          <a:gd name="T5" fmla="*/ 0 h 24053"/>
                          <a:gd name="T6" fmla="*/ 0 60000 65536"/>
                          <a:gd name="T7" fmla="*/ 0 60000 65536"/>
                          <a:gd name="T8" fmla="*/ 0 60000 65536"/>
                          <a:gd name="T9" fmla="*/ 0 w 43200"/>
                          <a:gd name="T10" fmla="*/ 0 h 24053"/>
                          <a:gd name="T11" fmla="*/ 43200 w 43200"/>
                          <a:gd name="T12" fmla="*/ 24053 h 24053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43200" h="24053" fill="none" extrusionOk="0">
                            <a:moveTo>
                              <a:pt x="139" y="24053"/>
                            </a:moveTo>
                            <a:cubicBezTo>
                              <a:pt x="46" y="23238"/>
                              <a:pt x="0" y="22419"/>
                              <a:pt x="0" y="21600"/>
                            </a:cubicBez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cubicBezTo>
                              <a:pt x="33529" y="-1"/>
                              <a:pt x="43199" y="9670"/>
                              <a:pt x="43200" y="21599"/>
                            </a:cubicBezTo>
                          </a:path>
                          <a:path w="43200" h="24053" stroke="0" extrusionOk="0">
                            <a:moveTo>
                              <a:pt x="139" y="24053"/>
                            </a:moveTo>
                            <a:cubicBezTo>
                              <a:pt x="46" y="23238"/>
                              <a:pt x="0" y="22419"/>
                              <a:pt x="0" y="21600"/>
                            </a:cubicBez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cubicBezTo>
                              <a:pt x="33529" y="-1"/>
                              <a:pt x="43199" y="9670"/>
                              <a:pt x="43200" y="21599"/>
                            </a:cubicBezTo>
                            <a:lnTo>
                              <a:pt x="21600" y="21600"/>
                            </a:lnTo>
                            <a:lnTo>
                              <a:pt x="139" y="24053"/>
                            </a:lnTo>
                            <a:close/>
                          </a:path>
                        </a:pathLst>
                      </a:custGeom>
                      <a:noFill/>
                      <a:ln w="57150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85040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22" y="1645"/>
                      <a:ext cx="179" cy="591"/>
                      <a:chOff x="1701" y="1661"/>
                      <a:chExt cx="179" cy="591"/>
                    </a:xfrm>
                  </p:grpSpPr>
                  <p:sp>
                    <p:nvSpPr>
                      <p:cNvPr id="85041" name="Arc 20"/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1540" y="1912"/>
                        <a:ext cx="591" cy="89"/>
                      </a:xfrm>
                      <a:custGeom>
                        <a:avLst/>
                        <a:gdLst>
                          <a:gd name="T0" fmla="*/ 0 w 43200"/>
                          <a:gd name="T1" fmla="*/ 0 h 24053"/>
                          <a:gd name="T2" fmla="*/ 0 w 43200"/>
                          <a:gd name="T3" fmla="*/ 0 h 24053"/>
                          <a:gd name="T4" fmla="*/ 0 w 43200"/>
                          <a:gd name="T5" fmla="*/ 0 h 24053"/>
                          <a:gd name="T6" fmla="*/ 0 60000 65536"/>
                          <a:gd name="T7" fmla="*/ 0 60000 65536"/>
                          <a:gd name="T8" fmla="*/ 0 60000 65536"/>
                          <a:gd name="T9" fmla="*/ 0 w 43200"/>
                          <a:gd name="T10" fmla="*/ 0 h 24053"/>
                          <a:gd name="T11" fmla="*/ 43200 w 43200"/>
                          <a:gd name="T12" fmla="*/ 24053 h 24053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43200" h="24053" fill="none" extrusionOk="0">
                            <a:moveTo>
                              <a:pt x="139" y="24053"/>
                            </a:moveTo>
                            <a:cubicBezTo>
                              <a:pt x="46" y="23238"/>
                              <a:pt x="0" y="22419"/>
                              <a:pt x="0" y="21600"/>
                            </a:cubicBez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cubicBezTo>
                              <a:pt x="33529" y="-1"/>
                              <a:pt x="43199" y="9670"/>
                              <a:pt x="43200" y="21599"/>
                            </a:cubicBezTo>
                          </a:path>
                          <a:path w="43200" h="24053" stroke="0" extrusionOk="0">
                            <a:moveTo>
                              <a:pt x="139" y="24053"/>
                            </a:moveTo>
                            <a:cubicBezTo>
                              <a:pt x="46" y="23238"/>
                              <a:pt x="0" y="22419"/>
                              <a:pt x="0" y="21600"/>
                            </a:cubicBez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cubicBezTo>
                              <a:pt x="33529" y="-1"/>
                              <a:pt x="43199" y="9670"/>
                              <a:pt x="43200" y="21599"/>
                            </a:cubicBezTo>
                            <a:lnTo>
                              <a:pt x="21600" y="21600"/>
                            </a:lnTo>
                            <a:lnTo>
                              <a:pt x="139" y="24053"/>
                            </a:lnTo>
                            <a:close/>
                          </a:path>
                        </a:pathLst>
                      </a:custGeom>
                      <a:noFill/>
                      <a:ln w="57150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85042" name="Arc 21"/>
                      <p:cNvSpPr>
                        <a:spLocks/>
                      </p:cNvSpPr>
                      <p:nvPr/>
                    </p:nvSpPr>
                    <p:spPr bwMode="auto">
                      <a:xfrm rot="-5400000">
                        <a:off x="1450" y="1912"/>
                        <a:ext cx="591" cy="89"/>
                      </a:xfrm>
                      <a:custGeom>
                        <a:avLst/>
                        <a:gdLst>
                          <a:gd name="T0" fmla="*/ 0 w 43200"/>
                          <a:gd name="T1" fmla="*/ 0 h 24053"/>
                          <a:gd name="T2" fmla="*/ 0 w 43200"/>
                          <a:gd name="T3" fmla="*/ 0 h 24053"/>
                          <a:gd name="T4" fmla="*/ 0 w 43200"/>
                          <a:gd name="T5" fmla="*/ 0 h 24053"/>
                          <a:gd name="T6" fmla="*/ 0 60000 65536"/>
                          <a:gd name="T7" fmla="*/ 0 60000 65536"/>
                          <a:gd name="T8" fmla="*/ 0 60000 65536"/>
                          <a:gd name="T9" fmla="*/ 0 w 43200"/>
                          <a:gd name="T10" fmla="*/ 0 h 24053"/>
                          <a:gd name="T11" fmla="*/ 43200 w 43200"/>
                          <a:gd name="T12" fmla="*/ 24053 h 24053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43200" h="24053" fill="none" extrusionOk="0">
                            <a:moveTo>
                              <a:pt x="139" y="24053"/>
                            </a:moveTo>
                            <a:cubicBezTo>
                              <a:pt x="46" y="23238"/>
                              <a:pt x="0" y="22419"/>
                              <a:pt x="0" y="21600"/>
                            </a:cubicBez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cubicBezTo>
                              <a:pt x="33529" y="-1"/>
                              <a:pt x="43199" y="9670"/>
                              <a:pt x="43200" y="21599"/>
                            </a:cubicBezTo>
                          </a:path>
                          <a:path w="43200" h="24053" stroke="0" extrusionOk="0">
                            <a:moveTo>
                              <a:pt x="139" y="24053"/>
                            </a:moveTo>
                            <a:cubicBezTo>
                              <a:pt x="46" y="23238"/>
                              <a:pt x="0" y="22419"/>
                              <a:pt x="0" y="21600"/>
                            </a:cubicBez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cubicBezTo>
                              <a:pt x="33529" y="-1"/>
                              <a:pt x="43199" y="9670"/>
                              <a:pt x="43200" y="21599"/>
                            </a:cubicBezTo>
                            <a:lnTo>
                              <a:pt x="21600" y="21600"/>
                            </a:lnTo>
                            <a:lnTo>
                              <a:pt x="139" y="24053"/>
                            </a:lnTo>
                            <a:close/>
                          </a:path>
                        </a:pathLst>
                      </a:custGeom>
                      <a:noFill/>
                      <a:ln w="57150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85037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3288" y="2704"/>
                    <a:ext cx="0" cy="454"/>
                  </a:xfrm>
                  <a:prstGeom prst="line">
                    <a:avLst/>
                  </a:prstGeom>
                  <a:noFill/>
                  <a:ln w="57150">
                    <a:solidFill>
                      <a:srgbClr val="FF66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85038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3624" y="2704"/>
                    <a:ext cx="0" cy="454"/>
                  </a:xfrm>
                  <a:prstGeom prst="line">
                    <a:avLst/>
                  </a:prstGeom>
                  <a:noFill/>
                  <a:ln w="57150">
                    <a:solidFill>
                      <a:srgbClr val="FF66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85028" name="Group 41"/>
                <p:cNvGrpSpPr>
                  <a:grpSpLocks/>
                </p:cNvGrpSpPr>
                <p:nvPr/>
              </p:nvGrpSpPr>
              <p:grpSpPr bwMode="auto">
                <a:xfrm>
                  <a:off x="1347" y="2462"/>
                  <a:ext cx="1653" cy="334"/>
                  <a:chOff x="1347" y="2462"/>
                  <a:chExt cx="1653" cy="334"/>
                </a:xfrm>
              </p:grpSpPr>
              <p:sp>
                <p:nvSpPr>
                  <p:cNvPr id="85029" name="Freeform 33"/>
                  <p:cNvSpPr>
                    <a:spLocks/>
                  </p:cNvSpPr>
                  <p:nvPr/>
                </p:nvSpPr>
                <p:spPr bwMode="auto">
                  <a:xfrm>
                    <a:off x="1518" y="2463"/>
                    <a:ext cx="550" cy="135"/>
                  </a:xfrm>
                  <a:custGeom>
                    <a:avLst/>
                    <a:gdLst>
                      <a:gd name="T0" fmla="*/ 550 w 550"/>
                      <a:gd name="T1" fmla="*/ 1 h 135"/>
                      <a:gd name="T2" fmla="*/ 0 w 550"/>
                      <a:gd name="T3" fmla="*/ 0 h 135"/>
                      <a:gd name="T4" fmla="*/ 0 w 550"/>
                      <a:gd name="T5" fmla="*/ 135 h 135"/>
                      <a:gd name="T6" fmla="*/ 0 60000 65536"/>
                      <a:gd name="T7" fmla="*/ 0 60000 65536"/>
                      <a:gd name="T8" fmla="*/ 0 60000 65536"/>
                      <a:gd name="T9" fmla="*/ 0 w 550"/>
                      <a:gd name="T10" fmla="*/ 0 h 135"/>
                      <a:gd name="T11" fmla="*/ 550 w 550"/>
                      <a:gd name="T12" fmla="*/ 135 h 13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50" h="135">
                        <a:moveTo>
                          <a:pt x="550" y="1"/>
                        </a:moveTo>
                        <a:lnTo>
                          <a:pt x="0" y="0"/>
                        </a:lnTo>
                        <a:lnTo>
                          <a:pt x="0" y="135"/>
                        </a:lnTo>
                      </a:path>
                    </a:pathLst>
                  </a:custGeom>
                  <a:noFill/>
                  <a:ln w="57150" cmpd="sng">
                    <a:solidFill>
                      <a:srgbClr val="FF66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85030" name="Freeform 34"/>
                  <p:cNvSpPr>
                    <a:spLocks/>
                  </p:cNvSpPr>
                  <p:nvPr/>
                </p:nvSpPr>
                <p:spPr bwMode="auto">
                  <a:xfrm>
                    <a:off x="1512" y="2670"/>
                    <a:ext cx="1432" cy="126"/>
                  </a:xfrm>
                  <a:custGeom>
                    <a:avLst/>
                    <a:gdLst>
                      <a:gd name="T0" fmla="*/ 1432 w 1432"/>
                      <a:gd name="T1" fmla="*/ 126 h 126"/>
                      <a:gd name="T2" fmla="*/ 0 w 1432"/>
                      <a:gd name="T3" fmla="*/ 126 h 126"/>
                      <a:gd name="T4" fmla="*/ 0 w 1432"/>
                      <a:gd name="T5" fmla="*/ 0 h 126"/>
                      <a:gd name="T6" fmla="*/ 0 60000 65536"/>
                      <a:gd name="T7" fmla="*/ 0 60000 65536"/>
                      <a:gd name="T8" fmla="*/ 0 60000 65536"/>
                      <a:gd name="T9" fmla="*/ 0 w 1432"/>
                      <a:gd name="T10" fmla="*/ 0 h 126"/>
                      <a:gd name="T11" fmla="*/ 1432 w 1432"/>
                      <a:gd name="T12" fmla="*/ 126 h 12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32" h="126">
                        <a:moveTo>
                          <a:pt x="1432" y="126"/>
                        </a:moveTo>
                        <a:lnTo>
                          <a:pt x="0" y="12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57150" cmpd="sng">
                    <a:solidFill>
                      <a:srgbClr val="FF66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85031" name="Freeform 35"/>
                  <p:cNvSpPr>
                    <a:spLocks/>
                  </p:cNvSpPr>
                  <p:nvPr/>
                </p:nvSpPr>
                <p:spPr bwMode="auto">
                  <a:xfrm>
                    <a:off x="2336" y="2462"/>
                    <a:ext cx="664" cy="1"/>
                  </a:xfrm>
                  <a:custGeom>
                    <a:avLst/>
                    <a:gdLst>
                      <a:gd name="T0" fmla="*/ 664 w 664"/>
                      <a:gd name="T1" fmla="*/ 0 h 1"/>
                      <a:gd name="T2" fmla="*/ 0 w 664"/>
                      <a:gd name="T3" fmla="*/ 0 h 1"/>
                      <a:gd name="T4" fmla="*/ 0 60000 65536"/>
                      <a:gd name="T5" fmla="*/ 0 60000 65536"/>
                      <a:gd name="T6" fmla="*/ 0 w 664"/>
                      <a:gd name="T7" fmla="*/ 0 h 1"/>
                      <a:gd name="T8" fmla="*/ 664 w 664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64" h="1">
                        <a:moveTo>
                          <a:pt x="664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57150" cmpd="sng">
                    <a:solidFill>
                      <a:srgbClr val="FF66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grpSp>
                <p:nvGrpSpPr>
                  <p:cNvPr id="85032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1347" y="2599"/>
                    <a:ext cx="348" cy="60"/>
                    <a:chOff x="1347" y="2599"/>
                    <a:chExt cx="348" cy="60"/>
                  </a:xfrm>
                </p:grpSpPr>
                <p:sp>
                  <p:nvSpPr>
                    <p:cNvPr id="85033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1347" y="2599"/>
                      <a:ext cx="348" cy="1"/>
                    </a:xfrm>
                    <a:custGeom>
                      <a:avLst/>
                      <a:gdLst>
                        <a:gd name="T0" fmla="*/ 348 w 348"/>
                        <a:gd name="T1" fmla="*/ 1 h 1"/>
                        <a:gd name="T2" fmla="*/ 0 w 348"/>
                        <a:gd name="T3" fmla="*/ 0 h 1"/>
                        <a:gd name="T4" fmla="*/ 0 60000 65536"/>
                        <a:gd name="T5" fmla="*/ 0 60000 65536"/>
                        <a:gd name="T6" fmla="*/ 0 w 348"/>
                        <a:gd name="T7" fmla="*/ 0 h 1"/>
                        <a:gd name="T8" fmla="*/ 348 w 348"/>
                        <a:gd name="T9" fmla="*/ 1 h 1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348" h="1">
                          <a:moveTo>
                            <a:pt x="348" y="1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2857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5034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1429" y="2658"/>
                      <a:ext cx="176" cy="1"/>
                    </a:xfrm>
                    <a:custGeom>
                      <a:avLst/>
                      <a:gdLst>
                        <a:gd name="T0" fmla="*/ 176 w 176"/>
                        <a:gd name="T1" fmla="*/ 1 h 1"/>
                        <a:gd name="T2" fmla="*/ 0 w 176"/>
                        <a:gd name="T3" fmla="*/ 0 h 1"/>
                        <a:gd name="T4" fmla="*/ 0 60000 65536"/>
                        <a:gd name="T5" fmla="*/ 0 60000 65536"/>
                        <a:gd name="T6" fmla="*/ 0 w 176"/>
                        <a:gd name="T7" fmla="*/ 0 h 1"/>
                        <a:gd name="T8" fmla="*/ 176 w 176"/>
                        <a:gd name="T9" fmla="*/ 1 h 1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176" h="1">
                          <a:moveTo>
                            <a:pt x="176" y="1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571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474167" name="Rectangle 55"/>
            <p:cNvSpPr>
              <a:spLocks noChangeArrowheads="1"/>
            </p:cNvSpPr>
            <p:nvPr/>
          </p:nvSpPr>
          <p:spPr bwMode="auto">
            <a:xfrm>
              <a:off x="1837" y="1464"/>
              <a:ext cx="34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nl-NL" sz="3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pitchFamily="34" charset="0"/>
                </a:rPr>
                <a:t>S</a:t>
              </a:r>
              <a:endParaRPr lang="el-G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88"/>
            <a:ext cx="9144000" cy="633413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5.26/31 </a:t>
            </a:r>
            <a:r>
              <a:rPr lang="nl-NL" altLang="nl-N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Zelfinductie in een spoel *</a:t>
            </a:r>
            <a:endParaRPr lang="el-GR" altLang="nl-NL" sz="3200" b="1" dirty="0" smtClean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1320800" y="2090738"/>
            <a:ext cx="447675" cy="647700"/>
            <a:chOff x="2064" y="2235"/>
            <a:chExt cx="282" cy="408"/>
          </a:xfrm>
        </p:grpSpPr>
        <p:sp>
          <p:nvSpPr>
            <p:cNvPr id="85021" name="Rectangle 43"/>
            <p:cNvSpPr>
              <a:spLocks noChangeArrowheads="1"/>
            </p:cNvSpPr>
            <p:nvPr/>
          </p:nvSpPr>
          <p:spPr bwMode="auto">
            <a:xfrm>
              <a:off x="2069" y="2235"/>
              <a:ext cx="277" cy="40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5022" name="Freeform 37"/>
            <p:cNvSpPr>
              <a:spLocks/>
            </p:cNvSpPr>
            <p:nvPr/>
          </p:nvSpPr>
          <p:spPr bwMode="auto">
            <a:xfrm>
              <a:off x="2064" y="2424"/>
              <a:ext cx="276" cy="39"/>
            </a:xfrm>
            <a:custGeom>
              <a:avLst/>
              <a:gdLst>
                <a:gd name="T0" fmla="*/ 0 w 276"/>
                <a:gd name="T1" fmla="*/ 39 h 39"/>
                <a:gd name="T2" fmla="*/ 276 w 276"/>
                <a:gd name="T3" fmla="*/ 0 h 39"/>
                <a:gd name="T4" fmla="*/ 0 60000 65536"/>
                <a:gd name="T5" fmla="*/ 0 60000 65536"/>
                <a:gd name="T6" fmla="*/ 0 w 276"/>
                <a:gd name="T7" fmla="*/ 0 h 39"/>
                <a:gd name="T8" fmla="*/ 276 w 276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39">
                  <a:moveTo>
                    <a:pt x="0" y="39"/>
                  </a:moveTo>
                  <a:lnTo>
                    <a:pt x="276" y="0"/>
                  </a:ln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5"/>
          <p:cNvGrpSpPr>
            <a:grpSpLocks/>
          </p:cNvGrpSpPr>
          <p:nvPr/>
        </p:nvGrpSpPr>
        <p:grpSpPr bwMode="auto">
          <a:xfrm rot="16200000" flipV="1">
            <a:off x="2774950" y="2838451"/>
            <a:ext cx="2155825" cy="0"/>
            <a:chOff x="2696" y="2432"/>
            <a:chExt cx="1358" cy="0"/>
          </a:xfrm>
        </p:grpSpPr>
        <p:sp>
          <p:nvSpPr>
            <p:cNvPr id="85019" name="Line 26"/>
            <p:cNvSpPr>
              <a:spLocks noChangeShapeType="1"/>
            </p:cNvSpPr>
            <p:nvPr/>
          </p:nvSpPr>
          <p:spPr bwMode="auto">
            <a:xfrm flipH="1">
              <a:off x="2696" y="2432"/>
              <a:ext cx="454" cy="0"/>
            </a:xfrm>
            <a:prstGeom prst="line">
              <a:avLst/>
            </a:prstGeom>
            <a:noFill/>
            <a:ln w="5715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5020" name="Line 27"/>
            <p:cNvSpPr>
              <a:spLocks noChangeShapeType="1"/>
            </p:cNvSpPr>
            <p:nvPr/>
          </p:nvSpPr>
          <p:spPr bwMode="auto">
            <a:xfrm flipH="1">
              <a:off x="3600" y="2432"/>
              <a:ext cx="454" cy="0"/>
            </a:xfrm>
            <a:prstGeom prst="line">
              <a:avLst/>
            </a:prstGeom>
            <a:noFill/>
            <a:ln w="5715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28"/>
          <p:cNvGrpSpPr>
            <a:grpSpLocks/>
          </p:cNvGrpSpPr>
          <p:nvPr/>
        </p:nvGrpSpPr>
        <p:grpSpPr bwMode="auto">
          <a:xfrm rot="5400000">
            <a:off x="2924175" y="2841626"/>
            <a:ext cx="2155825" cy="0"/>
            <a:chOff x="2696" y="2432"/>
            <a:chExt cx="1358" cy="0"/>
          </a:xfrm>
        </p:grpSpPr>
        <p:sp>
          <p:nvSpPr>
            <p:cNvPr id="85017" name="Line 29"/>
            <p:cNvSpPr>
              <a:spLocks noChangeShapeType="1"/>
            </p:cNvSpPr>
            <p:nvPr/>
          </p:nvSpPr>
          <p:spPr bwMode="auto">
            <a:xfrm flipH="1">
              <a:off x="2696" y="2432"/>
              <a:ext cx="454" cy="0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5018" name="Line 30"/>
            <p:cNvSpPr>
              <a:spLocks noChangeShapeType="1"/>
            </p:cNvSpPr>
            <p:nvPr/>
          </p:nvSpPr>
          <p:spPr bwMode="auto">
            <a:xfrm flipH="1">
              <a:off x="3600" y="2432"/>
              <a:ext cx="454" cy="0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3048000" y="1900238"/>
            <a:ext cx="517525" cy="1489075"/>
            <a:chOff x="3152" y="1477"/>
            <a:chExt cx="326" cy="938"/>
          </a:xfrm>
        </p:grpSpPr>
        <p:sp>
          <p:nvSpPr>
            <p:cNvPr id="474160" name="Text Box 48"/>
            <p:cNvSpPr txBox="1">
              <a:spLocks noChangeArrowheads="1"/>
            </p:cNvSpPr>
            <p:nvPr/>
          </p:nvSpPr>
          <p:spPr bwMode="auto">
            <a:xfrm flipH="1">
              <a:off x="3160" y="1477"/>
              <a:ext cx="31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4000">
                  <a:solidFill>
                    <a:srgbClr val="FF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474161" name="Text Box 49"/>
            <p:cNvSpPr txBox="1">
              <a:spLocks noChangeArrowheads="1"/>
            </p:cNvSpPr>
            <p:nvPr/>
          </p:nvSpPr>
          <p:spPr bwMode="auto">
            <a:xfrm flipH="1">
              <a:off x="3152" y="1973"/>
              <a:ext cx="31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4000">
                  <a:solidFill>
                    <a:srgbClr val="FF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Arial" pitchFamily="34" charset="0"/>
                </a:rPr>
                <a:t>-</a:t>
              </a:r>
            </a:p>
          </p:txBody>
        </p:sp>
      </p:grpSp>
      <p:sp>
        <p:nvSpPr>
          <p:cNvPr id="474162" name="Freeform 50"/>
          <p:cNvSpPr>
            <a:spLocks/>
          </p:cNvSpPr>
          <p:nvPr/>
        </p:nvSpPr>
        <p:spPr bwMode="auto">
          <a:xfrm flipH="1">
            <a:off x="3770313" y="2809875"/>
            <a:ext cx="190500" cy="1588"/>
          </a:xfrm>
          <a:custGeom>
            <a:avLst/>
            <a:gdLst>
              <a:gd name="T0" fmla="*/ 2147483647 w 120"/>
              <a:gd name="T1" fmla="*/ 2147483647 h 1"/>
              <a:gd name="T2" fmla="*/ 0 w 120"/>
              <a:gd name="T3" fmla="*/ 0 h 1"/>
              <a:gd name="T4" fmla="*/ 0 60000 65536"/>
              <a:gd name="T5" fmla="*/ 0 60000 65536"/>
              <a:gd name="T6" fmla="*/ 0 w 120"/>
              <a:gd name="T7" fmla="*/ 0 h 1"/>
              <a:gd name="T8" fmla="*/ 120 w 12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0" h="1">
                <a:moveTo>
                  <a:pt x="120" y="1"/>
                </a:moveTo>
                <a:lnTo>
                  <a:pt x="0" y="0"/>
                </a:lnTo>
              </a:path>
            </a:pathLst>
          </a:custGeom>
          <a:noFill/>
          <a:ln w="571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74163" name="Freeform 51"/>
          <p:cNvSpPr>
            <a:spLocks/>
          </p:cNvSpPr>
          <p:nvPr/>
        </p:nvSpPr>
        <p:spPr bwMode="auto">
          <a:xfrm>
            <a:off x="3894138" y="2952750"/>
            <a:ext cx="190500" cy="1588"/>
          </a:xfrm>
          <a:custGeom>
            <a:avLst/>
            <a:gdLst>
              <a:gd name="T0" fmla="*/ 2147483647 w 120"/>
              <a:gd name="T1" fmla="*/ 2147483647 h 1"/>
              <a:gd name="T2" fmla="*/ 0 w 120"/>
              <a:gd name="T3" fmla="*/ 0 h 1"/>
              <a:gd name="T4" fmla="*/ 0 60000 65536"/>
              <a:gd name="T5" fmla="*/ 0 60000 65536"/>
              <a:gd name="T6" fmla="*/ 0 w 120"/>
              <a:gd name="T7" fmla="*/ 0 h 1"/>
              <a:gd name="T8" fmla="*/ 120 w 12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0" h="1">
                <a:moveTo>
                  <a:pt x="120" y="1"/>
                </a:moveTo>
                <a:lnTo>
                  <a:pt x="0" y="0"/>
                </a:lnTo>
              </a:path>
            </a:pathLst>
          </a:custGeom>
          <a:noFill/>
          <a:ln w="57150" cap="flat" cmpd="sng">
            <a:solidFill>
              <a:srgbClr val="0066FF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74164" name="Rectangle 52"/>
          <p:cNvSpPr>
            <a:spLocks noChangeArrowheads="1"/>
          </p:cNvSpPr>
          <p:nvPr/>
        </p:nvSpPr>
        <p:spPr bwMode="auto">
          <a:xfrm>
            <a:off x="11113" y="617538"/>
            <a:ext cx="9132887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3200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Als </a:t>
            </a:r>
            <a:r>
              <a:rPr lang="nl-NL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S</a:t>
            </a:r>
            <a:r>
              <a:rPr lang="nl-NL" sz="3200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wordt gesloten gaat er een stroom lopen en neemt de flux in de spoel toe (blauwe veldlijnen)</a:t>
            </a:r>
            <a:endParaRPr lang="el-GR" sz="3200" dirty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474165" name="Rectangle 53"/>
          <p:cNvSpPr>
            <a:spLocks noChangeArrowheads="1"/>
          </p:cNvSpPr>
          <p:nvPr/>
        </p:nvSpPr>
        <p:spPr bwMode="auto">
          <a:xfrm>
            <a:off x="22225" y="4076700"/>
            <a:ext cx="91217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3200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Als de flux toeneemt ontstaat er een tegenflux die wordt opgewekt door de inductiestroom</a:t>
            </a:r>
            <a:endParaRPr lang="el-GR" sz="3200" dirty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474166" name="Rectangle 54"/>
          <p:cNvSpPr>
            <a:spLocks noChangeArrowheads="1"/>
          </p:cNvSpPr>
          <p:nvPr/>
        </p:nvSpPr>
        <p:spPr bwMode="auto">
          <a:xfrm>
            <a:off x="34925" y="5130800"/>
            <a:ext cx="9109075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3200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Er ontstaat een inductiespanning met de aangegeven +pool en –pool.</a:t>
            </a:r>
            <a:endParaRPr lang="el-GR" sz="3200" dirty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474158" name="Line 46"/>
          <p:cNvSpPr>
            <a:spLocks noChangeShapeType="1"/>
          </p:cNvSpPr>
          <p:nvPr/>
        </p:nvSpPr>
        <p:spPr bwMode="auto">
          <a:xfrm>
            <a:off x="2459038" y="2451100"/>
            <a:ext cx="4318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74171" name="Rectangle 59"/>
          <p:cNvSpPr>
            <a:spLocks noChangeArrowheads="1"/>
          </p:cNvSpPr>
          <p:nvPr/>
        </p:nvSpPr>
        <p:spPr bwMode="auto">
          <a:xfrm>
            <a:off x="2614613" y="2227263"/>
            <a:ext cx="936625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3200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U</a:t>
            </a:r>
            <a:r>
              <a:rPr lang="nl-NL" sz="3200" baseline="-25000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ind</a:t>
            </a:r>
            <a:endParaRPr lang="el-GR" sz="3200" baseline="-25000" dirty="0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474173" name="AutoShape 61"/>
          <p:cNvSpPr>
            <a:spLocks noChangeArrowheads="1"/>
          </p:cNvSpPr>
          <p:nvPr/>
        </p:nvSpPr>
        <p:spPr bwMode="auto">
          <a:xfrm>
            <a:off x="6011863" y="1773238"/>
            <a:ext cx="1584325" cy="647700"/>
          </a:xfrm>
          <a:prstGeom prst="wedgeRoundRectCallout">
            <a:avLst>
              <a:gd name="adj1" fmla="val -174347"/>
              <a:gd name="adj2" fmla="val 13161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stroomaa</a:t>
            </a:r>
          </a:p>
        </p:txBody>
      </p:sp>
      <p:sp>
        <p:nvSpPr>
          <p:cNvPr id="474174" name="AutoShape 62"/>
          <p:cNvSpPr>
            <a:spLocks noChangeArrowheads="1"/>
          </p:cNvSpPr>
          <p:nvPr/>
        </p:nvSpPr>
        <p:spPr bwMode="auto">
          <a:xfrm>
            <a:off x="6443663" y="2565400"/>
            <a:ext cx="1081087" cy="647700"/>
          </a:xfrm>
          <a:prstGeom prst="wedgeRoundRectCallout">
            <a:avLst>
              <a:gd name="adj1" fmla="val -286269"/>
              <a:gd name="adj2" fmla="val 9828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flux</a:t>
            </a:r>
          </a:p>
        </p:txBody>
      </p:sp>
      <p:sp>
        <p:nvSpPr>
          <p:cNvPr id="474175" name="AutoShape 63"/>
          <p:cNvSpPr>
            <a:spLocks noChangeArrowheads="1"/>
          </p:cNvSpPr>
          <p:nvPr/>
        </p:nvSpPr>
        <p:spPr bwMode="auto">
          <a:xfrm>
            <a:off x="5940425" y="3357563"/>
            <a:ext cx="2016125" cy="647700"/>
          </a:xfrm>
          <a:prstGeom prst="wedgeRoundRectCallout">
            <a:avLst>
              <a:gd name="adj1" fmla="val -145042"/>
              <a:gd name="adj2" fmla="val 147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tegenflux</a:t>
            </a:r>
          </a:p>
        </p:txBody>
      </p:sp>
      <p:sp>
        <p:nvSpPr>
          <p:cNvPr id="474176" name="AutoShape 64"/>
          <p:cNvSpPr>
            <a:spLocks noChangeArrowheads="1"/>
          </p:cNvSpPr>
          <p:nvPr/>
        </p:nvSpPr>
        <p:spPr bwMode="auto">
          <a:xfrm>
            <a:off x="5795963" y="1844675"/>
            <a:ext cx="3024187" cy="647700"/>
          </a:xfrm>
          <a:prstGeom prst="wedgeRoundRectCallout">
            <a:avLst>
              <a:gd name="adj1" fmla="val -111102"/>
              <a:gd name="adj2" fmla="val 958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inductiestroom</a:t>
            </a:r>
          </a:p>
        </p:txBody>
      </p:sp>
      <p:sp>
        <p:nvSpPr>
          <p:cNvPr id="474177" name="AutoShape 65"/>
          <p:cNvSpPr>
            <a:spLocks noChangeArrowheads="1"/>
          </p:cNvSpPr>
          <p:nvPr/>
        </p:nvSpPr>
        <p:spPr bwMode="auto">
          <a:xfrm>
            <a:off x="179388" y="3429000"/>
            <a:ext cx="3240087" cy="647700"/>
          </a:xfrm>
          <a:prstGeom prst="wedgeRoundRectCallout">
            <a:avLst>
              <a:gd name="adj1" fmla="val 34176"/>
              <a:gd name="adj2" fmla="val -14093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inductiespanning</a:t>
            </a:r>
          </a:p>
        </p:txBody>
      </p:sp>
      <p:sp>
        <p:nvSpPr>
          <p:cNvPr id="474178" name="Rectangle 66"/>
          <p:cNvSpPr>
            <a:spLocks noChangeArrowheads="1"/>
          </p:cNvSpPr>
          <p:nvPr/>
        </p:nvSpPr>
        <p:spPr bwMode="auto">
          <a:xfrm>
            <a:off x="22225" y="5986463"/>
            <a:ext cx="9109075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3200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Deze inductiespanning werkt de stroomtoename tegen.</a:t>
            </a:r>
            <a:endParaRPr lang="el-GR" sz="3200" dirty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474179" name="Freeform 67"/>
          <p:cNvSpPr>
            <a:spLocks/>
          </p:cNvSpPr>
          <p:nvPr/>
        </p:nvSpPr>
        <p:spPr bwMode="auto">
          <a:xfrm>
            <a:off x="3025775" y="2444750"/>
            <a:ext cx="190500" cy="1588"/>
          </a:xfrm>
          <a:custGeom>
            <a:avLst/>
            <a:gdLst>
              <a:gd name="T0" fmla="*/ 2147483647 w 120"/>
              <a:gd name="T1" fmla="*/ 2147483647 h 1"/>
              <a:gd name="T2" fmla="*/ 0 w 120"/>
              <a:gd name="T3" fmla="*/ 0 h 1"/>
              <a:gd name="T4" fmla="*/ 0 60000 65536"/>
              <a:gd name="T5" fmla="*/ 0 60000 65536"/>
              <a:gd name="T6" fmla="*/ 0 w 120"/>
              <a:gd name="T7" fmla="*/ 0 h 1"/>
              <a:gd name="T8" fmla="*/ 120 w 12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0" h="1">
                <a:moveTo>
                  <a:pt x="120" y="1"/>
                </a:moveTo>
                <a:lnTo>
                  <a:pt x="0" y="0"/>
                </a:lnTo>
              </a:path>
            </a:pathLst>
          </a:custGeom>
          <a:noFill/>
          <a:ln w="57150" cap="flat" cmpd="sng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2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50370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4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4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4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4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74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7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4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4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4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4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74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74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7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74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4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74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7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4" grpId="0"/>
      <p:bldP spid="474162" grpId="0" animBg="1"/>
      <p:bldP spid="474163" grpId="0" animBg="1"/>
      <p:bldP spid="474164" grpId="0"/>
      <p:bldP spid="474165" grpId="0"/>
      <p:bldP spid="474166" grpId="0"/>
      <p:bldP spid="474158" grpId="0" animBg="1"/>
      <p:bldP spid="474173" grpId="0" animBg="1"/>
      <p:bldP spid="474174" grpId="0" animBg="1"/>
      <p:bldP spid="474175" grpId="0" animBg="1"/>
      <p:bldP spid="474176" grpId="0" animBg="1"/>
      <p:bldP spid="474177" grpId="0" animBg="1"/>
      <p:bldP spid="474178" grpId="0"/>
      <p:bldP spid="474179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69" name="Rectangle 25"/>
          <p:cNvSpPr>
            <a:spLocks noGrp="1" noChangeArrowheads="1"/>
          </p:cNvSpPr>
          <p:nvPr>
            <p:ph type="title"/>
          </p:nvPr>
        </p:nvSpPr>
        <p:spPr>
          <a:xfrm>
            <a:off x="0" y="-12700"/>
            <a:ext cx="9144000" cy="633413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5.27/31 </a:t>
            </a:r>
            <a:r>
              <a:rPr lang="nl-NL" altLang="nl-N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5. Zelfinductie in een spoel*</a:t>
            </a:r>
            <a:endParaRPr lang="el-GR" altLang="nl-NL" sz="3200" b="1" dirty="0" smtClean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 rot="16200000" flipV="1">
            <a:off x="2774950" y="2825751"/>
            <a:ext cx="2155825" cy="0"/>
            <a:chOff x="2696" y="2432"/>
            <a:chExt cx="1358" cy="0"/>
          </a:xfrm>
        </p:grpSpPr>
        <p:sp>
          <p:nvSpPr>
            <p:cNvPr id="86071" name="Line 56"/>
            <p:cNvSpPr>
              <a:spLocks noChangeShapeType="1"/>
            </p:cNvSpPr>
            <p:nvPr/>
          </p:nvSpPr>
          <p:spPr bwMode="auto">
            <a:xfrm flipH="1">
              <a:off x="2696" y="2432"/>
              <a:ext cx="454" cy="0"/>
            </a:xfrm>
            <a:prstGeom prst="line">
              <a:avLst/>
            </a:prstGeom>
            <a:noFill/>
            <a:ln w="57150">
              <a:solidFill>
                <a:srgbClr val="99CC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6072" name="Line 57"/>
            <p:cNvSpPr>
              <a:spLocks noChangeShapeType="1"/>
            </p:cNvSpPr>
            <p:nvPr/>
          </p:nvSpPr>
          <p:spPr bwMode="auto">
            <a:xfrm flipH="1">
              <a:off x="3600" y="2432"/>
              <a:ext cx="454" cy="0"/>
            </a:xfrm>
            <a:prstGeom prst="line">
              <a:avLst/>
            </a:prstGeom>
            <a:noFill/>
            <a:ln w="57150">
              <a:solidFill>
                <a:srgbClr val="99CC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86020" name="Group 53"/>
          <p:cNvGrpSpPr>
            <a:grpSpLocks/>
          </p:cNvGrpSpPr>
          <p:nvPr/>
        </p:nvGrpSpPr>
        <p:grpSpPr bwMode="auto">
          <a:xfrm>
            <a:off x="182563" y="1879600"/>
            <a:ext cx="4160837" cy="1317625"/>
            <a:chOff x="115" y="1184"/>
            <a:chExt cx="2621" cy="830"/>
          </a:xfrm>
        </p:grpSpPr>
        <p:grpSp>
          <p:nvGrpSpPr>
            <p:cNvPr id="86050" name="Group 5"/>
            <p:cNvGrpSpPr>
              <a:grpSpLocks/>
            </p:cNvGrpSpPr>
            <p:nvPr/>
          </p:nvGrpSpPr>
          <p:grpSpPr bwMode="auto">
            <a:xfrm>
              <a:off x="115" y="1424"/>
              <a:ext cx="2621" cy="590"/>
              <a:chOff x="1347" y="2342"/>
              <a:chExt cx="2621" cy="590"/>
            </a:xfrm>
          </p:grpSpPr>
          <p:grpSp>
            <p:nvGrpSpPr>
              <p:cNvPr id="86053" name="Group 6"/>
              <p:cNvGrpSpPr>
                <a:grpSpLocks/>
              </p:cNvGrpSpPr>
              <p:nvPr/>
            </p:nvGrpSpPr>
            <p:grpSpPr bwMode="auto">
              <a:xfrm rot="16200000" flipV="1">
                <a:off x="3152" y="2115"/>
                <a:ext cx="590" cy="1043"/>
                <a:chOff x="3152" y="2115"/>
                <a:chExt cx="590" cy="1043"/>
              </a:xfrm>
            </p:grpSpPr>
            <p:sp>
              <p:nvSpPr>
                <p:cNvPr id="86061" name="AutoShape 7"/>
                <p:cNvSpPr>
                  <a:spLocks noChangeArrowheads="1"/>
                </p:cNvSpPr>
                <p:nvPr/>
              </p:nvSpPr>
              <p:spPr bwMode="auto">
                <a:xfrm rot="5400000">
                  <a:off x="3159" y="2124"/>
                  <a:ext cx="576" cy="590"/>
                </a:xfrm>
                <a:prstGeom prst="can">
                  <a:avLst>
                    <a:gd name="adj" fmla="val 25608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grpSp>
              <p:nvGrpSpPr>
                <p:cNvPr id="86062" name="Group 8"/>
                <p:cNvGrpSpPr>
                  <a:grpSpLocks/>
                </p:cNvGrpSpPr>
                <p:nvPr/>
              </p:nvGrpSpPr>
              <p:grpSpPr bwMode="auto">
                <a:xfrm>
                  <a:off x="3213" y="2115"/>
                  <a:ext cx="358" cy="591"/>
                  <a:chOff x="1522" y="1645"/>
                  <a:chExt cx="358" cy="591"/>
                </a:xfrm>
              </p:grpSpPr>
              <p:grpSp>
                <p:nvGrpSpPr>
                  <p:cNvPr id="8606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701" y="1645"/>
                    <a:ext cx="179" cy="591"/>
                    <a:chOff x="1701" y="1661"/>
                    <a:chExt cx="179" cy="591"/>
                  </a:xfrm>
                </p:grpSpPr>
                <p:sp>
                  <p:nvSpPr>
                    <p:cNvPr id="86069" name="Arc 10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1540" y="1912"/>
                      <a:ext cx="591" cy="89"/>
                    </a:xfrm>
                    <a:custGeom>
                      <a:avLst/>
                      <a:gdLst>
                        <a:gd name="T0" fmla="*/ 0 w 43200"/>
                        <a:gd name="T1" fmla="*/ 0 h 24053"/>
                        <a:gd name="T2" fmla="*/ 0 w 43200"/>
                        <a:gd name="T3" fmla="*/ 0 h 24053"/>
                        <a:gd name="T4" fmla="*/ 0 w 43200"/>
                        <a:gd name="T5" fmla="*/ 0 h 24053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4053"/>
                        <a:gd name="T11" fmla="*/ 43200 w 43200"/>
                        <a:gd name="T12" fmla="*/ 24053 h 2405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4053" fill="none" extrusionOk="0">
                          <a:moveTo>
                            <a:pt x="139" y="24053"/>
                          </a:moveTo>
                          <a:cubicBezTo>
                            <a:pt x="46" y="23238"/>
                            <a:pt x="0" y="2241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</a:path>
                        <a:path w="43200" h="24053" stroke="0" extrusionOk="0">
                          <a:moveTo>
                            <a:pt x="139" y="24053"/>
                          </a:moveTo>
                          <a:cubicBezTo>
                            <a:pt x="46" y="23238"/>
                            <a:pt x="0" y="2241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  <a:lnTo>
                            <a:pt x="21600" y="21600"/>
                          </a:lnTo>
                          <a:lnTo>
                            <a:pt x="139" y="24053"/>
                          </a:lnTo>
                          <a:close/>
                        </a:path>
                      </a:pathLst>
                    </a:custGeom>
                    <a:noFill/>
                    <a:ln w="5715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6070" name="Arc 11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1450" y="1912"/>
                      <a:ext cx="591" cy="89"/>
                    </a:xfrm>
                    <a:custGeom>
                      <a:avLst/>
                      <a:gdLst>
                        <a:gd name="T0" fmla="*/ 0 w 43200"/>
                        <a:gd name="T1" fmla="*/ 0 h 24053"/>
                        <a:gd name="T2" fmla="*/ 0 w 43200"/>
                        <a:gd name="T3" fmla="*/ 0 h 24053"/>
                        <a:gd name="T4" fmla="*/ 0 w 43200"/>
                        <a:gd name="T5" fmla="*/ 0 h 24053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4053"/>
                        <a:gd name="T11" fmla="*/ 43200 w 43200"/>
                        <a:gd name="T12" fmla="*/ 24053 h 2405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4053" fill="none" extrusionOk="0">
                          <a:moveTo>
                            <a:pt x="139" y="24053"/>
                          </a:moveTo>
                          <a:cubicBezTo>
                            <a:pt x="46" y="23238"/>
                            <a:pt x="0" y="2241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</a:path>
                        <a:path w="43200" h="24053" stroke="0" extrusionOk="0">
                          <a:moveTo>
                            <a:pt x="139" y="24053"/>
                          </a:moveTo>
                          <a:cubicBezTo>
                            <a:pt x="46" y="23238"/>
                            <a:pt x="0" y="2241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  <a:lnTo>
                            <a:pt x="21600" y="21600"/>
                          </a:lnTo>
                          <a:lnTo>
                            <a:pt x="139" y="24053"/>
                          </a:lnTo>
                          <a:close/>
                        </a:path>
                      </a:pathLst>
                    </a:custGeom>
                    <a:noFill/>
                    <a:ln w="5715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86066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1522" y="1645"/>
                    <a:ext cx="179" cy="591"/>
                    <a:chOff x="1701" y="1661"/>
                    <a:chExt cx="179" cy="591"/>
                  </a:xfrm>
                </p:grpSpPr>
                <p:sp>
                  <p:nvSpPr>
                    <p:cNvPr id="86067" name="Arc 13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1540" y="1912"/>
                      <a:ext cx="591" cy="89"/>
                    </a:xfrm>
                    <a:custGeom>
                      <a:avLst/>
                      <a:gdLst>
                        <a:gd name="T0" fmla="*/ 0 w 43200"/>
                        <a:gd name="T1" fmla="*/ 0 h 24053"/>
                        <a:gd name="T2" fmla="*/ 0 w 43200"/>
                        <a:gd name="T3" fmla="*/ 0 h 24053"/>
                        <a:gd name="T4" fmla="*/ 0 w 43200"/>
                        <a:gd name="T5" fmla="*/ 0 h 24053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4053"/>
                        <a:gd name="T11" fmla="*/ 43200 w 43200"/>
                        <a:gd name="T12" fmla="*/ 24053 h 2405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4053" fill="none" extrusionOk="0">
                          <a:moveTo>
                            <a:pt x="139" y="24053"/>
                          </a:moveTo>
                          <a:cubicBezTo>
                            <a:pt x="46" y="23238"/>
                            <a:pt x="0" y="2241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</a:path>
                        <a:path w="43200" h="24053" stroke="0" extrusionOk="0">
                          <a:moveTo>
                            <a:pt x="139" y="24053"/>
                          </a:moveTo>
                          <a:cubicBezTo>
                            <a:pt x="46" y="23238"/>
                            <a:pt x="0" y="2241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  <a:lnTo>
                            <a:pt x="21600" y="21600"/>
                          </a:lnTo>
                          <a:lnTo>
                            <a:pt x="139" y="24053"/>
                          </a:lnTo>
                          <a:close/>
                        </a:path>
                      </a:pathLst>
                    </a:custGeom>
                    <a:noFill/>
                    <a:ln w="5715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6068" name="Arc 14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1450" y="1912"/>
                      <a:ext cx="591" cy="89"/>
                    </a:xfrm>
                    <a:custGeom>
                      <a:avLst/>
                      <a:gdLst>
                        <a:gd name="T0" fmla="*/ 0 w 43200"/>
                        <a:gd name="T1" fmla="*/ 0 h 24053"/>
                        <a:gd name="T2" fmla="*/ 0 w 43200"/>
                        <a:gd name="T3" fmla="*/ 0 h 24053"/>
                        <a:gd name="T4" fmla="*/ 0 w 43200"/>
                        <a:gd name="T5" fmla="*/ 0 h 24053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4053"/>
                        <a:gd name="T11" fmla="*/ 43200 w 43200"/>
                        <a:gd name="T12" fmla="*/ 24053 h 2405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4053" fill="none" extrusionOk="0">
                          <a:moveTo>
                            <a:pt x="139" y="24053"/>
                          </a:moveTo>
                          <a:cubicBezTo>
                            <a:pt x="46" y="23238"/>
                            <a:pt x="0" y="2241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</a:path>
                        <a:path w="43200" h="24053" stroke="0" extrusionOk="0">
                          <a:moveTo>
                            <a:pt x="139" y="24053"/>
                          </a:moveTo>
                          <a:cubicBezTo>
                            <a:pt x="46" y="23238"/>
                            <a:pt x="0" y="2241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  <a:lnTo>
                            <a:pt x="21600" y="21600"/>
                          </a:lnTo>
                          <a:lnTo>
                            <a:pt x="139" y="24053"/>
                          </a:lnTo>
                          <a:close/>
                        </a:path>
                      </a:pathLst>
                    </a:custGeom>
                    <a:noFill/>
                    <a:ln w="57150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</p:grpSp>
            </p:grpSp>
            <p:sp>
              <p:nvSpPr>
                <p:cNvPr id="86063" name="Line 15"/>
                <p:cNvSpPr>
                  <a:spLocks noChangeShapeType="1"/>
                </p:cNvSpPr>
                <p:nvPr/>
              </p:nvSpPr>
              <p:spPr bwMode="auto">
                <a:xfrm>
                  <a:off x="3288" y="2704"/>
                  <a:ext cx="0" cy="454"/>
                </a:xfrm>
                <a:prstGeom prst="line">
                  <a:avLst/>
                </a:prstGeom>
                <a:noFill/>
                <a:ln w="57150">
                  <a:solidFill>
                    <a:srgbClr val="FF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86064" name="Line 16"/>
                <p:cNvSpPr>
                  <a:spLocks noChangeShapeType="1"/>
                </p:cNvSpPr>
                <p:nvPr/>
              </p:nvSpPr>
              <p:spPr bwMode="auto">
                <a:xfrm>
                  <a:off x="3624" y="2704"/>
                  <a:ext cx="0" cy="454"/>
                </a:xfrm>
                <a:prstGeom prst="line">
                  <a:avLst/>
                </a:prstGeom>
                <a:noFill/>
                <a:ln w="57150">
                  <a:solidFill>
                    <a:srgbClr val="FF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86054" name="Group 17"/>
              <p:cNvGrpSpPr>
                <a:grpSpLocks/>
              </p:cNvGrpSpPr>
              <p:nvPr/>
            </p:nvGrpSpPr>
            <p:grpSpPr bwMode="auto">
              <a:xfrm>
                <a:off x="1347" y="2462"/>
                <a:ext cx="1653" cy="334"/>
                <a:chOff x="1347" y="2462"/>
                <a:chExt cx="1653" cy="334"/>
              </a:xfrm>
            </p:grpSpPr>
            <p:sp>
              <p:nvSpPr>
                <p:cNvPr id="86055" name="Freeform 18"/>
                <p:cNvSpPr>
                  <a:spLocks/>
                </p:cNvSpPr>
                <p:nvPr/>
              </p:nvSpPr>
              <p:spPr bwMode="auto">
                <a:xfrm>
                  <a:off x="1518" y="2463"/>
                  <a:ext cx="550" cy="135"/>
                </a:xfrm>
                <a:custGeom>
                  <a:avLst/>
                  <a:gdLst>
                    <a:gd name="T0" fmla="*/ 550 w 550"/>
                    <a:gd name="T1" fmla="*/ 1 h 135"/>
                    <a:gd name="T2" fmla="*/ 0 w 550"/>
                    <a:gd name="T3" fmla="*/ 0 h 135"/>
                    <a:gd name="T4" fmla="*/ 0 w 550"/>
                    <a:gd name="T5" fmla="*/ 135 h 135"/>
                    <a:gd name="T6" fmla="*/ 0 60000 65536"/>
                    <a:gd name="T7" fmla="*/ 0 60000 65536"/>
                    <a:gd name="T8" fmla="*/ 0 60000 65536"/>
                    <a:gd name="T9" fmla="*/ 0 w 550"/>
                    <a:gd name="T10" fmla="*/ 0 h 135"/>
                    <a:gd name="T11" fmla="*/ 550 w 550"/>
                    <a:gd name="T12" fmla="*/ 135 h 1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50" h="135">
                      <a:moveTo>
                        <a:pt x="550" y="1"/>
                      </a:moveTo>
                      <a:lnTo>
                        <a:pt x="0" y="0"/>
                      </a:lnTo>
                      <a:lnTo>
                        <a:pt x="0" y="135"/>
                      </a:lnTo>
                    </a:path>
                  </a:pathLst>
                </a:custGeom>
                <a:noFill/>
                <a:ln w="57150" cmpd="sng">
                  <a:solidFill>
                    <a:srgbClr val="FF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86056" name="Freeform 19"/>
                <p:cNvSpPr>
                  <a:spLocks/>
                </p:cNvSpPr>
                <p:nvPr/>
              </p:nvSpPr>
              <p:spPr bwMode="auto">
                <a:xfrm>
                  <a:off x="1512" y="2670"/>
                  <a:ext cx="1432" cy="126"/>
                </a:xfrm>
                <a:custGeom>
                  <a:avLst/>
                  <a:gdLst>
                    <a:gd name="T0" fmla="*/ 1432 w 1432"/>
                    <a:gd name="T1" fmla="*/ 126 h 126"/>
                    <a:gd name="T2" fmla="*/ 0 w 1432"/>
                    <a:gd name="T3" fmla="*/ 126 h 126"/>
                    <a:gd name="T4" fmla="*/ 0 w 1432"/>
                    <a:gd name="T5" fmla="*/ 0 h 126"/>
                    <a:gd name="T6" fmla="*/ 0 60000 65536"/>
                    <a:gd name="T7" fmla="*/ 0 60000 65536"/>
                    <a:gd name="T8" fmla="*/ 0 60000 65536"/>
                    <a:gd name="T9" fmla="*/ 0 w 1432"/>
                    <a:gd name="T10" fmla="*/ 0 h 126"/>
                    <a:gd name="T11" fmla="*/ 1432 w 1432"/>
                    <a:gd name="T12" fmla="*/ 126 h 1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32" h="126">
                      <a:moveTo>
                        <a:pt x="1432" y="126"/>
                      </a:moveTo>
                      <a:lnTo>
                        <a:pt x="0" y="1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57150" cmpd="sng">
                  <a:solidFill>
                    <a:srgbClr val="FF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86057" name="Freeform 20"/>
                <p:cNvSpPr>
                  <a:spLocks/>
                </p:cNvSpPr>
                <p:nvPr/>
              </p:nvSpPr>
              <p:spPr bwMode="auto">
                <a:xfrm>
                  <a:off x="2336" y="2462"/>
                  <a:ext cx="664" cy="1"/>
                </a:xfrm>
                <a:custGeom>
                  <a:avLst/>
                  <a:gdLst>
                    <a:gd name="T0" fmla="*/ 664 w 664"/>
                    <a:gd name="T1" fmla="*/ 0 h 1"/>
                    <a:gd name="T2" fmla="*/ 0 w 664"/>
                    <a:gd name="T3" fmla="*/ 0 h 1"/>
                    <a:gd name="T4" fmla="*/ 0 60000 65536"/>
                    <a:gd name="T5" fmla="*/ 0 60000 65536"/>
                    <a:gd name="T6" fmla="*/ 0 w 664"/>
                    <a:gd name="T7" fmla="*/ 0 h 1"/>
                    <a:gd name="T8" fmla="*/ 664 w 664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664" h="1">
                      <a:moveTo>
                        <a:pt x="664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57150" cmpd="sng">
                  <a:solidFill>
                    <a:srgbClr val="FF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grpSp>
              <p:nvGrpSpPr>
                <p:cNvPr id="86058" name="Group 21"/>
                <p:cNvGrpSpPr>
                  <a:grpSpLocks/>
                </p:cNvGrpSpPr>
                <p:nvPr/>
              </p:nvGrpSpPr>
              <p:grpSpPr bwMode="auto">
                <a:xfrm>
                  <a:off x="1347" y="2599"/>
                  <a:ext cx="348" cy="60"/>
                  <a:chOff x="1347" y="2599"/>
                  <a:chExt cx="348" cy="60"/>
                </a:xfrm>
              </p:grpSpPr>
              <p:sp>
                <p:nvSpPr>
                  <p:cNvPr id="86059" name="Freeform 22"/>
                  <p:cNvSpPr>
                    <a:spLocks/>
                  </p:cNvSpPr>
                  <p:nvPr/>
                </p:nvSpPr>
                <p:spPr bwMode="auto">
                  <a:xfrm>
                    <a:off x="1347" y="2599"/>
                    <a:ext cx="348" cy="1"/>
                  </a:xfrm>
                  <a:custGeom>
                    <a:avLst/>
                    <a:gdLst>
                      <a:gd name="T0" fmla="*/ 348 w 348"/>
                      <a:gd name="T1" fmla="*/ 1 h 1"/>
                      <a:gd name="T2" fmla="*/ 0 w 348"/>
                      <a:gd name="T3" fmla="*/ 0 h 1"/>
                      <a:gd name="T4" fmla="*/ 0 60000 65536"/>
                      <a:gd name="T5" fmla="*/ 0 60000 65536"/>
                      <a:gd name="T6" fmla="*/ 0 w 348"/>
                      <a:gd name="T7" fmla="*/ 0 h 1"/>
                      <a:gd name="T8" fmla="*/ 348 w 348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348" h="1">
                        <a:moveTo>
                          <a:pt x="348" y="1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86060" name="Freeform 23"/>
                  <p:cNvSpPr>
                    <a:spLocks/>
                  </p:cNvSpPr>
                  <p:nvPr/>
                </p:nvSpPr>
                <p:spPr bwMode="auto">
                  <a:xfrm>
                    <a:off x="1429" y="2658"/>
                    <a:ext cx="176" cy="1"/>
                  </a:xfrm>
                  <a:custGeom>
                    <a:avLst/>
                    <a:gdLst>
                      <a:gd name="T0" fmla="*/ 176 w 176"/>
                      <a:gd name="T1" fmla="*/ 1 h 1"/>
                      <a:gd name="T2" fmla="*/ 0 w 176"/>
                      <a:gd name="T3" fmla="*/ 0 h 1"/>
                      <a:gd name="T4" fmla="*/ 0 60000 65536"/>
                      <a:gd name="T5" fmla="*/ 0 60000 65536"/>
                      <a:gd name="T6" fmla="*/ 0 w 176"/>
                      <a:gd name="T7" fmla="*/ 0 h 1"/>
                      <a:gd name="T8" fmla="*/ 176 w 176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76" h="1">
                        <a:moveTo>
                          <a:pt x="176" y="1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5715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518168" name="Rectangle 24"/>
            <p:cNvSpPr>
              <a:spLocks noChangeArrowheads="1"/>
            </p:cNvSpPr>
            <p:nvPr/>
          </p:nvSpPr>
          <p:spPr bwMode="auto">
            <a:xfrm>
              <a:off x="605" y="1184"/>
              <a:ext cx="34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nl-NL" sz="3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pitchFamily="34" charset="0"/>
                </a:rPr>
                <a:t>S</a:t>
              </a:r>
              <a:endParaRPr lang="el-G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86052" name="Freeform 28"/>
            <p:cNvSpPr>
              <a:spLocks/>
            </p:cNvSpPr>
            <p:nvPr/>
          </p:nvSpPr>
          <p:spPr bwMode="auto">
            <a:xfrm>
              <a:off x="832" y="1506"/>
              <a:ext cx="276" cy="39"/>
            </a:xfrm>
            <a:custGeom>
              <a:avLst/>
              <a:gdLst>
                <a:gd name="T0" fmla="*/ 0 w 276"/>
                <a:gd name="T1" fmla="*/ 39 h 39"/>
                <a:gd name="T2" fmla="*/ 276 w 276"/>
                <a:gd name="T3" fmla="*/ 0 h 39"/>
                <a:gd name="T4" fmla="*/ 0 60000 65536"/>
                <a:gd name="T5" fmla="*/ 0 60000 65536"/>
                <a:gd name="T6" fmla="*/ 0 w 276"/>
                <a:gd name="T7" fmla="*/ 0 h 39"/>
                <a:gd name="T8" fmla="*/ 276 w 276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39">
                  <a:moveTo>
                    <a:pt x="0" y="39"/>
                  </a:moveTo>
                  <a:lnTo>
                    <a:pt x="276" y="0"/>
                  </a:ln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1328738" y="2114550"/>
            <a:ext cx="439737" cy="647700"/>
            <a:chOff x="831" y="1332"/>
            <a:chExt cx="277" cy="408"/>
          </a:xfrm>
        </p:grpSpPr>
        <p:sp>
          <p:nvSpPr>
            <p:cNvPr id="86048" name="Rectangle 27"/>
            <p:cNvSpPr>
              <a:spLocks noChangeArrowheads="1"/>
            </p:cNvSpPr>
            <p:nvPr/>
          </p:nvSpPr>
          <p:spPr bwMode="auto">
            <a:xfrm>
              <a:off x="831" y="1332"/>
              <a:ext cx="277" cy="40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6049" name="Freeform 4"/>
            <p:cNvSpPr>
              <a:spLocks/>
            </p:cNvSpPr>
            <p:nvPr/>
          </p:nvSpPr>
          <p:spPr bwMode="auto">
            <a:xfrm>
              <a:off x="832" y="1410"/>
              <a:ext cx="244" cy="135"/>
            </a:xfrm>
            <a:custGeom>
              <a:avLst/>
              <a:gdLst>
                <a:gd name="T0" fmla="*/ 0 w 244"/>
                <a:gd name="T1" fmla="*/ 135 h 135"/>
                <a:gd name="T2" fmla="*/ 244 w 244"/>
                <a:gd name="T3" fmla="*/ 0 h 135"/>
                <a:gd name="T4" fmla="*/ 0 60000 65536"/>
                <a:gd name="T5" fmla="*/ 0 60000 65536"/>
                <a:gd name="T6" fmla="*/ 0 w 244"/>
                <a:gd name="T7" fmla="*/ 0 h 135"/>
                <a:gd name="T8" fmla="*/ 244 w 244"/>
                <a:gd name="T9" fmla="*/ 135 h 1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" h="135">
                  <a:moveTo>
                    <a:pt x="0" y="135"/>
                  </a:moveTo>
                  <a:lnTo>
                    <a:pt x="244" y="0"/>
                  </a:ln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9"/>
          <p:cNvGrpSpPr>
            <a:grpSpLocks/>
          </p:cNvGrpSpPr>
          <p:nvPr/>
        </p:nvGrpSpPr>
        <p:grpSpPr bwMode="auto">
          <a:xfrm rot="16200000" flipV="1">
            <a:off x="2778125" y="2838451"/>
            <a:ext cx="2155825" cy="0"/>
            <a:chOff x="2696" y="2432"/>
            <a:chExt cx="1358" cy="0"/>
          </a:xfrm>
        </p:grpSpPr>
        <p:sp>
          <p:nvSpPr>
            <p:cNvPr id="86046" name="Line 30"/>
            <p:cNvSpPr>
              <a:spLocks noChangeShapeType="1"/>
            </p:cNvSpPr>
            <p:nvPr/>
          </p:nvSpPr>
          <p:spPr bwMode="auto">
            <a:xfrm flipH="1">
              <a:off x="2696" y="2432"/>
              <a:ext cx="454" cy="0"/>
            </a:xfrm>
            <a:prstGeom prst="line">
              <a:avLst/>
            </a:prstGeom>
            <a:noFill/>
            <a:ln w="5715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6047" name="Line 31"/>
            <p:cNvSpPr>
              <a:spLocks noChangeShapeType="1"/>
            </p:cNvSpPr>
            <p:nvPr/>
          </p:nvSpPr>
          <p:spPr bwMode="auto">
            <a:xfrm flipH="1">
              <a:off x="3600" y="2432"/>
              <a:ext cx="454" cy="0"/>
            </a:xfrm>
            <a:prstGeom prst="line">
              <a:avLst/>
            </a:prstGeom>
            <a:noFill/>
            <a:ln w="5715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32"/>
          <p:cNvGrpSpPr>
            <a:grpSpLocks/>
          </p:cNvGrpSpPr>
          <p:nvPr/>
        </p:nvGrpSpPr>
        <p:grpSpPr bwMode="auto">
          <a:xfrm rot="16200000" flipV="1">
            <a:off x="2924175" y="2841626"/>
            <a:ext cx="2155825" cy="0"/>
            <a:chOff x="2696" y="2432"/>
            <a:chExt cx="1358" cy="0"/>
          </a:xfrm>
        </p:grpSpPr>
        <p:sp>
          <p:nvSpPr>
            <p:cNvPr id="86044" name="Line 33"/>
            <p:cNvSpPr>
              <a:spLocks noChangeShapeType="1"/>
            </p:cNvSpPr>
            <p:nvPr/>
          </p:nvSpPr>
          <p:spPr bwMode="auto">
            <a:xfrm flipH="1">
              <a:off x="2696" y="2432"/>
              <a:ext cx="454" cy="0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6045" name="Line 34"/>
            <p:cNvSpPr>
              <a:spLocks noChangeShapeType="1"/>
            </p:cNvSpPr>
            <p:nvPr/>
          </p:nvSpPr>
          <p:spPr bwMode="auto">
            <a:xfrm flipH="1">
              <a:off x="3600" y="2432"/>
              <a:ext cx="454" cy="0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35"/>
          <p:cNvGrpSpPr>
            <a:grpSpLocks/>
          </p:cNvGrpSpPr>
          <p:nvPr/>
        </p:nvGrpSpPr>
        <p:grpSpPr bwMode="auto">
          <a:xfrm>
            <a:off x="3048000" y="1900238"/>
            <a:ext cx="517525" cy="1489075"/>
            <a:chOff x="3152" y="1477"/>
            <a:chExt cx="326" cy="938"/>
          </a:xfrm>
        </p:grpSpPr>
        <p:sp>
          <p:nvSpPr>
            <p:cNvPr id="518180" name="Text Box 36"/>
            <p:cNvSpPr txBox="1">
              <a:spLocks noChangeArrowheads="1"/>
            </p:cNvSpPr>
            <p:nvPr/>
          </p:nvSpPr>
          <p:spPr bwMode="auto">
            <a:xfrm flipH="1">
              <a:off x="3160" y="1477"/>
              <a:ext cx="31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4000">
                  <a:solidFill>
                    <a:srgbClr val="FF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Arial" pitchFamily="34" charset="0"/>
                </a:rPr>
                <a:t>-</a:t>
              </a:r>
            </a:p>
          </p:txBody>
        </p:sp>
        <p:sp>
          <p:nvSpPr>
            <p:cNvPr id="518181" name="Text Box 37"/>
            <p:cNvSpPr txBox="1">
              <a:spLocks noChangeArrowheads="1"/>
            </p:cNvSpPr>
            <p:nvPr/>
          </p:nvSpPr>
          <p:spPr bwMode="auto">
            <a:xfrm flipH="1">
              <a:off x="3152" y="1973"/>
              <a:ext cx="31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sz="4000">
                  <a:solidFill>
                    <a:srgbClr val="FF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Arial" pitchFamily="34" charset="0"/>
                </a:rPr>
                <a:t>+</a:t>
              </a:r>
            </a:p>
          </p:txBody>
        </p:sp>
      </p:grpSp>
      <p:sp>
        <p:nvSpPr>
          <p:cNvPr id="518182" name="Freeform 38"/>
          <p:cNvSpPr>
            <a:spLocks/>
          </p:cNvSpPr>
          <p:nvPr/>
        </p:nvSpPr>
        <p:spPr bwMode="auto">
          <a:xfrm>
            <a:off x="3770313" y="2809875"/>
            <a:ext cx="190500" cy="1588"/>
          </a:xfrm>
          <a:custGeom>
            <a:avLst/>
            <a:gdLst>
              <a:gd name="T0" fmla="*/ 2147483647 w 120"/>
              <a:gd name="T1" fmla="*/ 2147483647 h 1"/>
              <a:gd name="T2" fmla="*/ 0 w 120"/>
              <a:gd name="T3" fmla="*/ 0 h 1"/>
              <a:gd name="T4" fmla="*/ 0 60000 65536"/>
              <a:gd name="T5" fmla="*/ 0 60000 65536"/>
              <a:gd name="T6" fmla="*/ 0 w 120"/>
              <a:gd name="T7" fmla="*/ 0 h 1"/>
              <a:gd name="T8" fmla="*/ 120 w 12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0" h="1">
                <a:moveTo>
                  <a:pt x="120" y="1"/>
                </a:moveTo>
                <a:lnTo>
                  <a:pt x="0" y="0"/>
                </a:lnTo>
              </a:path>
            </a:pathLst>
          </a:custGeom>
          <a:noFill/>
          <a:ln w="57150" cap="flat" cmpd="sng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18183" name="Freeform 39"/>
          <p:cNvSpPr>
            <a:spLocks/>
          </p:cNvSpPr>
          <p:nvPr/>
        </p:nvSpPr>
        <p:spPr bwMode="auto">
          <a:xfrm>
            <a:off x="3894138" y="2952750"/>
            <a:ext cx="190500" cy="1588"/>
          </a:xfrm>
          <a:custGeom>
            <a:avLst/>
            <a:gdLst>
              <a:gd name="T0" fmla="*/ 2147483647 w 120"/>
              <a:gd name="T1" fmla="*/ 2147483647 h 1"/>
              <a:gd name="T2" fmla="*/ 0 w 120"/>
              <a:gd name="T3" fmla="*/ 0 h 1"/>
              <a:gd name="T4" fmla="*/ 0 60000 65536"/>
              <a:gd name="T5" fmla="*/ 0 60000 65536"/>
              <a:gd name="T6" fmla="*/ 0 w 120"/>
              <a:gd name="T7" fmla="*/ 0 h 1"/>
              <a:gd name="T8" fmla="*/ 120 w 12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0" h="1">
                <a:moveTo>
                  <a:pt x="120" y="1"/>
                </a:moveTo>
                <a:lnTo>
                  <a:pt x="0" y="0"/>
                </a:lnTo>
              </a:path>
            </a:pathLst>
          </a:custGeom>
          <a:noFill/>
          <a:ln w="57150" cap="flat" cmpd="sng">
            <a:solidFill>
              <a:srgbClr val="3366FF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18184" name="Rectangle 40"/>
          <p:cNvSpPr>
            <a:spLocks noChangeArrowheads="1"/>
          </p:cNvSpPr>
          <p:nvPr/>
        </p:nvSpPr>
        <p:spPr bwMode="auto">
          <a:xfrm>
            <a:off x="11113" y="617538"/>
            <a:ext cx="9132887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3200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Als </a:t>
            </a:r>
            <a:r>
              <a:rPr lang="nl-NL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S</a:t>
            </a:r>
            <a:r>
              <a:rPr lang="nl-NL" sz="3200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wordt geopend neemt de stroom in de spoel af en neemt de flux in de spoel af (blauwe veldlijnen)</a:t>
            </a:r>
            <a:endParaRPr lang="el-GR" sz="3200" dirty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518185" name="Rectangle 41"/>
          <p:cNvSpPr>
            <a:spLocks noChangeArrowheads="1"/>
          </p:cNvSpPr>
          <p:nvPr/>
        </p:nvSpPr>
        <p:spPr bwMode="auto">
          <a:xfrm>
            <a:off x="22225" y="4076700"/>
            <a:ext cx="91217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3200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Als de flux afneemt ontstaat er een </a:t>
            </a:r>
            <a:r>
              <a:rPr lang="nl-NL" sz="3200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meeflux</a:t>
            </a:r>
            <a:r>
              <a:rPr lang="nl-NL" sz="3200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die wordt opgewekt door de inductiestroom</a:t>
            </a:r>
            <a:endParaRPr lang="el-GR" sz="3200" dirty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518186" name="Rectangle 42"/>
          <p:cNvSpPr>
            <a:spLocks noChangeArrowheads="1"/>
          </p:cNvSpPr>
          <p:nvPr/>
        </p:nvSpPr>
        <p:spPr bwMode="auto">
          <a:xfrm>
            <a:off x="34925" y="5130800"/>
            <a:ext cx="9109075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3200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Er ontstaat een inductiespanning met de aangegeven +pool en –pool.</a:t>
            </a:r>
            <a:endParaRPr lang="el-GR" sz="3200" dirty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518187" name="Line 43"/>
          <p:cNvSpPr>
            <a:spLocks noChangeShapeType="1"/>
          </p:cNvSpPr>
          <p:nvPr/>
        </p:nvSpPr>
        <p:spPr bwMode="auto">
          <a:xfrm>
            <a:off x="2459038" y="2451100"/>
            <a:ext cx="4318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18188" name="Rectangle 44"/>
          <p:cNvSpPr>
            <a:spLocks noChangeArrowheads="1"/>
          </p:cNvSpPr>
          <p:nvPr/>
        </p:nvSpPr>
        <p:spPr bwMode="auto">
          <a:xfrm>
            <a:off x="2614613" y="2227263"/>
            <a:ext cx="936625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3200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U</a:t>
            </a:r>
            <a:r>
              <a:rPr lang="nl-NL" sz="3200" baseline="-25000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ind</a:t>
            </a:r>
            <a:endParaRPr lang="el-GR" sz="3200" baseline="-25000" dirty="0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518190" name="AutoShape 46"/>
          <p:cNvSpPr>
            <a:spLocks noChangeArrowheads="1"/>
          </p:cNvSpPr>
          <p:nvPr/>
        </p:nvSpPr>
        <p:spPr bwMode="auto">
          <a:xfrm>
            <a:off x="6443663" y="2565400"/>
            <a:ext cx="1081087" cy="647700"/>
          </a:xfrm>
          <a:prstGeom prst="wedgeRoundRectCallout">
            <a:avLst>
              <a:gd name="adj1" fmla="val -286269"/>
              <a:gd name="adj2" fmla="val 9828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flux</a:t>
            </a:r>
          </a:p>
        </p:txBody>
      </p:sp>
      <p:sp>
        <p:nvSpPr>
          <p:cNvPr id="518191" name="AutoShape 47"/>
          <p:cNvSpPr>
            <a:spLocks noChangeArrowheads="1"/>
          </p:cNvSpPr>
          <p:nvPr/>
        </p:nvSpPr>
        <p:spPr bwMode="auto">
          <a:xfrm>
            <a:off x="5940425" y="3357563"/>
            <a:ext cx="2016125" cy="647700"/>
          </a:xfrm>
          <a:prstGeom prst="wedgeRoundRectCallout">
            <a:avLst>
              <a:gd name="adj1" fmla="val -145042"/>
              <a:gd name="adj2" fmla="val 147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meeflux</a:t>
            </a:r>
          </a:p>
        </p:txBody>
      </p:sp>
      <p:sp>
        <p:nvSpPr>
          <p:cNvPr id="518192" name="AutoShape 48"/>
          <p:cNvSpPr>
            <a:spLocks noChangeArrowheads="1"/>
          </p:cNvSpPr>
          <p:nvPr/>
        </p:nvSpPr>
        <p:spPr bwMode="auto">
          <a:xfrm>
            <a:off x="5795963" y="1844675"/>
            <a:ext cx="3024187" cy="647700"/>
          </a:xfrm>
          <a:prstGeom prst="wedgeRoundRectCallout">
            <a:avLst>
              <a:gd name="adj1" fmla="val -111102"/>
              <a:gd name="adj2" fmla="val 958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inductiestroom</a:t>
            </a:r>
          </a:p>
        </p:txBody>
      </p:sp>
      <p:sp>
        <p:nvSpPr>
          <p:cNvPr id="518193" name="AutoShape 49"/>
          <p:cNvSpPr>
            <a:spLocks noChangeArrowheads="1"/>
          </p:cNvSpPr>
          <p:nvPr/>
        </p:nvSpPr>
        <p:spPr bwMode="auto">
          <a:xfrm>
            <a:off x="179388" y="3429000"/>
            <a:ext cx="3240087" cy="647700"/>
          </a:xfrm>
          <a:prstGeom prst="wedgeRoundRectCallout">
            <a:avLst>
              <a:gd name="adj1" fmla="val 34176"/>
              <a:gd name="adj2" fmla="val -14093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inductiespanning</a:t>
            </a:r>
          </a:p>
        </p:txBody>
      </p:sp>
      <p:sp>
        <p:nvSpPr>
          <p:cNvPr id="518194" name="Rectangle 50"/>
          <p:cNvSpPr>
            <a:spLocks noChangeArrowheads="1"/>
          </p:cNvSpPr>
          <p:nvPr/>
        </p:nvSpPr>
        <p:spPr bwMode="auto">
          <a:xfrm>
            <a:off x="22225" y="5986463"/>
            <a:ext cx="9109075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3200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Deze inductiespanning werkt de stroomafname tegen.</a:t>
            </a:r>
            <a:endParaRPr lang="el-GR" sz="3200" dirty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518195" name="Freeform 51"/>
          <p:cNvSpPr>
            <a:spLocks/>
          </p:cNvSpPr>
          <p:nvPr/>
        </p:nvSpPr>
        <p:spPr bwMode="auto">
          <a:xfrm flipH="1">
            <a:off x="3025775" y="2446338"/>
            <a:ext cx="190500" cy="1587"/>
          </a:xfrm>
          <a:custGeom>
            <a:avLst/>
            <a:gdLst>
              <a:gd name="T0" fmla="*/ 2147483647 w 120"/>
              <a:gd name="T1" fmla="*/ 2147483647 h 1"/>
              <a:gd name="T2" fmla="*/ 0 w 120"/>
              <a:gd name="T3" fmla="*/ 0 h 1"/>
              <a:gd name="T4" fmla="*/ 0 60000 65536"/>
              <a:gd name="T5" fmla="*/ 0 60000 65536"/>
              <a:gd name="T6" fmla="*/ 0 w 120"/>
              <a:gd name="T7" fmla="*/ 0 h 1"/>
              <a:gd name="T8" fmla="*/ 120 w 12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0" h="1">
                <a:moveTo>
                  <a:pt x="120" y="1"/>
                </a:moveTo>
                <a:lnTo>
                  <a:pt x="0" y="0"/>
                </a:lnTo>
              </a:path>
            </a:pathLst>
          </a:custGeom>
          <a:noFill/>
          <a:ln w="57150" cap="flat" cmpd="sng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18204" name="AutoShape 60"/>
          <p:cNvSpPr>
            <a:spLocks noChangeArrowheads="1"/>
          </p:cNvSpPr>
          <p:nvPr/>
        </p:nvSpPr>
        <p:spPr bwMode="auto">
          <a:xfrm>
            <a:off x="1717675" y="2120900"/>
            <a:ext cx="287338" cy="288925"/>
          </a:xfrm>
          <a:prstGeom prst="irregularSeal2">
            <a:avLst/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18202" name="AutoShape 58"/>
          <p:cNvSpPr>
            <a:spLocks noChangeArrowheads="1"/>
          </p:cNvSpPr>
          <p:nvPr/>
        </p:nvSpPr>
        <p:spPr bwMode="auto">
          <a:xfrm>
            <a:off x="4211638" y="260350"/>
            <a:ext cx="4681537" cy="1152525"/>
          </a:xfrm>
          <a:prstGeom prst="wedgeRoundRectCallout">
            <a:avLst>
              <a:gd name="adj1" fmla="val -100287"/>
              <a:gd name="adj2" fmla="val 12424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S open en toch een even  (inductie)stroom?</a:t>
            </a:r>
          </a:p>
        </p:txBody>
      </p:sp>
      <p:sp>
        <p:nvSpPr>
          <p:cNvPr id="518203" name="AutoShape 59"/>
          <p:cNvSpPr>
            <a:spLocks noChangeArrowheads="1"/>
          </p:cNvSpPr>
          <p:nvPr/>
        </p:nvSpPr>
        <p:spPr bwMode="auto">
          <a:xfrm>
            <a:off x="4975225" y="188913"/>
            <a:ext cx="4105275" cy="1711325"/>
          </a:xfrm>
          <a:prstGeom prst="wedgeRoundRectCallout">
            <a:avLst>
              <a:gd name="adj1" fmla="val -123713"/>
              <a:gd name="adj2" fmla="val 7401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De inductiespanning is zo groot dat de lucht tussen de contacten geleidt! Een vonk is even zichtbaar.</a:t>
            </a:r>
          </a:p>
        </p:txBody>
      </p:sp>
      <p:sp>
        <p:nvSpPr>
          <p:cNvPr id="57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563982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8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8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18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8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18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1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18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8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18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1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18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18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69" grpId="0"/>
      <p:bldP spid="518182" grpId="0" animBg="1"/>
      <p:bldP spid="518183" grpId="0" animBg="1"/>
      <p:bldP spid="518184" grpId="0"/>
      <p:bldP spid="518185" grpId="0"/>
      <p:bldP spid="518186" grpId="0"/>
      <p:bldP spid="518187" grpId="0" animBg="1"/>
      <p:bldP spid="518190" grpId="0" animBg="1"/>
      <p:bldP spid="518191" grpId="0" animBg="1"/>
      <p:bldP spid="518192" grpId="0" animBg="1"/>
      <p:bldP spid="518193" grpId="0" animBg="1"/>
      <p:bldP spid="518194" grpId="0"/>
      <p:bldP spid="518195" grpId="0" animBg="1"/>
      <p:bldP spid="518204" grpId="0" animBg="1"/>
      <p:bldP spid="518202" grpId="0" animBg="1"/>
      <p:bldP spid="518203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97" name="Object 53"/>
          <p:cNvGraphicFramePr>
            <a:graphicFrameLocks/>
          </p:cNvGraphicFramePr>
          <p:nvPr/>
        </p:nvGraphicFramePr>
        <p:xfrm>
          <a:off x="4559300" y="3284538"/>
          <a:ext cx="4646613" cy="359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Grafiek" r:id="rId4" imgW="4267200" imgH="2838450" progId="Excel.Chart.8">
                  <p:embed/>
                </p:oleObj>
              </mc:Choice>
              <mc:Fallback>
                <p:oleObj name="Grafiek" r:id="rId4" imgW="4267200" imgH="283845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3284538"/>
                        <a:ext cx="4646613" cy="359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0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8" name="Object 54"/>
          <p:cNvGraphicFramePr>
            <a:graphicFrameLocks/>
          </p:cNvGraphicFramePr>
          <p:nvPr/>
        </p:nvGraphicFramePr>
        <p:xfrm>
          <a:off x="0" y="3284538"/>
          <a:ext cx="4643438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Grafiek" r:id="rId6" imgW="4276725" imgH="2847975" progId="Excel.Chart.8">
                  <p:embed/>
                </p:oleObj>
              </mc:Choice>
              <mc:Fallback>
                <p:oleObj name="Grafiek" r:id="rId6" imgW="4276725" imgH="284797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84538"/>
                        <a:ext cx="4643438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0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7145" name="Rectangle 25"/>
          <p:cNvSpPr>
            <a:spLocks noGrp="1" noChangeArrowheads="1"/>
          </p:cNvSpPr>
          <p:nvPr>
            <p:ph type="title"/>
          </p:nvPr>
        </p:nvSpPr>
        <p:spPr>
          <a:xfrm>
            <a:off x="0" y="-1588"/>
            <a:ext cx="9144000" cy="633413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5.28/31 </a:t>
            </a:r>
            <a:r>
              <a:rPr lang="nl-NL" altLang="nl-N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5. Zelfinductie, </a:t>
            </a:r>
            <a:r>
              <a:rPr lang="nl-NL" alt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inschakelverschijnselen</a:t>
            </a:r>
            <a:r>
              <a:rPr lang="nl-NL" altLang="nl-NL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*</a:t>
            </a:r>
            <a:r>
              <a:rPr lang="nl-NL" altLang="nl-N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.</a:t>
            </a:r>
            <a:endParaRPr lang="el-GR" altLang="nl-NL" sz="2000" b="1" dirty="0" smtClean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17218" name="AutoShape 98"/>
          <p:cNvSpPr>
            <a:spLocks noChangeArrowheads="1"/>
          </p:cNvSpPr>
          <p:nvPr/>
        </p:nvSpPr>
        <p:spPr bwMode="auto">
          <a:xfrm>
            <a:off x="179388" y="2060575"/>
            <a:ext cx="4679950" cy="1223963"/>
          </a:xfrm>
          <a:prstGeom prst="wedgeRoundRectCallout">
            <a:avLst>
              <a:gd name="adj1" fmla="val -9634"/>
              <a:gd name="adj2" fmla="val 821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De stroomtoename in een </a:t>
            </a:r>
            <a:r>
              <a:rPr lang="nl-NL" altLang="nl-NL" sz="2400" u="sng">
                <a:solidFill>
                  <a:srgbClr val="000000"/>
                </a:solidFill>
                <a:cs typeface="Arial" pitchFamily="34" charset="0"/>
              </a:rPr>
              <a:t>weerstand of lamp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 wordt </a:t>
            </a:r>
            <a:r>
              <a:rPr lang="nl-NL" altLang="nl-NL" sz="2400" u="sng">
                <a:solidFill>
                  <a:srgbClr val="000000"/>
                </a:solidFill>
                <a:cs typeface="Arial" pitchFamily="34" charset="0"/>
              </a:rPr>
              <a:t>niet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 tegengewerkt!</a:t>
            </a:r>
          </a:p>
        </p:txBody>
      </p:sp>
      <p:sp>
        <p:nvSpPr>
          <p:cNvPr id="517219" name="AutoShape 99"/>
          <p:cNvSpPr>
            <a:spLocks noChangeArrowheads="1"/>
          </p:cNvSpPr>
          <p:nvPr/>
        </p:nvSpPr>
        <p:spPr bwMode="auto">
          <a:xfrm>
            <a:off x="5219700" y="2276475"/>
            <a:ext cx="3673475" cy="1223963"/>
          </a:xfrm>
          <a:prstGeom prst="wedgeRoundRectCallout">
            <a:avLst>
              <a:gd name="adj1" fmla="val -22384"/>
              <a:gd name="adj2" fmla="val 9669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De stroomtoename in een spoel wordt </a:t>
            </a:r>
            <a:r>
              <a:rPr lang="nl-NL" altLang="nl-NL" sz="2400" u="sng">
                <a:solidFill>
                  <a:srgbClr val="000000"/>
                </a:solidFill>
                <a:cs typeface="Arial" pitchFamily="34" charset="0"/>
              </a:rPr>
              <a:t>wel</a:t>
            </a: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 tegengewerkt!</a:t>
            </a:r>
          </a:p>
        </p:txBody>
      </p:sp>
      <p:sp>
        <p:nvSpPr>
          <p:cNvPr id="2" name="AutoShape 99"/>
          <p:cNvSpPr>
            <a:spLocks noChangeArrowheads="1"/>
          </p:cNvSpPr>
          <p:nvPr/>
        </p:nvSpPr>
        <p:spPr bwMode="auto">
          <a:xfrm>
            <a:off x="539750" y="4076700"/>
            <a:ext cx="2951163" cy="865188"/>
          </a:xfrm>
          <a:prstGeom prst="wedgeRoundRectCallout">
            <a:avLst>
              <a:gd name="adj1" fmla="val 130472"/>
              <a:gd name="adj2" fmla="val -8577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De stroom t.g.v. de spanningsbron</a:t>
            </a:r>
          </a:p>
        </p:txBody>
      </p:sp>
      <p:sp>
        <p:nvSpPr>
          <p:cNvPr id="3" name="AutoShape 99"/>
          <p:cNvSpPr>
            <a:spLocks noChangeArrowheads="1"/>
          </p:cNvSpPr>
          <p:nvPr/>
        </p:nvSpPr>
        <p:spPr bwMode="auto">
          <a:xfrm>
            <a:off x="323850" y="5661025"/>
            <a:ext cx="3382963" cy="865188"/>
          </a:xfrm>
          <a:prstGeom prst="wedgeRoundRectCallout">
            <a:avLst>
              <a:gd name="adj1" fmla="val 106685"/>
              <a:gd name="adj2" fmla="val -5036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De stroom t.g.v. de inductiespanning</a:t>
            </a: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6588125" y="3803650"/>
            <a:ext cx="3238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I</a:t>
            </a:r>
            <a:endParaRPr lang="el-GR" altLang="nl-NL" sz="2800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6084888" y="3141663"/>
            <a:ext cx="7905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I</a:t>
            </a:r>
            <a:r>
              <a:rPr lang="nl-NL" altLang="nl-NL" sz="2800" baseline="-250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bron</a:t>
            </a:r>
            <a:endParaRPr lang="el-GR" altLang="nl-NL" sz="2800" baseline="-25000" dirty="0" smtClean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5724525" y="5381625"/>
            <a:ext cx="7905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I</a:t>
            </a:r>
            <a:r>
              <a:rPr lang="nl-NL" altLang="nl-NL" sz="2800" baseline="-25000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ind</a:t>
            </a:r>
            <a:endParaRPr lang="el-GR" altLang="nl-NL" sz="2800" baseline="-25000" dirty="0" smtClean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itchFamily="34" charset="0"/>
            </a:endParaRPr>
          </a:p>
        </p:txBody>
      </p:sp>
      <p:grpSp>
        <p:nvGrpSpPr>
          <p:cNvPr id="6212" name="Group 68"/>
          <p:cNvGrpSpPr>
            <a:grpSpLocks/>
          </p:cNvGrpSpPr>
          <p:nvPr/>
        </p:nvGrpSpPr>
        <p:grpSpPr bwMode="auto">
          <a:xfrm>
            <a:off x="581025" y="455613"/>
            <a:ext cx="2982913" cy="1819275"/>
            <a:chOff x="366" y="287"/>
            <a:chExt cx="1879" cy="1146"/>
          </a:xfrm>
        </p:grpSpPr>
        <p:sp>
          <p:nvSpPr>
            <p:cNvPr id="87096" name="Freeform 53"/>
            <p:cNvSpPr>
              <a:spLocks/>
            </p:cNvSpPr>
            <p:nvPr/>
          </p:nvSpPr>
          <p:spPr bwMode="auto">
            <a:xfrm>
              <a:off x="1083" y="562"/>
              <a:ext cx="244" cy="188"/>
            </a:xfrm>
            <a:custGeom>
              <a:avLst/>
              <a:gdLst>
                <a:gd name="T0" fmla="*/ 0 w 244"/>
                <a:gd name="T1" fmla="*/ 707 h 135"/>
                <a:gd name="T2" fmla="*/ 244 w 244"/>
                <a:gd name="T3" fmla="*/ 0 h 135"/>
                <a:gd name="T4" fmla="*/ 0 60000 65536"/>
                <a:gd name="T5" fmla="*/ 0 60000 65536"/>
                <a:gd name="T6" fmla="*/ 0 w 244"/>
                <a:gd name="T7" fmla="*/ 0 h 135"/>
                <a:gd name="T8" fmla="*/ 244 w 244"/>
                <a:gd name="T9" fmla="*/ 135 h 1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" h="135">
                  <a:moveTo>
                    <a:pt x="0" y="135"/>
                  </a:moveTo>
                  <a:lnTo>
                    <a:pt x="244" y="0"/>
                  </a:ln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17193" name="Rectangle 73"/>
            <p:cNvSpPr>
              <a:spLocks noChangeArrowheads="1"/>
            </p:cNvSpPr>
            <p:nvPr/>
          </p:nvSpPr>
          <p:spPr bwMode="auto">
            <a:xfrm>
              <a:off x="793" y="287"/>
              <a:ext cx="340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nl-NL" sz="3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pitchFamily="34" charset="0"/>
                </a:rPr>
                <a:t>S</a:t>
              </a:r>
              <a:endParaRPr lang="el-G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endParaRPr>
            </a:p>
          </p:txBody>
        </p:sp>
        <p:grpSp>
          <p:nvGrpSpPr>
            <p:cNvPr id="87098" name="Group 66"/>
            <p:cNvGrpSpPr>
              <a:grpSpLocks/>
            </p:cNvGrpSpPr>
            <p:nvPr/>
          </p:nvGrpSpPr>
          <p:grpSpPr bwMode="auto">
            <a:xfrm>
              <a:off x="366" y="744"/>
              <a:ext cx="1879" cy="689"/>
              <a:chOff x="366" y="744"/>
              <a:chExt cx="1879" cy="689"/>
            </a:xfrm>
          </p:grpSpPr>
          <p:sp>
            <p:nvSpPr>
              <p:cNvPr id="87099" name="Freeform 67"/>
              <p:cNvSpPr>
                <a:spLocks/>
              </p:cNvSpPr>
              <p:nvPr/>
            </p:nvSpPr>
            <p:spPr bwMode="auto">
              <a:xfrm>
                <a:off x="537" y="750"/>
                <a:ext cx="550" cy="189"/>
              </a:xfrm>
              <a:custGeom>
                <a:avLst/>
                <a:gdLst>
                  <a:gd name="T0" fmla="*/ 550 w 550"/>
                  <a:gd name="T1" fmla="*/ 1 h 135"/>
                  <a:gd name="T2" fmla="*/ 0 w 550"/>
                  <a:gd name="T3" fmla="*/ 0 h 135"/>
                  <a:gd name="T4" fmla="*/ 0 w 550"/>
                  <a:gd name="T5" fmla="*/ 727 h 135"/>
                  <a:gd name="T6" fmla="*/ 0 60000 65536"/>
                  <a:gd name="T7" fmla="*/ 0 60000 65536"/>
                  <a:gd name="T8" fmla="*/ 0 60000 65536"/>
                  <a:gd name="T9" fmla="*/ 0 w 550"/>
                  <a:gd name="T10" fmla="*/ 0 h 135"/>
                  <a:gd name="T11" fmla="*/ 550 w 550"/>
                  <a:gd name="T12" fmla="*/ 135 h 1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50" h="135">
                    <a:moveTo>
                      <a:pt x="550" y="1"/>
                    </a:moveTo>
                    <a:lnTo>
                      <a:pt x="0" y="0"/>
                    </a:lnTo>
                    <a:lnTo>
                      <a:pt x="0" y="135"/>
                    </a:lnTo>
                  </a:path>
                </a:pathLst>
              </a:custGeom>
              <a:noFill/>
              <a:ln w="57150" cmpd="sng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87100" name="Freeform 68"/>
              <p:cNvSpPr>
                <a:spLocks/>
              </p:cNvSpPr>
              <p:nvPr/>
            </p:nvSpPr>
            <p:spPr bwMode="auto">
              <a:xfrm>
                <a:off x="531" y="1039"/>
                <a:ext cx="789" cy="177"/>
              </a:xfrm>
              <a:custGeom>
                <a:avLst/>
                <a:gdLst>
                  <a:gd name="T0" fmla="*/ 1487 w 789"/>
                  <a:gd name="T1" fmla="*/ 28 h 177"/>
                  <a:gd name="T2" fmla="*/ 1487 w 789"/>
                  <a:gd name="T3" fmla="*/ 178 h 177"/>
                  <a:gd name="T4" fmla="*/ 0 w 789"/>
                  <a:gd name="T5" fmla="*/ 176 h 177"/>
                  <a:gd name="T6" fmla="*/ 0 w 789"/>
                  <a:gd name="T7" fmla="*/ 0 h 1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9"/>
                  <a:gd name="T13" fmla="*/ 0 h 177"/>
                  <a:gd name="T14" fmla="*/ 1487 w 789"/>
                  <a:gd name="T15" fmla="*/ 178 h 1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9" h="177">
                    <a:moveTo>
                      <a:pt x="789" y="177"/>
                    </a:moveTo>
                    <a:lnTo>
                      <a:pt x="485" y="177"/>
                    </a:lnTo>
                    <a:lnTo>
                      <a:pt x="0" y="176"/>
                    </a:lnTo>
                    <a:lnTo>
                      <a:pt x="0" y="0"/>
                    </a:lnTo>
                  </a:path>
                </a:pathLst>
              </a:custGeom>
              <a:noFill/>
              <a:ln w="57150" cmpd="sng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87101" name="Freeform 69"/>
              <p:cNvSpPr>
                <a:spLocks/>
              </p:cNvSpPr>
              <p:nvPr/>
            </p:nvSpPr>
            <p:spPr bwMode="auto">
              <a:xfrm>
                <a:off x="1355" y="744"/>
                <a:ext cx="837" cy="472"/>
              </a:xfrm>
              <a:custGeom>
                <a:avLst/>
                <a:gdLst>
                  <a:gd name="T0" fmla="*/ 663 w 837"/>
                  <a:gd name="T1" fmla="*/ 100 h 472"/>
                  <a:gd name="T2" fmla="*/ 663 w 837"/>
                  <a:gd name="T3" fmla="*/ 0 h 472"/>
                  <a:gd name="T4" fmla="*/ 0 w 837"/>
                  <a:gd name="T5" fmla="*/ 0 h 472"/>
                  <a:gd name="T6" fmla="*/ 0 60000 65536"/>
                  <a:gd name="T7" fmla="*/ 0 60000 65536"/>
                  <a:gd name="T8" fmla="*/ 0 60000 65536"/>
                  <a:gd name="T9" fmla="*/ 0 w 837"/>
                  <a:gd name="T10" fmla="*/ 0 h 472"/>
                  <a:gd name="T11" fmla="*/ 663 w 837"/>
                  <a:gd name="T12" fmla="*/ 100 h 4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7" h="472">
                    <a:moveTo>
                      <a:pt x="189" y="472"/>
                    </a:moveTo>
                    <a:lnTo>
                      <a:pt x="837" y="472"/>
                    </a:lnTo>
                    <a:lnTo>
                      <a:pt x="837" y="0"/>
                    </a:lnTo>
                    <a:lnTo>
                      <a:pt x="0" y="5"/>
                    </a:lnTo>
                  </a:path>
                </a:pathLst>
              </a:custGeom>
              <a:noFill/>
              <a:ln w="57150" cmpd="sng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grpSp>
            <p:nvGrpSpPr>
              <p:cNvPr id="87102" name="Group 70"/>
              <p:cNvGrpSpPr>
                <a:grpSpLocks/>
              </p:cNvGrpSpPr>
              <p:nvPr/>
            </p:nvGrpSpPr>
            <p:grpSpPr bwMode="auto">
              <a:xfrm>
                <a:off x="366" y="940"/>
                <a:ext cx="348" cy="84"/>
                <a:chOff x="1347" y="2599"/>
                <a:chExt cx="348" cy="60"/>
              </a:xfrm>
            </p:grpSpPr>
            <p:sp>
              <p:nvSpPr>
                <p:cNvPr id="87105" name="Freeform 71"/>
                <p:cNvSpPr>
                  <a:spLocks/>
                </p:cNvSpPr>
                <p:nvPr/>
              </p:nvSpPr>
              <p:spPr bwMode="auto">
                <a:xfrm>
                  <a:off x="1347" y="2599"/>
                  <a:ext cx="348" cy="1"/>
                </a:xfrm>
                <a:custGeom>
                  <a:avLst/>
                  <a:gdLst>
                    <a:gd name="T0" fmla="*/ 348 w 348"/>
                    <a:gd name="T1" fmla="*/ 1 h 1"/>
                    <a:gd name="T2" fmla="*/ 0 w 348"/>
                    <a:gd name="T3" fmla="*/ 0 h 1"/>
                    <a:gd name="T4" fmla="*/ 0 60000 65536"/>
                    <a:gd name="T5" fmla="*/ 0 60000 65536"/>
                    <a:gd name="T6" fmla="*/ 0 w 348"/>
                    <a:gd name="T7" fmla="*/ 0 h 1"/>
                    <a:gd name="T8" fmla="*/ 348 w 348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48" h="1">
                      <a:moveTo>
                        <a:pt x="348" y="1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87106" name="Freeform 72"/>
                <p:cNvSpPr>
                  <a:spLocks/>
                </p:cNvSpPr>
                <p:nvPr/>
              </p:nvSpPr>
              <p:spPr bwMode="auto">
                <a:xfrm>
                  <a:off x="1429" y="2658"/>
                  <a:ext cx="176" cy="1"/>
                </a:xfrm>
                <a:custGeom>
                  <a:avLst/>
                  <a:gdLst>
                    <a:gd name="T0" fmla="*/ 176 w 176"/>
                    <a:gd name="T1" fmla="*/ 1 h 1"/>
                    <a:gd name="T2" fmla="*/ 0 w 176"/>
                    <a:gd name="T3" fmla="*/ 0 h 1"/>
                    <a:gd name="T4" fmla="*/ 0 60000 65536"/>
                    <a:gd name="T5" fmla="*/ 0 60000 65536"/>
                    <a:gd name="T6" fmla="*/ 0 w 176"/>
                    <a:gd name="T7" fmla="*/ 0 h 1"/>
                    <a:gd name="T8" fmla="*/ 176 w 176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6" h="1">
                      <a:moveTo>
                        <a:pt x="176" y="1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571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87103" name="Rectangle 77"/>
              <p:cNvSpPr>
                <a:spLocks noChangeArrowheads="1"/>
              </p:cNvSpPr>
              <p:nvPr/>
            </p:nvSpPr>
            <p:spPr bwMode="auto">
              <a:xfrm>
                <a:off x="1231" y="991"/>
                <a:ext cx="401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nl-NL" sz="4000" b="1">
                    <a:solidFill>
                      <a:srgbClr val="000000"/>
                    </a:solidFill>
                    <a:cs typeface="Arial" pitchFamily="34" charset="0"/>
                    <a:sym typeface="Wingdings 2" pitchFamily="18" charset="2"/>
                  </a:rPr>
                  <a:t></a:t>
                </a:r>
              </a:p>
            </p:txBody>
          </p:sp>
          <p:sp>
            <p:nvSpPr>
              <p:cNvPr id="87104" name="Rectangle 64"/>
              <p:cNvSpPr>
                <a:spLocks noChangeArrowheads="1"/>
              </p:cNvSpPr>
              <p:nvPr/>
            </p:nvSpPr>
            <p:spPr bwMode="auto">
              <a:xfrm rot="5400000">
                <a:off x="2018" y="904"/>
                <a:ext cx="317" cy="136"/>
              </a:xfrm>
              <a:prstGeom prst="rect">
                <a:avLst/>
              </a:prstGeom>
              <a:solidFill>
                <a:srgbClr val="CCFFCC"/>
              </a:solidFill>
              <a:ln w="57150">
                <a:solidFill>
                  <a:srgbClr val="FF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6215" name="Group 71"/>
          <p:cNvGrpSpPr>
            <a:grpSpLocks/>
          </p:cNvGrpSpPr>
          <p:nvPr/>
        </p:nvGrpSpPr>
        <p:grpSpPr bwMode="auto">
          <a:xfrm>
            <a:off x="4418013" y="404813"/>
            <a:ext cx="4160837" cy="1879600"/>
            <a:chOff x="2783" y="255"/>
            <a:chExt cx="2621" cy="1184"/>
          </a:xfrm>
        </p:grpSpPr>
        <p:grpSp>
          <p:nvGrpSpPr>
            <p:cNvPr id="87070" name="Group 70"/>
            <p:cNvGrpSpPr>
              <a:grpSpLocks/>
            </p:cNvGrpSpPr>
            <p:nvPr/>
          </p:nvGrpSpPr>
          <p:grpSpPr bwMode="auto">
            <a:xfrm>
              <a:off x="2783" y="255"/>
              <a:ext cx="2621" cy="1157"/>
              <a:chOff x="2783" y="255"/>
              <a:chExt cx="2621" cy="1157"/>
            </a:xfrm>
          </p:grpSpPr>
          <p:grpSp>
            <p:nvGrpSpPr>
              <p:cNvPr id="87072" name="Group 2"/>
              <p:cNvGrpSpPr>
                <a:grpSpLocks/>
              </p:cNvGrpSpPr>
              <p:nvPr/>
            </p:nvGrpSpPr>
            <p:grpSpPr bwMode="auto">
              <a:xfrm>
                <a:off x="2783" y="255"/>
                <a:ext cx="2621" cy="1157"/>
                <a:chOff x="1347" y="1464"/>
                <a:chExt cx="2621" cy="830"/>
              </a:xfrm>
            </p:grpSpPr>
            <p:grpSp>
              <p:nvGrpSpPr>
                <p:cNvPr id="87074" name="Group 3"/>
                <p:cNvGrpSpPr>
                  <a:grpSpLocks/>
                </p:cNvGrpSpPr>
                <p:nvPr/>
              </p:nvGrpSpPr>
              <p:grpSpPr bwMode="auto">
                <a:xfrm>
                  <a:off x="1347" y="1690"/>
                  <a:ext cx="2621" cy="604"/>
                  <a:chOff x="1347" y="2328"/>
                  <a:chExt cx="2621" cy="604"/>
                </a:xfrm>
              </p:grpSpPr>
              <p:sp>
                <p:nvSpPr>
                  <p:cNvPr id="87076" name="Freeform 4"/>
                  <p:cNvSpPr>
                    <a:spLocks/>
                  </p:cNvSpPr>
                  <p:nvPr/>
                </p:nvSpPr>
                <p:spPr bwMode="auto">
                  <a:xfrm>
                    <a:off x="2064" y="2328"/>
                    <a:ext cx="244" cy="135"/>
                  </a:xfrm>
                  <a:custGeom>
                    <a:avLst/>
                    <a:gdLst>
                      <a:gd name="T0" fmla="*/ 0 w 244"/>
                      <a:gd name="T1" fmla="*/ 135 h 135"/>
                      <a:gd name="T2" fmla="*/ 244 w 244"/>
                      <a:gd name="T3" fmla="*/ 0 h 135"/>
                      <a:gd name="T4" fmla="*/ 0 60000 65536"/>
                      <a:gd name="T5" fmla="*/ 0 60000 65536"/>
                      <a:gd name="T6" fmla="*/ 0 w 244"/>
                      <a:gd name="T7" fmla="*/ 0 h 135"/>
                      <a:gd name="T8" fmla="*/ 244 w 244"/>
                      <a:gd name="T9" fmla="*/ 135 h 135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4" h="135">
                        <a:moveTo>
                          <a:pt x="0" y="135"/>
                        </a:moveTo>
                        <a:lnTo>
                          <a:pt x="244" y="0"/>
                        </a:lnTo>
                      </a:path>
                    </a:pathLst>
                  </a:custGeom>
                  <a:noFill/>
                  <a:ln w="5715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grpSp>
                <p:nvGrpSpPr>
                  <p:cNvPr id="87077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1347" y="2342"/>
                    <a:ext cx="2621" cy="590"/>
                    <a:chOff x="1347" y="2342"/>
                    <a:chExt cx="2621" cy="590"/>
                  </a:xfrm>
                </p:grpSpPr>
                <p:grpSp>
                  <p:nvGrpSpPr>
                    <p:cNvPr id="87078" name="Group 6"/>
                    <p:cNvGrpSpPr>
                      <a:grpSpLocks/>
                    </p:cNvGrpSpPr>
                    <p:nvPr/>
                  </p:nvGrpSpPr>
                  <p:grpSpPr bwMode="auto">
                    <a:xfrm rot="16200000" flipV="1">
                      <a:off x="3152" y="2115"/>
                      <a:ext cx="590" cy="1043"/>
                      <a:chOff x="3152" y="2115"/>
                      <a:chExt cx="590" cy="1043"/>
                    </a:xfrm>
                  </p:grpSpPr>
                  <p:sp>
                    <p:nvSpPr>
                      <p:cNvPr id="87086" name="AutoShape 7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3159" y="2124"/>
                        <a:ext cx="576" cy="590"/>
                      </a:xfrm>
                      <a:prstGeom prst="can">
                        <a:avLst>
                          <a:gd name="adj" fmla="val 25608"/>
                        </a:avLst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9pPr>
                      </a:lstStyle>
                      <a:p>
                        <a:pPr eaLnBrk="1" fontAlgn="base" hangingPunct="1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Tx/>
                          <a:buNone/>
                        </a:pPr>
                        <a:endParaRPr lang="nl-NL" altLang="nl-NL" sz="1800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  <p:grpSp>
                    <p:nvGrpSpPr>
                      <p:cNvPr id="87087" name="Group 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13" y="2115"/>
                        <a:ext cx="358" cy="591"/>
                        <a:chOff x="1522" y="1645"/>
                        <a:chExt cx="358" cy="591"/>
                      </a:xfrm>
                    </p:grpSpPr>
                    <p:grpSp>
                      <p:nvGrpSpPr>
                        <p:cNvPr id="87090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01" y="1645"/>
                          <a:ext cx="179" cy="591"/>
                          <a:chOff x="1701" y="1661"/>
                          <a:chExt cx="179" cy="591"/>
                        </a:xfrm>
                      </p:grpSpPr>
                      <p:sp>
                        <p:nvSpPr>
                          <p:cNvPr id="87094" name="Arc 10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1540" y="1912"/>
                            <a:ext cx="591" cy="89"/>
                          </a:xfrm>
                          <a:custGeom>
                            <a:avLst/>
                            <a:gdLst>
                              <a:gd name="T0" fmla="*/ 0 w 43200"/>
                              <a:gd name="T1" fmla="*/ 0 h 24053"/>
                              <a:gd name="T2" fmla="*/ 0 w 43200"/>
                              <a:gd name="T3" fmla="*/ 0 h 24053"/>
                              <a:gd name="T4" fmla="*/ 0 w 43200"/>
                              <a:gd name="T5" fmla="*/ 0 h 24053"/>
                              <a:gd name="T6" fmla="*/ 0 60000 65536"/>
                              <a:gd name="T7" fmla="*/ 0 60000 65536"/>
                              <a:gd name="T8" fmla="*/ 0 60000 65536"/>
                              <a:gd name="T9" fmla="*/ 0 w 43200"/>
                              <a:gd name="T10" fmla="*/ 0 h 24053"/>
                              <a:gd name="T11" fmla="*/ 43200 w 43200"/>
                              <a:gd name="T12" fmla="*/ 24053 h 24053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43200" h="24053" fill="none" extrusionOk="0">
                                <a:moveTo>
                                  <a:pt x="139" y="24053"/>
                                </a:moveTo>
                                <a:cubicBezTo>
                                  <a:pt x="46" y="23238"/>
                                  <a:pt x="0" y="2241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33529" y="-1"/>
                                  <a:pt x="43199" y="9670"/>
                                  <a:pt x="43200" y="21599"/>
                                </a:cubicBezTo>
                              </a:path>
                              <a:path w="43200" h="24053" stroke="0" extrusionOk="0">
                                <a:moveTo>
                                  <a:pt x="139" y="24053"/>
                                </a:moveTo>
                                <a:cubicBezTo>
                                  <a:pt x="46" y="23238"/>
                                  <a:pt x="0" y="2241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33529" y="-1"/>
                                  <a:pt x="43199" y="9670"/>
                                  <a:pt x="43200" y="21599"/>
                                </a:cubicBezTo>
                                <a:lnTo>
                                  <a:pt x="21600" y="21600"/>
                                </a:lnTo>
                                <a:lnTo>
                                  <a:pt x="139" y="24053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7095" name="Arc 11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1450" y="1912"/>
                            <a:ext cx="591" cy="89"/>
                          </a:xfrm>
                          <a:custGeom>
                            <a:avLst/>
                            <a:gdLst>
                              <a:gd name="T0" fmla="*/ 0 w 43200"/>
                              <a:gd name="T1" fmla="*/ 0 h 24053"/>
                              <a:gd name="T2" fmla="*/ 0 w 43200"/>
                              <a:gd name="T3" fmla="*/ 0 h 24053"/>
                              <a:gd name="T4" fmla="*/ 0 w 43200"/>
                              <a:gd name="T5" fmla="*/ 0 h 24053"/>
                              <a:gd name="T6" fmla="*/ 0 60000 65536"/>
                              <a:gd name="T7" fmla="*/ 0 60000 65536"/>
                              <a:gd name="T8" fmla="*/ 0 60000 65536"/>
                              <a:gd name="T9" fmla="*/ 0 w 43200"/>
                              <a:gd name="T10" fmla="*/ 0 h 24053"/>
                              <a:gd name="T11" fmla="*/ 43200 w 43200"/>
                              <a:gd name="T12" fmla="*/ 24053 h 24053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43200" h="24053" fill="none" extrusionOk="0">
                                <a:moveTo>
                                  <a:pt x="139" y="24053"/>
                                </a:moveTo>
                                <a:cubicBezTo>
                                  <a:pt x="46" y="23238"/>
                                  <a:pt x="0" y="2241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33529" y="-1"/>
                                  <a:pt x="43199" y="9670"/>
                                  <a:pt x="43200" y="21599"/>
                                </a:cubicBezTo>
                              </a:path>
                              <a:path w="43200" h="24053" stroke="0" extrusionOk="0">
                                <a:moveTo>
                                  <a:pt x="139" y="24053"/>
                                </a:moveTo>
                                <a:cubicBezTo>
                                  <a:pt x="46" y="23238"/>
                                  <a:pt x="0" y="2241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33529" y="-1"/>
                                  <a:pt x="43199" y="9670"/>
                                  <a:pt x="43200" y="21599"/>
                                </a:cubicBezTo>
                                <a:lnTo>
                                  <a:pt x="21600" y="21600"/>
                                </a:lnTo>
                                <a:lnTo>
                                  <a:pt x="139" y="24053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7091" name="Group 1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22" y="1645"/>
                          <a:ext cx="179" cy="591"/>
                          <a:chOff x="1701" y="1661"/>
                          <a:chExt cx="179" cy="591"/>
                        </a:xfrm>
                      </p:grpSpPr>
                      <p:sp>
                        <p:nvSpPr>
                          <p:cNvPr id="87092" name="Arc 13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1540" y="1912"/>
                            <a:ext cx="591" cy="89"/>
                          </a:xfrm>
                          <a:custGeom>
                            <a:avLst/>
                            <a:gdLst>
                              <a:gd name="T0" fmla="*/ 0 w 43200"/>
                              <a:gd name="T1" fmla="*/ 0 h 24053"/>
                              <a:gd name="T2" fmla="*/ 0 w 43200"/>
                              <a:gd name="T3" fmla="*/ 0 h 24053"/>
                              <a:gd name="T4" fmla="*/ 0 w 43200"/>
                              <a:gd name="T5" fmla="*/ 0 h 24053"/>
                              <a:gd name="T6" fmla="*/ 0 60000 65536"/>
                              <a:gd name="T7" fmla="*/ 0 60000 65536"/>
                              <a:gd name="T8" fmla="*/ 0 60000 65536"/>
                              <a:gd name="T9" fmla="*/ 0 w 43200"/>
                              <a:gd name="T10" fmla="*/ 0 h 24053"/>
                              <a:gd name="T11" fmla="*/ 43200 w 43200"/>
                              <a:gd name="T12" fmla="*/ 24053 h 24053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43200" h="24053" fill="none" extrusionOk="0">
                                <a:moveTo>
                                  <a:pt x="139" y="24053"/>
                                </a:moveTo>
                                <a:cubicBezTo>
                                  <a:pt x="46" y="23238"/>
                                  <a:pt x="0" y="2241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33529" y="-1"/>
                                  <a:pt x="43199" y="9670"/>
                                  <a:pt x="43200" y="21599"/>
                                </a:cubicBezTo>
                              </a:path>
                              <a:path w="43200" h="24053" stroke="0" extrusionOk="0">
                                <a:moveTo>
                                  <a:pt x="139" y="24053"/>
                                </a:moveTo>
                                <a:cubicBezTo>
                                  <a:pt x="46" y="23238"/>
                                  <a:pt x="0" y="2241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33529" y="-1"/>
                                  <a:pt x="43199" y="9670"/>
                                  <a:pt x="43200" y="21599"/>
                                </a:cubicBezTo>
                                <a:lnTo>
                                  <a:pt x="21600" y="21600"/>
                                </a:lnTo>
                                <a:lnTo>
                                  <a:pt x="139" y="24053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7093" name="Arc 14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1450" y="1912"/>
                            <a:ext cx="591" cy="89"/>
                          </a:xfrm>
                          <a:custGeom>
                            <a:avLst/>
                            <a:gdLst>
                              <a:gd name="T0" fmla="*/ 0 w 43200"/>
                              <a:gd name="T1" fmla="*/ 0 h 24053"/>
                              <a:gd name="T2" fmla="*/ 0 w 43200"/>
                              <a:gd name="T3" fmla="*/ 0 h 24053"/>
                              <a:gd name="T4" fmla="*/ 0 w 43200"/>
                              <a:gd name="T5" fmla="*/ 0 h 24053"/>
                              <a:gd name="T6" fmla="*/ 0 60000 65536"/>
                              <a:gd name="T7" fmla="*/ 0 60000 65536"/>
                              <a:gd name="T8" fmla="*/ 0 60000 65536"/>
                              <a:gd name="T9" fmla="*/ 0 w 43200"/>
                              <a:gd name="T10" fmla="*/ 0 h 24053"/>
                              <a:gd name="T11" fmla="*/ 43200 w 43200"/>
                              <a:gd name="T12" fmla="*/ 24053 h 24053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43200" h="24053" fill="none" extrusionOk="0">
                                <a:moveTo>
                                  <a:pt x="139" y="24053"/>
                                </a:moveTo>
                                <a:cubicBezTo>
                                  <a:pt x="46" y="23238"/>
                                  <a:pt x="0" y="2241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33529" y="-1"/>
                                  <a:pt x="43199" y="9670"/>
                                  <a:pt x="43200" y="21599"/>
                                </a:cubicBezTo>
                              </a:path>
                              <a:path w="43200" h="24053" stroke="0" extrusionOk="0">
                                <a:moveTo>
                                  <a:pt x="139" y="24053"/>
                                </a:moveTo>
                                <a:cubicBezTo>
                                  <a:pt x="46" y="23238"/>
                                  <a:pt x="0" y="2241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33529" y="-1"/>
                                  <a:pt x="43199" y="9670"/>
                                  <a:pt x="43200" y="21599"/>
                                </a:cubicBezTo>
                                <a:lnTo>
                                  <a:pt x="21600" y="21600"/>
                                </a:lnTo>
                                <a:lnTo>
                                  <a:pt x="139" y="24053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57150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>
                              <a:solidFill>
                                <a:srgbClr val="000000"/>
                              </a:solidFill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87088" name="Line 1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88" y="2704"/>
                        <a:ext cx="0" cy="454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87089" name="Line 1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24" y="2704"/>
                        <a:ext cx="0" cy="454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87079" name="Group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7" y="2462"/>
                      <a:ext cx="1653" cy="334"/>
                      <a:chOff x="1347" y="2462"/>
                      <a:chExt cx="1653" cy="334"/>
                    </a:xfrm>
                  </p:grpSpPr>
                  <p:sp>
                    <p:nvSpPr>
                      <p:cNvPr id="87080" name="Freeform 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18" y="2463"/>
                        <a:ext cx="550" cy="135"/>
                      </a:xfrm>
                      <a:custGeom>
                        <a:avLst/>
                        <a:gdLst>
                          <a:gd name="T0" fmla="*/ 550 w 550"/>
                          <a:gd name="T1" fmla="*/ 1 h 135"/>
                          <a:gd name="T2" fmla="*/ 0 w 550"/>
                          <a:gd name="T3" fmla="*/ 0 h 135"/>
                          <a:gd name="T4" fmla="*/ 0 w 550"/>
                          <a:gd name="T5" fmla="*/ 135 h 135"/>
                          <a:gd name="T6" fmla="*/ 0 60000 65536"/>
                          <a:gd name="T7" fmla="*/ 0 60000 65536"/>
                          <a:gd name="T8" fmla="*/ 0 60000 65536"/>
                          <a:gd name="T9" fmla="*/ 0 w 550"/>
                          <a:gd name="T10" fmla="*/ 0 h 135"/>
                          <a:gd name="T11" fmla="*/ 550 w 550"/>
                          <a:gd name="T12" fmla="*/ 135 h 135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550" h="135">
                            <a:moveTo>
                              <a:pt x="550" y="1"/>
                            </a:moveTo>
                            <a:lnTo>
                              <a:pt x="0" y="0"/>
                            </a:lnTo>
                            <a:lnTo>
                              <a:pt x="0" y="135"/>
                            </a:lnTo>
                          </a:path>
                        </a:pathLst>
                      </a:custGeom>
                      <a:noFill/>
                      <a:ln w="57150" cmpd="sng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87081" name="Freeform 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12" y="2670"/>
                        <a:ext cx="1432" cy="126"/>
                      </a:xfrm>
                      <a:custGeom>
                        <a:avLst/>
                        <a:gdLst>
                          <a:gd name="T0" fmla="*/ 1432 w 1432"/>
                          <a:gd name="T1" fmla="*/ 126 h 126"/>
                          <a:gd name="T2" fmla="*/ 0 w 1432"/>
                          <a:gd name="T3" fmla="*/ 126 h 126"/>
                          <a:gd name="T4" fmla="*/ 0 w 1432"/>
                          <a:gd name="T5" fmla="*/ 0 h 126"/>
                          <a:gd name="T6" fmla="*/ 0 60000 65536"/>
                          <a:gd name="T7" fmla="*/ 0 60000 65536"/>
                          <a:gd name="T8" fmla="*/ 0 60000 65536"/>
                          <a:gd name="T9" fmla="*/ 0 w 1432"/>
                          <a:gd name="T10" fmla="*/ 0 h 126"/>
                          <a:gd name="T11" fmla="*/ 1432 w 1432"/>
                          <a:gd name="T12" fmla="*/ 126 h 12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432" h="126">
                            <a:moveTo>
                              <a:pt x="1432" y="126"/>
                            </a:moveTo>
                            <a:lnTo>
                              <a:pt x="0" y="12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57150" cmpd="sng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87082" name="Freeform 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36" y="2462"/>
                        <a:ext cx="664" cy="1"/>
                      </a:xfrm>
                      <a:custGeom>
                        <a:avLst/>
                        <a:gdLst>
                          <a:gd name="T0" fmla="*/ 664 w 664"/>
                          <a:gd name="T1" fmla="*/ 0 h 1"/>
                          <a:gd name="T2" fmla="*/ 0 w 664"/>
                          <a:gd name="T3" fmla="*/ 0 h 1"/>
                          <a:gd name="T4" fmla="*/ 0 60000 65536"/>
                          <a:gd name="T5" fmla="*/ 0 60000 65536"/>
                          <a:gd name="T6" fmla="*/ 0 w 664"/>
                          <a:gd name="T7" fmla="*/ 0 h 1"/>
                          <a:gd name="T8" fmla="*/ 664 w 664"/>
                          <a:gd name="T9" fmla="*/ 1 h 1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664" h="1">
                            <a:moveTo>
                              <a:pt x="664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57150" cmpd="sng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>
                          <a:solidFill>
                            <a:srgbClr val="000000"/>
                          </a:solidFill>
                          <a:cs typeface="Arial" pitchFamily="34" charset="0"/>
                        </a:endParaRPr>
                      </a:p>
                    </p:txBody>
                  </p:sp>
                  <p:grpSp>
                    <p:nvGrpSpPr>
                      <p:cNvPr id="87083" name="Group 2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7" y="2599"/>
                        <a:ext cx="348" cy="60"/>
                        <a:chOff x="1347" y="2599"/>
                        <a:chExt cx="348" cy="60"/>
                      </a:xfrm>
                    </p:grpSpPr>
                    <p:sp>
                      <p:nvSpPr>
                        <p:cNvPr id="87084" name="Freeform 2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347" y="2599"/>
                          <a:ext cx="348" cy="1"/>
                        </a:xfrm>
                        <a:custGeom>
                          <a:avLst/>
                          <a:gdLst>
                            <a:gd name="T0" fmla="*/ 348 w 348"/>
                            <a:gd name="T1" fmla="*/ 1 h 1"/>
                            <a:gd name="T2" fmla="*/ 0 w 348"/>
                            <a:gd name="T3" fmla="*/ 0 h 1"/>
                            <a:gd name="T4" fmla="*/ 0 60000 65536"/>
                            <a:gd name="T5" fmla="*/ 0 60000 65536"/>
                            <a:gd name="T6" fmla="*/ 0 w 348"/>
                            <a:gd name="T7" fmla="*/ 0 h 1"/>
                            <a:gd name="T8" fmla="*/ 348 w 348"/>
                            <a:gd name="T9" fmla="*/ 1 h 1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348" h="1">
                              <a:moveTo>
                                <a:pt x="348" y="1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2857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87085" name="Freeform 2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429" y="2658"/>
                          <a:ext cx="176" cy="1"/>
                        </a:xfrm>
                        <a:custGeom>
                          <a:avLst/>
                          <a:gdLst>
                            <a:gd name="T0" fmla="*/ 176 w 176"/>
                            <a:gd name="T1" fmla="*/ 1 h 1"/>
                            <a:gd name="T2" fmla="*/ 0 w 176"/>
                            <a:gd name="T3" fmla="*/ 0 h 1"/>
                            <a:gd name="T4" fmla="*/ 0 60000 65536"/>
                            <a:gd name="T5" fmla="*/ 0 60000 65536"/>
                            <a:gd name="T6" fmla="*/ 0 w 176"/>
                            <a:gd name="T7" fmla="*/ 0 h 1"/>
                            <a:gd name="T8" fmla="*/ 176 w 176"/>
                            <a:gd name="T9" fmla="*/ 1 h 1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176" h="1">
                              <a:moveTo>
                                <a:pt x="176" y="1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57150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>
                            <a:solidFill>
                              <a:srgbClr val="000000"/>
                            </a:solidFill>
                            <a:cs typeface="Arial" pitchFamily="34" charset="0"/>
                          </a:endParaRPr>
                        </a:p>
                      </p:txBody>
                    </p:sp>
                  </p:grpSp>
                </p:grpSp>
              </p:grpSp>
            </p:grpSp>
            <p:sp>
              <p:nvSpPr>
                <p:cNvPr id="517144" name="Rectangle 24"/>
                <p:cNvSpPr>
                  <a:spLocks noChangeArrowheads="1"/>
                </p:cNvSpPr>
                <p:nvPr/>
              </p:nvSpPr>
              <p:spPr bwMode="auto">
                <a:xfrm>
                  <a:off x="1837" y="1464"/>
                  <a:ext cx="340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nl-NL" sz="3200" b="1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pitchFamily="34" charset="0"/>
                    </a:rPr>
                    <a:t>S</a:t>
                  </a:r>
                  <a:endParaRPr lang="el-GR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pitchFamily="34" charset="0"/>
                  </a:endParaRPr>
                </a:p>
              </p:txBody>
            </p:sp>
          </p:grpSp>
          <p:sp>
            <p:nvSpPr>
              <p:cNvPr id="87073" name="Rectangle 69"/>
              <p:cNvSpPr>
                <a:spLocks noChangeArrowheads="1"/>
              </p:cNvSpPr>
              <p:nvPr/>
            </p:nvSpPr>
            <p:spPr bwMode="auto">
              <a:xfrm>
                <a:off x="3833" y="1162"/>
                <a:ext cx="226" cy="91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CCFF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87071" name="Rectangle 65"/>
            <p:cNvSpPr>
              <a:spLocks noChangeArrowheads="1"/>
            </p:cNvSpPr>
            <p:nvPr/>
          </p:nvSpPr>
          <p:spPr bwMode="auto">
            <a:xfrm>
              <a:off x="3749" y="997"/>
              <a:ext cx="401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4000" b="1">
                  <a:solidFill>
                    <a:srgbClr val="000000"/>
                  </a:solidFill>
                  <a:cs typeface="Arial" pitchFamily="34" charset="0"/>
                  <a:sym typeface="Wingdings 2" pitchFamily="18" charset="2"/>
                </a:rPr>
                <a:t></a:t>
              </a:r>
            </a:p>
          </p:txBody>
        </p:sp>
      </p:grpSp>
      <p:grpSp>
        <p:nvGrpSpPr>
          <p:cNvPr id="16" name="Group 26"/>
          <p:cNvGrpSpPr>
            <a:grpSpLocks/>
          </p:cNvGrpSpPr>
          <p:nvPr/>
        </p:nvGrpSpPr>
        <p:grpSpPr bwMode="auto">
          <a:xfrm>
            <a:off x="5543550" y="844550"/>
            <a:ext cx="447675" cy="647700"/>
            <a:chOff x="2064" y="2235"/>
            <a:chExt cx="282" cy="408"/>
          </a:xfrm>
        </p:grpSpPr>
        <p:sp>
          <p:nvSpPr>
            <p:cNvPr id="87068" name="Rectangle 27"/>
            <p:cNvSpPr>
              <a:spLocks noChangeArrowheads="1"/>
            </p:cNvSpPr>
            <p:nvPr/>
          </p:nvSpPr>
          <p:spPr bwMode="auto">
            <a:xfrm>
              <a:off x="2069" y="2235"/>
              <a:ext cx="277" cy="40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7069" name="Freeform 28"/>
            <p:cNvSpPr>
              <a:spLocks/>
            </p:cNvSpPr>
            <p:nvPr/>
          </p:nvSpPr>
          <p:spPr bwMode="auto">
            <a:xfrm>
              <a:off x="2064" y="2424"/>
              <a:ext cx="276" cy="39"/>
            </a:xfrm>
            <a:custGeom>
              <a:avLst/>
              <a:gdLst>
                <a:gd name="T0" fmla="*/ 0 w 276"/>
                <a:gd name="T1" fmla="*/ 39 h 39"/>
                <a:gd name="T2" fmla="*/ 276 w 276"/>
                <a:gd name="T3" fmla="*/ 0 h 39"/>
                <a:gd name="T4" fmla="*/ 0 60000 65536"/>
                <a:gd name="T5" fmla="*/ 0 60000 65536"/>
                <a:gd name="T6" fmla="*/ 0 w 276"/>
                <a:gd name="T7" fmla="*/ 0 h 39"/>
                <a:gd name="T8" fmla="*/ 276 w 276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39">
                  <a:moveTo>
                    <a:pt x="0" y="39"/>
                  </a:moveTo>
                  <a:lnTo>
                    <a:pt x="276" y="0"/>
                  </a:ln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1725613" y="844550"/>
            <a:ext cx="447675" cy="647700"/>
            <a:chOff x="2064" y="2235"/>
            <a:chExt cx="282" cy="408"/>
          </a:xfrm>
        </p:grpSpPr>
        <p:sp>
          <p:nvSpPr>
            <p:cNvPr id="87066" name="Rectangle 75"/>
            <p:cNvSpPr>
              <a:spLocks noChangeArrowheads="1"/>
            </p:cNvSpPr>
            <p:nvPr/>
          </p:nvSpPr>
          <p:spPr bwMode="auto">
            <a:xfrm>
              <a:off x="2069" y="2235"/>
              <a:ext cx="277" cy="40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7067" name="Freeform 76"/>
            <p:cNvSpPr>
              <a:spLocks/>
            </p:cNvSpPr>
            <p:nvPr/>
          </p:nvSpPr>
          <p:spPr bwMode="auto">
            <a:xfrm>
              <a:off x="2064" y="2424"/>
              <a:ext cx="276" cy="39"/>
            </a:xfrm>
            <a:custGeom>
              <a:avLst/>
              <a:gdLst>
                <a:gd name="T0" fmla="*/ 0 w 276"/>
                <a:gd name="T1" fmla="*/ 39 h 39"/>
                <a:gd name="T2" fmla="*/ 276 w 276"/>
                <a:gd name="T3" fmla="*/ 0 h 39"/>
                <a:gd name="T4" fmla="*/ 0 60000 65536"/>
                <a:gd name="T5" fmla="*/ 0 60000 65536"/>
                <a:gd name="T6" fmla="*/ 0 w 276"/>
                <a:gd name="T7" fmla="*/ 0 h 39"/>
                <a:gd name="T8" fmla="*/ 276 w 276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39">
                  <a:moveTo>
                    <a:pt x="0" y="39"/>
                  </a:moveTo>
                  <a:lnTo>
                    <a:pt x="276" y="0"/>
                  </a:ln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6217" name="Group 73"/>
          <p:cNvGrpSpPr>
            <a:grpSpLocks/>
          </p:cNvGrpSpPr>
          <p:nvPr/>
        </p:nvGrpSpPr>
        <p:grpSpPr bwMode="auto">
          <a:xfrm>
            <a:off x="6804025" y="647700"/>
            <a:ext cx="965200" cy="1692275"/>
            <a:chOff x="4286" y="408"/>
            <a:chExt cx="608" cy="1066"/>
          </a:xfrm>
        </p:grpSpPr>
        <p:grpSp>
          <p:nvGrpSpPr>
            <p:cNvPr id="87062" name="Group 57"/>
            <p:cNvGrpSpPr>
              <a:grpSpLocks/>
            </p:cNvGrpSpPr>
            <p:nvPr/>
          </p:nvGrpSpPr>
          <p:grpSpPr bwMode="auto">
            <a:xfrm>
              <a:off x="4568" y="408"/>
              <a:ext cx="326" cy="1066"/>
              <a:chOff x="3152" y="1522"/>
              <a:chExt cx="326" cy="847"/>
            </a:xfrm>
          </p:grpSpPr>
          <p:sp>
            <p:nvSpPr>
              <p:cNvPr id="474160" name="Text Box 48"/>
              <p:cNvSpPr txBox="1">
                <a:spLocks noChangeArrowheads="1"/>
              </p:cNvSpPr>
              <p:nvPr/>
            </p:nvSpPr>
            <p:spPr bwMode="auto">
              <a:xfrm flipH="1">
                <a:off x="3160" y="1522"/>
                <a:ext cx="318" cy="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nl-NL" sz="400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  <a:cs typeface="Arial" pitchFamily="34" charset="0"/>
                  </a:rPr>
                  <a:t>+</a:t>
                </a:r>
              </a:p>
            </p:txBody>
          </p:sp>
          <p:sp>
            <p:nvSpPr>
              <p:cNvPr id="474161" name="Text Box 49"/>
              <p:cNvSpPr txBox="1">
                <a:spLocks noChangeArrowheads="1"/>
              </p:cNvSpPr>
              <p:nvPr/>
            </p:nvSpPr>
            <p:spPr bwMode="auto">
              <a:xfrm flipH="1">
                <a:off x="3152" y="2018"/>
                <a:ext cx="318" cy="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nl-NL" sz="400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  <a:cs typeface="Arial" pitchFamily="34" charset="0"/>
                  </a:rPr>
                  <a:t>-</a:t>
                </a:r>
              </a:p>
            </p:txBody>
          </p:sp>
        </p:grpSp>
        <p:sp>
          <p:nvSpPr>
            <p:cNvPr id="9" name="Rectangle 25"/>
            <p:cNvSpPr>
              <a:spLocks noChangeArrowheads="1"/>
            </p:cNvSpPr>
            <p:nvPr/>
          </p:nvSpPr>
          <p:spPr bwMode="auto">
            <a:xfrm>
              <a:off x="4286" y="709"/>
              <a:ext cx="49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ctr" eaLnBrk="0" hangingPunct="0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 eaLnBrk="0" hangingPunct="0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 eaLnBrk="0" hangingPunct="0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 eaLnBrk="0" hangingPunct="0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 eaLnBrk="0" hangingPunct="0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nl-NL" altLang="nl-NL" sz="2800" b="1" dirty="0" err="1" smtClean="0">
                  <a:solidFill>
                    <a:srgbClr val="FF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itchFamily="34" charset="0"/>
                </a:rPr>
                <a:t>U</a:t>
              </a:r>
              <a:r>
                <a:rPr lang="nl-NL" altLang="nl-NL" sz="2800" b="1" baseline="-25000" dirty="0" err="1" smtClean="0">
                  <a:solidFill>
                    <a:srgbClr val="FF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itchFamily="34" charset="0"/>
                </a:rPr>
                <a:t>ind</a:t>
              </a:r>
              <a:endParaRPr lang="el-GR" altLang="nl-NL" sz="2800" b="1" baseline="-25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itchFamily="34" charset="0"/>
              </a:endParaRPr>
            </a:p>
          </p:txBody>
        </p:sp>
      </p:grp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2700338" y="620713"/>
            <a:ext cx="3238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I</a:t>
            </a:r>
            <a:endParaRPr lang="el-GR" altLang="nl-NL" sz="2800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6480175" y="692150"/>
            <a:ext cx="3238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I</a:t>
            </a:r>
            <a:endParaRPr lang="el-GR" altLang="nl-NL" sz="2800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2" name="AutoShape 99"/>
          <p:cNvSpPr>
            <a:spLocks noChangeArrowheads="1"/>
          </p:cNvSpPr>
          <p:nvPr/>
        </p:nvSpPr>
        <p:spPr bwMode="auto">
          <a:xfrm>
            <a:off x="1184275" y="5449888"/>
            <a:ext cx="3673475" cy="1223962"/>
          </a:xfrm>
          <a:prstGeom prst="wedgeRoundRectCallout">
            <a:avLst>
              <a:gd name="adj1" fmla="val -31505"/>
              <a:gd name="adj2" fmla="val -18527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Bij het sluiten van S brandt het lampje meteen.</a:t>
            </a:r>
          </a:p>
        </p:txBody>
      </p:sp>
      <p:sp>
        <p:nvSpPr>
          <p:cNvPr id="13" name="AutoShape 99"/>
          <p:cNvSpPr>
            <a:spLocks noChangeArrowheads="1"/>
          </p:cNvSpPr>
          <p:nvPr/>
        </p:nvSpPr>
        <p:spPr bwMode="auto">
          <a:xfrm>
            <a:off x="5076825" y="5595938"/>
            <a:ext cx="3673475" cy="1223962"/>
          </a:xfrm>
          <a:prstGeom prst="wedgeRoundRectCallout">
            <a:avLst>
              <a:gd name="adj1" fmla="val -8514"/>
              <a:gd name="adj2" fmla="val -18372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Bij het sluiten van S brandt het lampje pas na enige tijd.</a:t>
            </a:r>
          </a:p>
        </p:txBody>
      </p:sp>
      <p:sp>
        <p:nvSpPr>
          <p:cNvPr id="67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111572"/>
      </p:ext>
    </p:extLst>
  </p:cSld>
  <p:clrMapOvr>
    <a:masterClrMapping/>
  </p:clrMapOvr>
  <p:transition advTm="20000">
    <p:sndAc>
      <p:stSnd loop="1">
        <p:snd r:embed="rId3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7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7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17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197" grpId="0" bld="series" animBg="0"/>
      <p:bldOleChart spid="6198" grpId="0" bld="series" animBg="0"/>
      <p:bldP spid="517145" grpId="0"/>
      <p:bldP spid="517218" grpId="0" animBg="1"/>
      <p:bldP spid="517219" grpId="0" animBg="1"/>
      <p:bldP spid="2" grpId="0" animBg="1"/>
      <p:bldP spid="3" grpId="0" animBg="1"/>
      <p:bldP spid="4" grpId="0"/>
      <p:bldP spid="5" grpId="0"/>
      <p:bldP spid="8" grpId="0"/>
      <p:bldP spid="10" grpId="0"/>
      <p:bldP spid="11" grpId="0"/>
      <p:bldP spid="12" grpId="0" animBg="1"/>
      <p:bldP spid="13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45" name="Rectangle 2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588"/>
            <a:ext cx="9144000" cy="633413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5.29/31 </a:t>
            </a:r>
            <a:r>
              <a:rPr lang="nl-NL" altLang="nl-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Zelfinductie in een spoel, </a:t>
            </a:r>
            <a:r>
              <a:rPr lang="nl-NL" altLang="nl-N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inschakelverschijnselen</a:t>
            </a:r>
            <a:r>
              <a:rPr lang="nl-NL" altLang="nl-NL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*</a:t>
            </a:r>
            <a:r>
              <a:rPr lang="nl-NL" altLang="nl-N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.</a:t>
            </a:r>
            <a:endParaRPr lang="el-GR" altLang="nl-NL" sz="2000" b="1" dirty="0" smtClean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17220" name="Text Box 100"/>
          <p:cNvSpPr txBox="1">
            <a:spLocks noChangeArrowheads="1"/>
          </p:cNvSpPr>
          <p:nvPr/>
        </p:nvSpPr>
        <p:spPr bwMode="auto">
          <a:xfrm>
            <a:off x="8027988" y="6381750"/>
            <a:ext cx="11160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sz="28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sz="2800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grpSp>
        <p:nvGrpSpPr>
          <p:cNvPr id="105564" name="Group 92"/>
          <p:cNvGrpSpPr>
            <a:grpSpLocks/>
          </p:cNvGrpSpPr>
          <p:nvPr/>
        </p:nvGrpSpPr>
        <p:grpSpPr bwMode="auto">
          <a:xfrm>
            <a:off x="1816100" y="2165350"/>
            <a:ext cx="3835400" cy="3233738"/>
            <a:chOff x="1144" y="1364"/>
            <a:chExt cx="2416" cy="2037"/>
          </a:xfrm>
        </p:grpSpPr>
        <p:grpSp>
          <p:nvGrpSpPr>
            <p:cNvPr id="88079" name="Group 70"/>
            <p:cNvGrpSpPr>
              <a:grpSpLocks noChangeAspect="1"/>
            </p:cNvGrpSpPr>
            <p:nvPr/>
          </p:nvGrpSpPr>
          <p:grpSpPr bwMode="auto">
            <a:xfrm rot="-5400000">
              <a:off x="1759" y="1578"/>
              <a:ext cx="564" cy="136"/>
              <a:chOff x="1347" y="2599"/>
              <a:chExt cx="348" cy="60"/>
            </a:xfrm>
          </p:grpSpPr>
          <p:sp>
            <p:nvSpPr>
              <p:cNvPr id="88091" name="Freeform 71"/>
              <p:cNvSpPr>
                <a:spLocks noChangeAspect="1"/>
              </p:cNvSpPr>
              <p:nvPr/>
            </p:nvSpPr>
            <p:spPr bwMode="auto">
              <a:xfrm>
                <a:off x="1347" y="2599"/>
                <a:ext cx="348" cy="1"/>
              </a:xfrm>
              <a:custGeom>
                <a:avLst/>
                <a:gdLst>
                  <a:gd name="T0" fmla="*/ 348 w 348"/>
                  <a:gd name="T1" fmla="*/ 1 h 1"/>
                  <a:gd name="T2" fmla="*/ 0 w 348"/>
                  <a:gd name="T3" fmla="*/ 0 h 1"/>
                  <a:gd name="T4" fmla="*/ 0 60000 65536"/>
                  <a:gd name="T5" fmla="*/ 0 60000 65536"/>
                  <a:gd name="T6" fmla="*/ 0 w 348"/>
                  <a:gd name="T7" fmla="*/ 0 h 1"/>
                  <a:gd name="T8" fmla="*/ 348 w 34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8" h="1">
                    <a:moveTo>
                      <a:pt x="348" y="1"/>
                    </a:moveTo>
                    <a:lnTo>
                      <a:pt x="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88092" name="Freeform 72"/>
              <p:cNvSpPr>
                <a:spLocks noChangeAspect="1"/>
              </p:cNvSpPr>
              <p:nvPr/>
            </p:nvSpPr>
            <p:spPr bwMode="auto">
              <a:xfrm>
                <a:off x="1429" y="2658"/>
                <a:ext cx="176" cy="1"/>
              </a:xfrm>
              <a:custGeom>
                <a:avLst/>
                <a:gdLst>
                  <a:gd name="T0" fmla="*/ 176 w 176"/>
                  <a:gd name="T1" fmla="*/ 1 h 1"/>
                  <a:gd name="T2" fmla="*/ 0 w 176"/>
                  <a:gd name="T3" fmla="*/ 0 h 1"/>
                  <a:gd name="T4" fmla="*/ 0 60000 65536"/>
                  <a:gd name="T5" fmla="*/ 0 60000 65536"/>
                  <a:gd name="T6" fmla="*/ 0 w 176"/>
                  <a:gd name="T7" fmla="*/ 0 h 1"/>
                  <a:gd name="T8" fmla="*/ 176 w 176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6" h="1">
                    <a:moveTo>
                      <a:pt x="176" y="1"/>
                    </a:moveTo>
                    <a:lnTo>
                      <a:pt x="0" y="0"/>
                    </a:lnTo>
                  </a:path>
                </a:pathLst>
              </a:custGeom>
              <a:noFill/>
              <a:ln w="571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8080" name="Group 80"/>
            <p:cNvGrpSpPr>
              <a:grpSpLocks/>
            </p:cNvGrpSpPr>
            <p:nvPr/>
          </p:nvGrpSpPr>
          <p:grpSpPr bwMode="auto">
            <a:xfrm>
              <a:off x="1144" y="1426"/>
              <a:ext cx="2416" cy="1975"/>
              <a:chOff x="1144" y="1426"/>
              <a:chExt cx="2416" cy="1975"/>
            </a:xfrm>
          </p:grpSpPr>
          <p:grpSp>
            <p:nvGrpSpPr>
              <p:cNvPr id="88081" name="Group 79"/>
              <p:cNvGrpSpPr>
                <a:grpSpLocks/>
              </p:cNvGrpSpPr>
              <p:nvPr/>
            </p:nvGrpSpPr>
            <p:grpSpPr bwMode="auto">
              <a:xfrm>
                <a:off x="1144" y="1426"/>
                <a:ext cx="2416" cy="1975"/>
                <a:chOff x="1144" y="1426"/>
                <a:chExt cx="2416" cy="1975"/>
              </a:xfrm>
            </p:grpSpPr>
            <p:sp>
              <p:nvSpPr>
                <p:cNvPr id="88083" name="Freeform 76"/>
                <p:cNvSpPr>
                  <a:spLocks/>
                </p:cNvSpPr>
                <p:nvPr/>
              </p:nvSpPr>
              <p:spPr bwMode="auto">
                <a:xfrm>
                  <a:off x="1144" y="1661"/>
                  <a:ext cx="2416" cy="859"/>
                </a:xfrm>
                <a:custGeom>
                  <a:avLst/>
                  <a:gdLst>
                    <a:gd name="T0" fmla="*/ 965 w 2416"/>
                    <a:gd name="T1" fmla="*/ 0 h 859"/>
                    <a:gd name="T2" fmla="*/ 2416 w 2416"/>
                    <a:gd name="T3" fmla="*/ 3 h 859"/>
                    <a:gd name="T4" fmla="*/ 2408 w 2416"/>
                    <a:gd name="T5" fmla="*/ 851 h 859"/>
                    <a:gd name="T6" fmla="*/ 0 w 2416"/>
                    <a:gd name="T7" fmla="*/ 859 h 859"/>
                    <a:gd name="T8" fmla="*/ 0 w 2416"/>
                    <a:gd name="T9" fmla="*/ 3 h 859"/>
                    <a:gd name="T10" fmla="*/ 829 w 2416"/>
                    <a:gd name="T11" fmla="*/ 1 h 85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416" h="859">
                      <a:moveTo>
                        <a:pt x="965" y="0"/>
                      </a:moveTo>
                      <a:lnTo>
                        <a:pt x="2416" y="3"/>
                      </a:lnTo>
                      <a:lnTo>
                        <a:pt x="2408" y="851"/>
                      </a:lnTo>
                      <a:lnTo>
                        <a:pt x="0" y="859"/>
                      </a:lnTo>
                      <a:lnTo>
                        <a:pt x="0" y="3"/>
                      </a:lnTo>
                      <a:lnTo>
                        <a:pt x="829" y="1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88084" name="Freeform 77"/>
                <p:cNvSpPr>
                  <a:spLocks/>
                </p:cNvSpPr>
                <p:nvPr/>
              </p:nvSpPr>
              <p:spPr bwMode="auto">
                <a:xfrm>
                  <a:off x="1144" y="2512"/>
                  <a:ext cx="2408" cy="712"/>
                </a:xfrm>
                <a:custGeom>
                  <a:avLst/>
                  <a:gdLst>
                    <a:gd name="T0" fmla="*/ 0 w 2408"/>
                    <a:gd name="T1" fmla="*/ 8 h 712"/>
                    <a:gd name="T2" fmla="*/ 0 w 2408"/>
                    <a:gd name="T3" fmla="*/ 712 h 712"/>
                    <a:gd name="T4" fmla="*/ 2408 w 2408"/>
                    <a:gd name="T5" fmla="*/ 704 h 712"/>
                    <a:gd name="T6" fmla="*/ 2408 w 2408"/>
                    <a:gd name="T7" fmla="*/ 0 h 7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08" h="712">
                      <a:moveTo>
                        <a:pt x="0" y="8"/>
                      </a:moveTo>
                      <a:lnTo>
                        <a:pt x="0" y="712"/>
                      </a:lnTo>
                      <a:lnTo>
                        <a:pt x="2408" y="704"/>
                      </a:lnTo>
                      <a:lnTo>
                        <a:pt x="2408" y="0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88085" name="Rectangle 78"/>
                <p:cNvSpPr>
                  <a:spLocks noChangeArrowheads="1"/>
                </p:cNvSpPr>
                <p:nvPr/>
              </p:nvSpPr>
              <p:spPr bwMode="auto">
                <a:xfrm>
                  <a:off x="2600" y="1426"/>
                  <a:ext cx="272" cy="453"/>
                </a:xfrm>
                <a:prstGeom prst="rect">
                  <a:avLst/>
                </a:prstGeom>
                <a:solidFill>
                  <a:srgbClr val="CCFF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grpSp>
              <p:nvGrpSpPr>
                <p:cNvPr id="88086" name="Group 75"/>
                <p:cNvGrpSpPr>
                  <a:grpSpLocks/>
                </p:cNvGrpSpPr>
                <p:nvPr/>
              </p:nvGrpSpPr>
              <p:grpSpPr bwMode="auto">
                <a:xfrm>
                  <a:off x="1428" y="2320"/>
                  <a:ext cx="1906" cy="1081"/>
                  <a:chOff x="1428" y="2320"/>
                  <a:chExt cx="1906" cy="1081"/>
                </a:xfrm>
              </p:grpSpPr>
              <p:sp>
                <p:nvSpPr>
                  <p:cNvPr id="88087" name="Oval 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28" y="2992"/>
                    <a:ext cx="409" cy="409"/>
                  </a:xfrm>
                  <a:prstGeom prst="ellipse">
                    <a:avLst/>
                  </a:prstGeom>
                  <a:solidFill>
                    <a:srgbClr val="DDDDDD"/>
                  </a:solidFill>
                  <a:ln w="38100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88088" name="Oval 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28" y="2320"/>
                    <a:ext cx="409" cy="409"/>
                  </a:xfrm>
                  <a:prstGeom prst="ellipse">
                    <a:avLst/>
                  </a:prstGeom>
                  <a:solidFill>
                    <a:srgbClr val="DDDDDD"/>
                  </a:solidFill>
                  <a:ln w="38100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88089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2472" y="2387"/>
                    <a:ext cx="862" cy="27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88090" name="Rectangle 70" descr="Donker verticaal"/>
                  <p:cNvSpPr>
                    <a:spLocks noChangeArrowheads="1"/>
                  </p:cNvSpPr>
                  <p:nvPr/>
                </p:nvSpPr>
                <p:spPr bwMode="auto">
                  <a:xfrm>
                    <a:off x="2472" y="3078"/>
                    <a:ext cx="862" cy="272"/>
                  </a:xfrm>
                  <a:prstGeom prst="rect">
                    <a:avLst/>
                  </a:prstGeom>
                  <a:pattFill prst="dkVert">
                    <a:fgClr>
                      <a:schemeClr val="tx2"/>
                    </a:fgClr>
                    <a:bgClr>
                      <a:schemeClr val="bg1"/>
                    </a:bgClr>
                  </a:patt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88082" name="Freeform 53"/>
              <p:cNvSpPr>
                <a:spLocks/>
              </p:cNvSpPr>
              <p:nvPr/>
            </p:nvSpPr>
            <p:spPr bwMode="auto">
              <a:xfrm>
                <a:off x="2600" y="1473"/>
                <a:ext cx="244" cy="188"/>
              </a:xfrm>
              <a:custGeom>
                <a:avLst/>
                <a:gdLst>
                  <a:gd name="T0" fmla="*/ 0 w 244"/>
                  <a:gd name="T1" fmla="*/ 707 h 135"/>
                  <a:gd name="T2" fmla="*/ 244 w 244"/>
                  <a:gd name="T3" fmla="*/ 0 h 135"/>
                  <a:gd name="T4" fmla="*/ 0 60000 65536"/>
                  <a:gd name="T5" fmla="*/ 0 60000 65536"/>
                  <a:gd name="T6" fmla="*/ 0 w 244"/>
                  <a:gd name="T7" fmla="*/ 0 h 135"/>
                  <a:gd name="T8" fmla="*/ 244 w 244"/>
                  <a:gd name="T9" fmla="*/ 135 h 13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4" h="135">
                    <a:moveTo>
                      <a:pt x="0" y="135"/>
                    </a:moveTo>
                    <a:lnTo>
                      <a:pt x="244" y="0"/>
                    </a:lnTo>
                  </a:path>
                </a:pathLst>
              </a:custGeom>
              <a:noFill/>
              <a:ln w="571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6" name="Group 74"/>
          <p:cNvGrpSpPr>
            <a:grpSpLocks/>
          </p:cNvGrpSpPr>
          <p:nvPr/>
        </p:nvGrpSpPr>
        <p:grpSpPr bwMode="auto">
          <a:xfrm rot="180000">
            <a:off x="4127500" y="2286000"/>
            <a:ext cx="447675" cy="647700"/>
            <a:chOff x="2064" y="2235"/>
            <a:chExt cx="282" cy="408"/>
          </a:xfrm>
        </p:grpSpPr>
        <p:sp>
          <p:nvSpPr>
            <p:cNvPr id="88077" name="Rectangle 75"/>
            <p:cNvSpPr>
              <a:spLocks noChangeArrowheads="1"/>
            </p:cNvSpPr>
            <p:nvPr/>
          </p:nvSpPr>
          <p:spPr bwMode="auto">
            <a:xfrm>
              <a:off x="2069" y="2235"/>
              <a:ext cx="277" cy="40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8078" name="Freeform 76"/>
            <p:cNvSpPr>
              <a:spLocks/>
            </p:cNvSpPr>
            <p:nvPr/>
          </p:nvSpPr>
          <p:spPr bwMode="auto">
            <a:xfrm>
              <a:off x="2064" y="2424"/>
              <a:ext cx="276" cy="39"/>
            </a:xfrm>
            <a:custGeom>
              <a:avLst/>
              <a:gdLst>
                <a:gd name="T0" fmla="*/ 0 w 276"/>
                <a:gd name="T1" fmla="*/ 39 h 39"/>
                <a:gd name="T2" fmla="*/ 276 w 276"/>
                <a:gd name="T3" fmla="*/ 0 h 39"/>
                <a:gd name="T4" fmla="*/ 0 60000 65536"/>
                <a:gd name="T5" fmla="*/ 0 60000 65536"/>
                <a:gd name="T6" fmla="*/ 0 w 276"/>
                <a:gd name="T7" fmla="*/ 0 h 39"/>
                <a:gd name="T8" fmla="*/ 276 w 276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39">
                  <a:moveTo>
                    <a:pt x="0" y="39"/>
                  </a:moveTo>
                  <a:lnTo>
                    <a:pt x="276" y="0"/>
                  </a:ln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05559" name="Oval 87"/>
          <p:cNvSpPr>
            <a:spLocks noChangeAspect="1" noChangeArrowheads="1"/>
          </p:cNvSpPr>
          <p:nvPr/>
        </p:nvSpPr>
        <p:spPr bwMode="auto">
          <a:xfrm>
            <a:off x="2268538" y="4746625"/>
            <a:ext cx="649287" cy="649288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5560" name="Oval 88"/>
          <p:cNvSpPr>
            <a:spLocks noChangeAspect="1" noChangeArrowheads="1"/>
          </p:cNvSpPr>
          <p:nvPr/>
        </p:nvSpPr>
        <p:spPr bwMode="auto">
          <a:xfrm>
            <a:off x="2268538" y="3678238"/>
            <a:ext cx="649287" cy="649287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3922713" y="3446463"/>
            <a:ext cx="15128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weerstand</a:t>
            </a:r>
            <a:endParaRPr lang="el-GR" altLang="nl-NL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" name="Rectangle 25"/>
          <p:cNvSpPr>
            <a:spLocks noChangeArrowheads="1"/>
          </p:cNvSpPr>
          <p:nvPr/>
        </p:nvSpPr>
        <p:spPr bwMode="auto">
          <a:xfrm>
            <a:off x="4232275" y="4522788"/>
            <a:ext cx="100488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spoel</a:t>
            </a:r>
            <a:endParaRPr lang="el-GR" altLang="nl-NL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05567" name="Text Box 95"/>
          <p:cNvSpPr txBox="1">
            <a:spLocks noChangeArrowheads="1"/>
          </p:cNvSpPr>
          <p:nvPr/>
        </p:nvSpPr>
        <p:spPr bwMode="auto">
          <a:xfrm>
            <a:off x="3563938" y="5084763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altLang="nl-NL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+</a:t>
            </a:r>
          </a:p>
        </p:txBody>
      </p:sp>
      <p:sp>
        <p:nvSpPr>
          <p:cNvPr id="105568" name="Text Box 96"/>
          <p:cNvSpPr txBox="1">
            <a:spLocks noChangeArrowheads="1"/>
          </p:cNvSpPr>
          <p:nvPr/>
        </p:nvSpPr>
        <p:spPr bwMode="auto">
          <a:xfrm>
            <a:off x="5219700" y="5084763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altLang="nl-NL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-</a:t>
            </a:r>
          </a:p>
        </p:txBody>
      </p:sp>
      <p:sp>
        <p:nvSpPr>
          <p:cNvPr id="105569" name="Text Box 97"/>
          <p:cNvSpPr txBox="1">
            <a:spLocks noChangeArrowheads="1"/>
          </p:cNvSpPr>
          <p:nvPr/>
        </p:nvSpPr>
        <p:spPr bwMode="auto">
          <a:xfrm>
            <a:off x="3563938" y="5084763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altLang="nl-NL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428940573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7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5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10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5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05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45" grpId="0"/>
      <p:bldP spid="105559" grpId="0" animBg="1"/>
      <p:bldP spid="105560" grpId="0" animBg="1"/>
      <p:bldP spid="2" grpId="0"/>
      <p:bldP spid="3" grpId="0"/>
      <p:bldP spid="105567" grpId="0"/>
      <p:bldP spid="105567" grpId="1"/>
      <p:bldP spid="105568" grpId="0"/>
      <p:bldP spid="105568" grpId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528" name="Group 32"/>
          <p:cNvGrpSpPr>
            <a:grpSpLocks/>
          </p:cNvGrpSpPr>
          <p:nvPr/>
        </p:nvGrpSpPr>
        <p:grpSpPr bwMode="auto">
          <a:xfrm>
            <a:off x="1816100" y="2165350"/>
            <a:ext cx="3835400" cy="3051175"/>
            <a:chOff x="1144" y="1364"/>
            <a:chExt cx="2416" cy="1922"/>
          </a:xfrm>
        </p:grpSpPr>
        <p:grpSp>
          <p:nvGrpSpPr>
            <p:cNvPr id="89102" name="Group 27"/>
            <p:cNvGrpSpPr>
              <a:grpSpLocks/>
            </p:cNvGrpSpPr>
            <p:nvPr/>
          </p:nvGrpSpPr>
          <p:grpSpPr bwMode="auto">
            <a:xfrm>
              <a:off x="1144" y="1364"/>
              <a:ext cx="2416" cy="1365"/>
              <a:chOff x="1144" y="1364"/>
              <a:chExt cx="2416" cy="1365"/>
            </a:xfrm>
          </p:grpSpPr>
          <p:grpSp>
            <p:nvGrpSpPr>
              <p:cNvPr id="89105" name="Group 26"/>
              <p:cNvGrpSpPr>
                <a:grpSpLocks/>
              </p:cNvGrpSpPr>
              <p:nvPr/>
            </p:nvGrpSpPr>
            <p:grpSpPr bwMode="auto">
              <a:xfrm>
                <a:off x="1144" y="1364"/>
                <a:ext cx="2416" cy="1365"/>
                <a:chOff x="1144" y="1364"/>
                <a:chExt cx="2416" cy="1365"/>
              </a:xfrm>
            </p:grpSpPr>
            <p:grpSp>
              <p:nvGrpSpPr>
                <p:cNvPr id="89109" name="Group 70"/>
                <p:cNvGrpSpPr>
                  <a:grpSpLocks noChangeAspect="1"/>
                </p:cNvGrpSpPr>
                <p:nvPr/>
              </p:nvGrpSpPr>
              <p:grpSpPr bwMode="auto">
                <a:xfrm rot="-5400000">
                  <a:off x="1759" y="1578"/>
                  <a:ext cx="564" cy="136"/>
                  <a:chOff x="1347" y="2599"/>
                  <a:chExt cx="348" cy="60"/>
                </a:xfrm>
              </p:grpSpPr>
              <p:sp>
                <p:nvSpPr>
                  <p:cNvPr id="89114" name="Freeform 71"/>
                  <p:cNvSpPr>
                    <a:spLocks noChangeAspect="1"/>
                  </p:cNvSpPr>
                  <p:nvPr/>
                </p:nvSpPr>
                <p:spPr bwMode="auto">
                  <a:xfrm>
                    <a:off x="1347" y="2599"/>
                    <a:ext cx="348" cy="1"/>
                  </a:xfrm>
                  <a:custGeom>
                    <a:avLst/>
                    <a:gdLst>
                      <a:gd name="T0" fmla="*/ 348 w 348"/>
                      <a:gd name="T1" fmla="*/ 1 h 1"/>
                      <a:gd name="T2" fmla="*/ 0 w 348"/>
                      <a:gd name="T3" fmla="*/ 0 h 1"/>
                      <a:gd name="T4" fmla="*/ 0 60000 65536"/>
                      <a:gd name="T5" fmla="*/ 0 60000 65536"/>
                      <a:gd name="T6" fmla="*/ 0 w 348"/>
                      <a:gd name="T7" fmla="*/ 0 h 1"/>
                      <a:gd name="T8" fmla="*/ 348 w 348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348" h="1">
                        <a:moveTo>
                          <a:pt x="348" y="1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89115" name="Freeform 72"/>
                  <p:cNvSpPr>
                    <a:spLocks noChangeAspect="1"/>
                  </p:cNvSpPr>
                  <p:nvPr/>
                </p:nvSpPr>
                <p:spPr bwMode="auto">
                  <a:xfrm>
                    <a:off x="1429" y="2658"/>
                    <a:ext cx="176" cy="1"/>
                  </a:xfrm>
                  <a:custGeom>
                    <a:avLst/>
                    <a:gdLst>
                      <a:gd name="T0" fmla="*/ 176 w 176"/>
                      <a:gd name="T1" fmla="*/ 1 h 1"/>
                      <a:gd name="T2" fmla="*/ 0 w 176"/>
                      <a:gd name="T3" fmla="*/ 0 h 1"/>
                      <a:gd name="T4" fmla="*/ 0 60000 65536"/>
                      <a:gd name="T5" fmla="*/ 0 60000 65536"/>
                      <a:gd name="T6" fmla="*/ 0 w 176"/>
                      <a:gd name="T7" fmla="*/ 0 h 1"/>
                      <a:gd name="T8" fmla="*/ 176 w 176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76" h="1">
                        <a:moveTo>
                          <a:pt x="176" y="1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5715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89110" name="Freeform 10"/>
                <p:cNvSpPr>
                  <a:spLocks/>
                </p:cNvSpPr>
                <p:nvPr/>
              </p:nvSpPr>
              <p:spPr bwMode="auto">
                <a:xfrm>
                  <a:off x="1144" y="1661"/>
                  <a:ext cx="2416" cy="859"/>
                </a:xfrm>
                <a:custGeom>
                  <a:avLst/>
                  <a:gdLst>
                    <a:gd name="T0" fmla="*/ 965 w 2416"/>
                    <a:gd name="T1" fmla="*/ 0 h 859"/>
                    <a:gd name="T2" fmla="*/ 2416 w 2416"/>
                    <a:gd name="T3" fmla="*/ 3 h 859"/>
                    <a:gd name="T4" fmla="*/ 2408 w 2416"/>
                    <a:gd name="T5" fmla="*/ 851 h 859"/>
                    <a:gd name="T6" fmla="*/ 0 w 2416"/>
                    <a:gd name="T7" fmla="*/ 859 h 859"/>
                    <a:gd name="T8" fmla="*/ 0 w 2416"/>
                    <a:gd name="T9" fmla="*/ 3 h 859"/>
                    <a:gd name="T10" fmla="*/ 829 w 2416"/>
                    <a:gd name="T11" fmla="*/ 1 h 85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416" h="859">
                      <a:moveTo>
                        <a:pt x="965" y="0"/>
                      </a:moveTo>
                      <a:lnTo>
                        <a:pt x="2416" y="3"/>
                      </a:lnTo>
                      <a:lnTo>
                        <a:pt x="2408" y="851"/>
                      </a:lnTo>
                      <a:lnTo>
                        <a:pt x="0" y="859"/>
                      </a:lnTo>
                      <a:lnTo>
                        <a:pt x="0" y="3"/>
                      </a:lnTo>
                      <a:lnTo>
                        <a:pt x="829" y="1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89111" name="Rectangle 12"/>
                <p:cNvSpPr>
                  <a:spLocks noChangeArrowheads="1"/>
                </p:cNvSpPr>
                <p:nvPr/>
              </p:nvSpPr>
              <p:spPr bwMode="auto">
                <a:xfrm>
                  <a:off x="2600" y="1426"/>
                  <a:ext cx="272" cy="453"/>
                </a:xfrm>
                <a:prstGeom prst="rect">
                  <a:avLst/>
                </a:prstGeom>
                <a:solidFill>
                  <a:srgbClr val="CCFF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89112" name="Oval 15"/>
                <p:cNvSpPr>
                  <a:spLocks noChangeAspect="1" noChangeArrowheads="1"/>
                </p:cNvSpPr>
                <p:nvPr/>
              </p:nvSpPr>
              <p:spPr bwMode="auto">
                <a:xfrm>
                  <a:off x="1428" y="2320"/>
                  <a:ext cx="409" cy="409"/>
                </a:xfrm>
                <a:prstGeom prst="ellipse">
                  <a:avLst/>
                </a:prstGeom>
                <a:solidFill>
                  <a:srgbClr val="FF9900"/>
                </a:solidFill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89113" name="Rectangle 17" descr="Donker verticaal"/>
                <p:cNvSpPr>
                  <a:spLocks noChangeArrowheads="1"/>
                </p:cNvSpPr>
                <p:nvPr/>
              </p:nvSpPr>
              <p:spPr bwMode="auto">
                <a:xfrm>
                  <a:off x="2373" y="2376"/>
                  <a:ext cx="862" cy="272"/>
                </a:xfrm>
                <a:prstGeom prst="rect">
                  <a:avLst/>
                </a:prstGeom>
                <a:pattFill prst="dkVert">
                  <a:fgClr>
                    <a:schemeClr val="tx2"/>
                  </a:fgClr>
                  <a:bgClr>
                    <a:schemeClr val="bg1"/>
                  </a:bgClr>
                </a:patt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89106" name="Group 74"/>
              <p:cNvGrpSpPr>
                <a:grpSpLocks/>
              </p:cNvGrpSpPr>
              <p:nvPr/>
            </p:nvGrpSpPr>
            <p:grpSpPr bwMode="auto">
              <a:xfrm rot="240000">
                <a:off x="2599" y="1442"/>
                <a:ext cx="295" cy="408"/>
                <a:chOff x="2064" y="2235"/>
                <a:chExt cx="282" cy="408"/>
              </a:xfrm>
            </p:grpSpPr>
            <p:sp>
              <p:nvSpPr>
                <p:cNvPr id="89107" name="Rectangle 75"/>
                <p:cNvSpPr>
                  <a:spLocks noChangeArrowheads="1"/>
                </p:cNvSpPr>
                <p:nvPr/>
              </p:nvSpPr>
              <p:spPr bwMode="auto">
                <a:xfrm>
                  <a:off x="2069" y="2235"/>
                  <a:ext cx="277" cy="408"/>
                </a:xfrm>
                <a:prstGeom prst="rect">
                  <a:avLst/>
                </a:prstGeom>
                <a:solidFill>
                  <a:srgbClr val="CC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89108" name="Freeform 76"/>
                <p:cNvSpPr>
                  <a:spLocks/>
                </p:cNvSpPr>
                <p:nvPr/>
              </p:nvSpPr>
              <p:spPr bwMode="auto">
                <a:xfrm>
                  <a:off x="2064" y="2424"/>
                  <a:ext cx="276" cy="39"/>
                </a:xfrm>
                <a:custGeom>
                  <a:avLst/>
                  <a:gdLst>
                    <a:gd name="T0" fmla="*/ 0 w 276"/>
                    <a:gd name="T1" fmla="*/ 39 h 39"/>
                    <a:gd name="T2" fmla="*/ 276 w 276"/>
                    <a:gd name="T3" fmla="*/ 0 h 39"/>
                    <a:gd name="T4" fmla="*/ 0 60000 65536"/>
                    <a:gd name="T5" fmla="*/ 0 60000 65536"/>
                    <a:gd name="T6" fmla="*/ 0 w 276"/>
                    <a:gd name="T7" fmla="*/ 0 h 39"/>
                    <a:gd name="T8" fmla="*/ 276 w 276"/>
                    <a:gd name="T9" fmla="*/ 39 h 39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76" h="39">
                      <a:moveTo>
                        <a:pt x="0" y="39"/>
                      </a:moveTo>
                      <a:lnTo>
                        <a:pt x="276" y="0"/>
                      </a:lnTo>
                    </a:path>
                  </a:pathLst>
                </a:custGeom>
                <a:noFill/>
                <a:ln w="571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89103" name="Freeform 30"/>
            <p:cNvSpPr>
              <a:spLocks/>
            </p:cNvSpPr>
            <p:nvPr/>
          </p:nvSpPr>
          <p:spPr bwMode="auto">
            <a:xfrm>
              <a:off x="2208" y="2512"/>
              <a:ext cx="1216" cy="568"/>
            </a:xfrm>
            <a:custGeom>
              <a:avLst/>
              <a:gdLst>
                <a:gd name="T0" fmla="*/ 0 w 1216"/>
                <a:gd name="T1" fmla="*/ 0 h 568"/>
                <a:gd name="T2" fmla="*/ 0 w 1216"/>
                <a:gd name="T3" fmla="*/ 568 h 568"/>
                <a:gd name="T4" fmla="*/ 1216 w 1216"/>
                <a:gd name="T5" fmla="*/ 568 h 568"/>
                <a:gd name="T6" fmla="*/ 1216 w 1216"/>
                <a:gd name="T7" fmla="*/ 8 h 5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16" h="568">
                  <a:moveTo>
                    <a:pt x="0" y="0"/>
                  </a:moveTo>
                  <a:lnTo>
                    <a:pt x="0" y="568"/>
                  </a:lnTo>
                  <a:lnTo>
                    <a:pt x="1216" y="568"/>
                  </a:lnTo>
                  <a:lnTo>
                    <a:pt x="1216" y="8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9104" name="Oval 23"/>
            <p:cNvSpPr>
              <a:spLocks noChangeAspect="1" noChangeArrowheads="1"/>
            </p:cNvSpPr>
            <p:nvPr/>
          </p:nvSpPr>
          <p:spPr bwMode="auto">
            <a:xfrm>
              <a:off x="2608" y="2877"/>
              <a:ext cx="409" cy="409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517145" name="Rectangle 2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588"/>
            <a:ext cx="9144000" cy="633413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5.30/31 </a:t>
            </a:r>
            <a:r>
              <a:rPr lang="nl-NL" altLang="nl-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Zelfinductie in een spoel, </a:t>
            </a:r>
            <a:r>
              <a:rPr lang="nl-NL" altLang="nl-N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uitschakelverschijnselen*.</a:t>
            </a:r>
            <a:endParaRPr lang="el-GR" altLang="nl-NL" sz="2000" b="1" dirty="0" smtClean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4113213" y="3408363"/>
            <a:ext cx="8651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spoel</a:t>
            </a:r>
            <a:endParaRPr lang="el-GR" altLang="nl-NL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itchFamily="34" charset="0"/>
            </a:endParaRPr>
          </a:p>
        </p:txBody>
      </p:sp>
      <p:grpSp>
        <p:nvGrpSpPr>
          <p:cNvPr id="106525" name="Group 29"/>
          <p:cNvGrpSpPr>
            <a:grpSpLocks/>
          </p:cNvGrpSpPr>
          <p:nvPr/>
        </p:nvGrpSpPr>
        <p:grpSpPr bwMode="auto">
          <a:xfrm>
            <a:off x="4089400" y="2301875"/>
            <a:ext cx="468313" cy="647700"/>
            <a:chOff x="2608" y="1450"/>
            <a:chExt cx="272" cy="408"/>
          </a:xfrm>
        </p:grpSpPr>
        <p:sp>
          <p:nvSpPr>
            <p:cNvPr id="89100" name="Rectangle 28"/>
            <p:cNvSpPr>
              <a:spLocks noChangeArrowheads="1"/>
            </p:cNvSpPr>
            <p:nvPr/>
          </p:nvSpPr>
          <p:spPr bwMode="auto">
            <a:xfrm>
              <a:off x="2608" y="1450"/>
              <a:ext cx="272" cy="40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9101" name="Freeform 53"/>
            <p:cNvSpPr>
              <a:spLocks/>
            </p:cNvSpPr>
            <p:nvPr/>
          </p:nvSpPr>
          <p:spPr bwMode="auto">
            <a:xfrm>
              <a:off x="2621" y="1468"/>
              <a:ext cx="244" cy="188"/>
            </a:xfrm>
            <a:custGeom>
              <a:avLst/>
              <a:gdLst>
                <a:gd name="T0" fmla="*/ 0 w 244"/>
                <a:gd name="T1" fmla="*/ 707 h 135"/>
                <a:gd name="T2" fmla="*/ 244 w 244"/>
                <a:gd name="T3" fmla="*/ 0 h 135"/>
                <a:gd name="T4" fmla="*/ 0 60000 65536"/>
                <a:gd name="T5" fmla="*/ 0 60000 65536"/>
                <a:gd name="T6" fmla="*/ 0 w 244"/>
                <a:gd name="T7" fmla="*/ 0 h 135"/>
                <a:gd name="T8" fmla="*/ 244 w 244"/>
                <a:gd name="T9" fmla="*/ 135 h 1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" h="135">
                  <a:moveTo>
                    <a:pt x="0" y="135"/>
                  </a:moveTo>
                  <a:lnTo>
                    <a:pt x="244" y="0"/>
                  </a:ln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06529" name="Oval 33"/>
          <p:cNvSpPr>
            <a:spLocks noChangeAspect="1" noChangeArrowheads="1"/>
          </p:cNvSpPr>
          <p:nvPr/>
        </p:nvSpPr>
        <p:spPr bwMode="auto">
          <a:xfrm>
            <a:off x="4140200" y="4568825"/>
            <a:ext cx="649288" cy="6492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6518" name="Oval 22"/>
          <p:cNvSpPr>
            <a:spLocks noChangeAspect="1" noChangeArrowheads="1"/>
          </p:cNvSpPr>
          <p:nvPr/>
        </p:nvSpPr>
        <p:spPr bwMode="auto">
          <a:xfrm>
            <a:off x="2268538" y="3678238"/>
            <a:ext cx="649287" cy="649287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6530" name="Oval 34"/>
          <p:cNvSpPr>
            <a:spLocks noChangeAspect="1" noChangeArrowheads="1"/>
          </p:cNvSpPr>
          <p:nvPr/>
        </p:nvSpPr>
        <p:spPr bwMode="auto">
          <a:xfrm>
            <a:off x="4143375" y="4568825"/>
            <a:ext cx="649288" cy="649288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6532" name="Text Box 36"/>
          <p:cNvSpPr txBox="1">
            <a:spLocks noChangeArrowheads="1"/>
          </p:cNvSpPr>
          <p:nvPr/>
        </p:nvSpPr>
        <p:spPr bwMode="auto">
          <a:xfrm>
            <a:off x="3411538" y="3573463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altLang="nl-NL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-</a:t>
            </a:r>
          </a:p>
        </p:txBody>
      </p:sp>
      <p:sp>
        <p:nvSpPr>
          <p:cNvPr id="106533" name="Text Box 37"/>
          <p:cNvSpPr txBox="1">
            <a:spLocks noChangeArrowheads="1"/>
          </p:cNvSpPr>
          <p:nvPr/>
        </p:nvSpPr>
        <p:spPr bwMode="auto">
          <a:xfrm>
            <a:off x="5072063" y="3556000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altLang="nl-NL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+</a:t>
            </a:r>
          </a:p>
        </p:txBody>
      </p:sp>
      <p:sp>
        <p:nvSpPr>
          <p:cNvPr id="28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859960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7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6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6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6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06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6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06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45" grpId="0"/>
      <p:bldP spid="2" grpId="0"/>
      <p:bldP spid="106529" grpId="0" animBg="1"/>
      <p:bldP spid="106518" grpId="0" animBg="1"/>
      <p:bldP spid="106530" grpId="0" animBg="1"/>
      <p:bldP spid="106532" grpId="0"/>
      <p:bldP spid="106532" grpId="1"/>
      <p:bldP spid="106533" grpId="0"/>
      <p:bldP spid="106533" grpId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52" name="Group 32"/>
          <p:cNvGrpSpPr>
            <a:grpSpLocks/>
          </p:cNvGrpSpPr>
          <p:nvPr/>
        </p:nvGrpSpPr>
        <p:grpSpPr bwMode="auto">
          <a:xfrm>
            <a:off x="1816100" y="1916113"/>
            <a:ext cx="3835400" cy="3482975"/>
            <a:chOff x="1144" y="1207"/>
            <a:chExt cx="2416" cy="2194"/>
          </a:xfrm>
        </p:grpSpPr>
        <p:grpSp>
          <p:nvGrpSpPr>
            <p:cNvPr id="90124" name="Group 4"/>
            <p:cNvGrpSpPr>
              <a:grpSpLocks/>
            </p:cNvGrpSpPr>
            <p:nvPr/>
          </p:nvGrpSpPr>
          <p:grpSpPr bwMode="auto">
            <a:xfrm>
              <a:off x="1144" y="1364"/>
              <a:ext cx="2416" cy="2037"/>
              <a:chOff x="1144" y="1364"/>
              <a:chExt cx="2416" cy="2037"/>
            </a:xfrm>
          </p:grpSpPr>
          <p:grpSp>
            <p:nvGrpSpPr>
              <p:cNvPr id="90128" name="Group 70"/>
              <p:cNvGrpSpPr>
                <a:grpSpLocks noChangeAspect="1"/>
              </p:cNvGrpSpPr>
              <p:nvPr/>
            </p:nvGrpSpPr>
            <p:grpSpPr bwMode="auto">
              <a:xfrm rot="-5400000">
                <a:off x="1759" y="1578"/>
                <a:ext cx="564" cy="136"/>
                <a:chOff x="1347" y="2599"/>
                <a:chExt cx="348" cy="60"/>
              </a:xfrm>
            </p:grpSpPr>
            <p:sp>
              <p:nvSpPr>
                <p:cNvPr id="90140" name="Freeform 71"/>
                <p:cNvSpPr>
                  <a:spLocks noChangeAspect="1"/>
                </p:cNvSpPr>
                <p:nvPr/>
              </p:nvSpPr>
              <p:spPr bwMode="auto">
                <a:xfrm>
                  <a:off x="1347" y="2599"/>
                  <a:ext cx="348" cy="1"/>
                </a:xfrm>
                <a:custGeom>
                  <a:avLst/>
                  <a:gdLst>
                    <a:gd name="T0" fmla="*/ 348 w 348"/>
                    <a:gd name="T1" fmla="*/ 1 h 1"/>
                    <a:gd name="T2" fmla="*/ 0 w 348"/>
                    <a:gd name="T3" fmla="*/ 0 h 1"/>
                    <a:gd name="T4" fmla="*/ 0 60000 65536"/>
                    <a:gd name="T5" fmla="*/ 0 60000 65536"/>
                    <a:gd name="T6" fmla="*/ 0 w 348"/>
                    <a:gd name="T7" fmla="*/ 0 h 1"/>
                    <a:gd name="T8" fmla="*/ 348 w 348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48" h="1">
                      <a:moveTo>
                        <a:pt x="348" y="1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0141" name="Freeform 72"/>
                <p:cNvSpPr>
                  <a:spLocks noChangeAspect="1"/>
                </p:cNvSpPr>
                <p:nvPr/>
              </p:nvSpPr>
              <p:spPr bwMode="auto">
                <a:xfrm>
                  <a:off x="1429" y="2658"/>
                  <a:ext cx="176" cy="1"/>
                </a:xfrm>
                <a:custGeom>
                  <a:avLst/>
                  <a:gdLst>
                    <a:gd name="T0" fmla="*/ 176 w 176"/>
                    <a:gd name="T1" fmla="*/ 1 h 1"/>
                    <a:gd name="T2" fmla="*/ 0 w 176"/>
                    <a:gd name="T3" fmla="*/ 0 h 1"/>
                    <a:gd name="T4" fmla="*/ 0 60000 65536"/>
                    <a:gd name="T5" fmla="*/ 0 60000 65536"/>
                    <a:gd name="T6" fmla="*/ 0 w 176"/>
                    <a:gd name="T7" fmla="*/ 0 h 1"/>
                    <a:gd name="T8" fmla="*/ 176 w 176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6" h="1">
                      <a:moveTo>
                        <a:pt x="176" y="1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571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90129" name="Group 8"/>
              <p:cNvGrpSpPr>
                <a:grpSpLocks/>
              </p:cNvGrpSpPr>
              <p:nvPr/>
            </p:nvGrpSpPr>
            <p:grpSpPr bwMode="auto">
              <a:xfrm>
                <a:off x="1144" y="1426"/>
                <a:ext cx="2416" cy="1975"/>
                <a:chOff x="1144" y="1426"/>
                <a:chExt cx="2416" cy="1975"/>
              </a:xfrm>
            </p:grpSpPr>
            <p:grpSp>
              <p:nvGrpSpPr>
                <p:cNvPr id="90130" name="Group 9"/>
                <p:cNvGrpSpPr>
                  <a:grpSpLocks/>
                </p:cNvGrpSpPr>
                <p:nvPr/>
              </p:nvGrpSpPr>
              <p:grpSpPr bwMode="auto">
                <a:xfrm>
                  <a:off x="1144" y="1426"/>
                  <a:ext cx="2416" cy="1975"/>
                  <a:chOff x="1144" y="1426"/>
                  <a:chExt cx="2416" cy="1975"/>
                </a:xfrm>
              </p:grpSpPr>
              <p:sp>
                <p:nvSpPr>
                  <p:cNvPr id="90132" name="Freeform 10"/>
                  <p:cNvSpPr>
                    <a:spLocks/>
                  </p:cNvSpPr>
                  <p:nvPr/>
                </p:nvSpPr>
                <p:spPr bwMode="auto">
                  <a:xfrm>
                    <a:off x="1144" y="1661"/>
                    <a:ext cx="2416" cy="859"/>
                  </a:xfrm>
                  <a:custGeom>
                    <a:avLst/>
                    <a:gdLst>
                      <a:gd name="T0" fmla="*/ 965 w 2416"/>
                      <a:gd name="T1" fmla="*/ 0 h 859"/>
                      <a:gd name="T2" fmla="*/ 2416 w 2416"/>
                      <a:gd name="T3" fmla="*/ 3 h 859"/>
                      <a:gd name="T4" fmla="*/ 2408 w 2416"/>
                      <a:gd name="T5" fmla="*/ 851 h 859"/>
                      <a:gd name="T6" fmla="*/ 0 w 2416"/>
                      <a:gd name="T7" fmla="*/ 859 h 859"/>
                      <a:gd name="T8" fmla="*/ 0 w 2416"/>
                      <a:gd name="T9" fmla="*/ 3 h 859"/>
                      <a:gd name="T10" fmla="*/ 829 w 2416"/>
                      <a:gd name="T11" fmla="*/ 1 h 85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416" h="859">
                        <a:moveTo>
                          <a:pt x="965" y="0"/>
                        </a:moveTo>
                        <a:lnTo>
                          <a:pt x="2416" y="3"/>
                        </a:lnTo>
                        <a:lnTo>
                          <a:pt x="2408" y="851"/>
                        </a:lnTo>
                        <a:lnTo>
                          <a:pt x="0" y="859"/>
                        </a:lnTo>
                        <a:lnTo>
                          <a:pt x="0" y="3"/>
                        </a:lnTo>
                        <a:lnTo>
                          <a:pt x="829" y="1"/>
                        </a:lnTo>
                      </a:path>
                    </a:pathLst>
                  </a:cu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90133" name="Freeform 11"/>
                  <p:cNvSpPr>
                    <a:spLocks/>
                  </p:cNvSpPr>
                  <p:nvPr/>
                </p:nvSpPr>
                <p:spPr bwMode="auto">
                  <a:xfrm>
                    <a:off x="1144" y="2512"/>
                    <a:ext cx="2408" cy="712"/>
                  </a:xfrm>
                  <a:custGeom>
                    <a:avLst/>
                    <a:gdLst>
                      <a:gd name="T0" fmla="*/ 0 w 2408"/>
                      <a:gd name="T1" fmla="*/ 8 h 712"/>
                      <a:gd name="T2" fmla="*/ 0 w 2408"/>
                      <a:gd name="T3" fmla="*/ 712 h 712"/>
                      <a:gd name="T4" fmla="*/ 2408 w 2408"/>
                      <a:gd name="T5" fmla="*/ 704 h 712"/>
                      <a:gd name="T6" fmla="*/ 2408 w 2408"/>
                      <a:gd name="T7" fmla="*/ 0 h 71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408" h="712">
                        <a:moveTo>
                          <a:pt x="0" y="8"/>
                        </a:moveTo>
                        <a:lnTo>
                          <a:pt x="0" y="712"/>
                        </a:lnTo>
                        <a:lnTo>
                          <a:pt x="2408" y="704"/>
                        </a:lnTo>
                        <a:lnTo>
                          <a:pt x="2408" y="0"/>
                        </a:lnTo>
                      </a:path>
                    </a:pathLst>
                  </a:cu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90134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2600" y="1426"/>
                    <a:ext cx="272" cy="453"/>
                  </a:xfrm>
                  <a:prstGeom prst="rect">
                    <a:avLst/>
                  </a:prstGeom>
                  <a:solidFill>
                    <a:srgbClr val="CCFF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grpSp>
                <p:nvGrpSpPr>
                  <p:cNvPr id="90135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1428" y="2320"/>
                    <a:ext cx="1906" cy="1081"/>
                    <a:chOff x="1428" y="2320"/>
                    <a:chExt cx="1906" cy="1081"/>
                  </a:xfrm>
                </p:grpSpPr>
                <p:sp>
                  <p:nvSpPr>
                    <p:cNvPr id="90136" name="Oval 1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428" y="2992"/>
                      <a:ext cx="409" cy="409"/>
                    </a:xfrm>
                    <a:prstGeom prst="ellipse">
                      <a:avLst/>
                    </a:prstGeom>
                    <a:solidFill>
                      <a:srgbClr val="DDDDDD"/>
                    </a:solidFill>
                    <a:ln w="381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nl-NL" altLang="nl-NL" sz="1800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0137" name="Oval 1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428" y="2320"/>
                      <a:ext cx="409" cy="409"/>
                    </a:xfrm>
                    <a:prstGeom prst="ellipse">
                      <a:avLst/>
                    </a:prstGeom>
                    <a:solidFill>
                      <a:srgbClr val="DDDDDD"/>
                    </a:solidFill>
                    <a:ln w="381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nl-NL" altLang="nl-NL" sz="1800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0138" name="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2" y="2387"/>
                      <a:ext cx="862" cy="27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nl-NL" altLang="nl-NL" sz="1800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0139" name="Rectangle 17" descr="Donker verticaal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2" y="3078"/>
                      <a:ext cx="862" cy="272"/>
                    </a:xfrm>
                    <a:prstGeom prst="rect">
                      <a:avLst/>
                    </a:prstGeom>
                    <a:pattFill prst="dkVert">
                      <a:fgClr>
                        <a:schemeClr val="tx2"/>
                      </a:fgClr>
                      <a:bgClr>
                        <a:schemeClr val="bg1"/>
                      </a:bgClr>
                    </a:pattFill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nl-NL" altLang="nl-NL" sz="1800">
                        <a:solidFill>
                          <a:srgbClr val="000000"/>
                        </a:solidFill>
                        <a:cs typeface="Arial" pitchFamily="34" charset="0"/>
                      </a:endParaRPr>
                    </a:p>
                  </p:txBody>
                </p:sp>
              </p:grpSp>
            </p:grpSp>
            <p:sp>
              <p:nvSpPr>
                <p:cNvPr id="90131" name="Freeform 53"/>
                <p:cNvSpPr>
                  <a:spLocks/>
                </p:cNvSpPr>
                <p:nvPr/>
              </p:nvSpPr>
              <p:spPr bwMode="auto">
                <a:xfrm>
                  <a:off x="2600" y="1473"/>
                  <a:ext cx="244" cy="188"/>
                </a:xfrm>
                <a:custGeom>
                  <a:avLst/>
                  <a:gdLst>
                    <a:gd name="T0" fmla="*/ 0 w 244"/>
                    <a:gd name="T1" fmla="*/ 707 h 135"/>
                    <a:gd name="T2" fmla="*/ 244 w 244"/>
                    <a:gd name="T3" fmla="*/ 0 h 135"/>
                    <a:gd name="T4" fmla="*/ 0 60000 65536"/>
                    <a:gd name="T5" fmla="*/ 0 60000 65536"/>
                    <a:gd name="T6" fmla="*/ 0 w 244"/>
                    <a:gd name="T7" fmla="*/ 0 h 135"/>
                    <a:gd name="T8" fmla="*/ 244 w 244"/>
                    <a:gd name="T9" fmla="*/ 135 h 135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4" h="135">
                      <a:moveTo>
                        <a:pt x="0" y="135"/>
                      </a:moveTo>
                      <a:lnTo>
                        <a:pt x="244" y="0"/>
                      </a:lnTo>
                    </a:path>
                  </a:pathLst>
                </a:custGeom>
                <a:noFill/>
                <a:ln w="571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90125" name="Group 31"/>
            <p:cNvGrpSpPr>
              <a:grpSpLocks/>
            </p:cNvGrpSpPr>
            <p:nvPr/>
          </p:nvGrpSpPr>
          <p:grpSpPr bwMode="auto">
            <a:xfrm>
              <a:off x="1882" y="1207"/>
              <a:ext cx="411" cy="862"/>
              <a:chOff x="1882" y="1207"/>
              <a:chExt cx="411" cy="862"/>
            </a:xfrm>
          </p:grpSpPr>
          <p:sp>
            <p:nvSpPr>
              <p:cNvPr id="90126" name="Rectangle 29"/>
              <p:cNvSpPr>
                <a:spLocks noChangeArrowheads="1"/>
              </p:cNvSpPr>
              <p:nvPr/>
            </p:nvSpPr>
            <p:spPr bwMode="auto">
              <a:xfrm>
                <a:off x="1882" y="1207"/>
                <a:ext cx="363" cy="862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CCFF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90127" name="Text Box 30"/>
              <p:cNvSpPr txBox="1">
                <a:spLocks noChangeArrowheads="1"/>
              </p:cNvSpPr>
              <p:nvPr/>
            </p:nvSpPr>
            <p:spPr bwMode="auto">
              <a:xfrm>
                <a:off x="1930" y="1437"/>
                <a:ext cx="36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nl-NL" sz="4000">
                    <a:solidFill>
                      <a:srgbClr val="000000"/>
                    </a:solidFill>
                    <a:cs typeface="Arial" pitchFamily="34" charset="0"/>
                  </a:rPr>
                  <a:t>~</a:t>
                </a:r>
              </a:p>
            </p:txBody>
          </p:sp>
        </p:grpSp>
      </p:grpSp>
      <p:sp>
        <p:nvSpPr>
          <p:cNvPr id="517145" name="Rectangle 2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588"/>
            <a:ext cx="9144000" cy="633413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5.31/31</a:t>
            </a:r>
            <a:r>
              <a:rPr lang="nl-NL" altLang="nl-N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nl-NL" altLang="nl-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Zelfinductie in een spoel, </a:t>
            </a:r>
            <a:r>
              <a:rPr lang="nl-NL" altLang="nl-N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inschakelverschijnselen*.</a:t>
            </a:r>
            <a:endParaRPr lang="el-GR" altLang="nl-NL" sz="2000" b="1" dirty="0" smtClean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17220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grpSp>
        <p:nvGrpSpPr>
          <p:cNvPr id="6" name="Group 74"/>
          <p:cNvGrpSpPr>
            <a:grpSpLocks/>
          </p:cNvGrpSpPr>
          <p:nvPr/>
        </p:nvGrpSpPr>
        <p:grpSpPr bwMode="auto">
          <a:xfrm rot="180000">
            <a:off x="4127500" y="2286000"/>
            <a:ext cx="447675" cy="647700"/>
            <a:chOff x="2064" y="2235"/>
            <a:chExt cx="282" cy="408"/>
          </a:xfrm>
        </p:grpSpPr>
        <p:sp>
          <p:nvSpPr>
            <p:cNvPr id="90122" name="Rectangle 75"/>
            <p:cNvSpPr>
              <a:spLocks noChangeArrowheads="1"/>
            </p:cNvSpPr>
            <p:nvPr/>
          </p:nvSpPr>
          <p:spPr bwMode="auto">
            <a:xfrm>
              <a:off x="2069" y="2235"/>
              <a:ext cx="277" cy="40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0123" name="Freeform 76"/>
            <p:cNvSpPr>
              <a:spLocks/>
            </p:cNvSpPr>
            <p:nvPr/>
          </p:nvSpPr>
          <p:spPr bwMode="auto">
            <a:xfrm>
              <a:off x="2064" y="2424"/>
              <a:ext cx="276" cy="39"/>
            </a:xfrm>
            <a:custGeom>
              <a:avLst/>
              <a:gdLst>
                <a:gd name="T0" fmla="*/ 0 w 276"/>
                <a:gd name="T1" fmla="*/ 39 h 39"/>
                <a:gd name="T2" fmla="*/ 276 w 276"/>
                <a:gd name="T3" fmla="*/ 0 h 39"/>
                <a:gd name="T4" fmla="*/ 0 60000 65536"/>
                <a:gd name="T5" fmla="*/ 0 60000 65536"/>
                <a:gd name="T6" fmla="*/ 0 w 276"/>
                <a:gd name="T7" fmla="*/ 0 h 39"/>
                <a:gd name="T8" fmla="*/ 276 w 276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39">
                  <a:moveTo>
                    <a:pt x="0" y="39"/>
                  </a:moveTo>
                  <a:lnTo>
                    <a:pt x="276" y="0"/>
                  </a:ln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07542" name="Oval 22"/>
          <p:cNvSpPr>
            <a:spLocks noChangeAspect="1" noChangeArrowheads="1"/>
          </p:cNvSpPr>
          <p:nvPr/>
        </p:nvSpPr>
        <p:spPr bwMode="auto">
          <a:xfrm>
            <a:off x="2268538" y="4749800"/>
            <a:ext cx="649287" cy="64928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7543" name="Oval 23"/>
          <p:cNvSpPr>
            <a:spLocks noChangeAspect="1" noChangeArrowheads="1"/>
          </p:cNvSpPr>
          <p:nvPr/>
        </p:nvSpPr>
        <p:spPr bwMode="auto">
          <a:xfrm>
            <a:off x="2268538" y="3678238"/>
            <a:ext cx="649287" cy="64928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3922713" y="3446463"/>
            <a:ext cx="15128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weerstand</a:t>
            </a:r>
            <a:endParaRPr lang="el-GR" altLang="nl-NL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" name="Rectangle 25"/>
          <p:cNvSpPr>
            <a:spLocks noChangeArrowheads="1"/>
          </p:cNvSpPr>
          <p:nvPr/>
        </p:nvSpPr>
        <p:spPr bwMode="auto">
          <a:xfrm>
            <a:off x="4232275" y="4522788"/>
            <a:ext cx="100488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spoel</a:t>
            </a:r>
            <a:endParaRPr lang="el-GR" altLang="nl-NL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009164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7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7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3000"/>
                                        <p:tgtEl>
                                          <p:spTgt spid="107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7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45" grpId="0"/>
      <p:bldP spid="107542" grpId="0" animBg="1"/>
      <p:bldP spid="107543" grpId="0" animBg="1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1" name="Rectangle 4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1.8/20</a:t>
            </a:r>
            <a:r>
              <a:rPr lang="nl-NL" sz="2400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nl-NL" sz="24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Magnetische veldlijnen van een permanente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nl-NL" sz="24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cs typeface="Arial" panose="020B0604020202020204" pitchFamily="34" charset="0"/>
              </a:rPr>
              <a:t>magneet</a:t>
            </a:r>
            <a:r>
              <a:rPr lang="nl-N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19895" name="Picture 55" descr="Magnetische veldlijnen ijzerpoede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1109663"/>
            <a:ext cx="6516687" cy="5748337"/>
          </a:xfrm>
        </p:spPr>
      </p:pic>
      <p:sp>
        <p:nvSpPr>
          <p:cNvPr id="419896" name="AutoShape 56"/>
          <p:cNvSpPr>
            <a:spLocks noChangeArrowheads="1"/>
          </p:cNvSpPr>
          <p:nvPr/>
        </p:nvSpPr>
        <p:spPr bwMode="auto">
          <a:xfrm>
            <a:off x="107950" y="765175"/>
            <a:ext cx="2519363" cy="2376488"/>
          </a:xfrm>
          <a:prstGeom prst="wedgeRoundRectCallout">
            <a:avLst>
              <a:gd name="adj1" fmla="val 92135"/>
              <a:gd name="adj2" fmla="val 4860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IJzerdeeltjes worden magnetisch </a:t>
            </a:r>
            <a:r>
              <a:rPr lang="nl-NL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o.i.v</a:t>
            </a:r>
            <a:r>
              <a:rPr lang="nl-NL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. de permanente magneet.</a:t>
            </a:r>
          </a:p>
        </p:txBody>
      </p:sp>
      <p:sp>
        <p:nvSpPr>
          <p:cNvPr id="419897" name="AutoShape 57"/>
          <p:cNvSpPr>
            <a:spLocks noChangeArrowheads="1"/>
          </p:cNvSpPr>
          <p:nvPr/>
        </p:nvSpPr>
        <p:spPr bwMode="auto">
          <a:xfrm>
            <a:off x="84138" y="3660775"/>
            <a:ext cx="2519362" cy="1296988"/>
          </a:xfrm>
          <a:prstGeom prst="wedgeRoundRectCallout">
            <a:avLst>
              <a:gd name="adj1" fmla="val 27843"/>
              <a:gd name="adj2" fmla="val 4963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cs typeface="Arial" pitchFamily="34" charset="0"/>
              </a:rPr>
              <a:t>Dat heet: magnetische influentie</a:t>
            </a:r>
          </a:p>
        </p:txBody>
      </p:sp>
      <p:sp>
        <p:nvSpPr>
          <p:cNvPr id="419898" name="AutoShape 58"/>
          <p:cNvSpPr>
            <a:spLocks noChangeArrowheads="1"/>
          </p:cNvSpPr>
          <p:nvPr/>
        </p:nvSpPr>
        <p:spPr bwMode="auto">
          <a:xfrm>
            <a:off x="84138" y="5084763"/>
            <a:ext cx="2519362" cy="1223962"/>
          </a:xfrm>
          <a:prstGeom prst="wedgeRoundRectCallout">
            <a:avLst>
              <a:gd name="adj1" fmla="val 36769"/>
              <a:gd name="adj2" fmla="val -4930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Elk ijzerdeeltje wordt een ‘kompasnaaldje’</a:t>
            </a:r>
          </a:p>
        </p:txBody>
      </p:sp>
      <p:sp>
        <p:nvSpPr>
          <p:cNvPr id="7" name="Text Box 100"/>
          <p:cNvSpPr txBox="1">
            <a:spLocks noChangeArrowheads="1"/>
          </p:cNvSpPr>
          <p:nvPr/>
        </p:nvSpPr>
        <p:spPr bwMode="auto">
          <a:xfrm>
            <a:off x="8388350" y="6516688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nl-NL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hlinkClick r:id="" action="ppaction://hlinkshowjump?jump=firstslide"/>
              </a:rPr>
              <a:t>menu</a:t>
            </a:r>
            <a:endParaRPr lang="nl-NL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281796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9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98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98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98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1" grpId="0" autoUpdateAnimBg="0"/>
      <p:bldP spid="419896" grpId="0" animBg="1"/>
      <p:bldP spid="419897" grpId="0" animBg="1"/>
      <p:bldP spid="419898" grpId="0" animBg="1"/>
    </p:bldLst>
  </p:timing>
</p:sld>
</file>

<file path=ppt/theme/theme1.xml><?xml version="1.0" encoding="utf-8"?>
<a:theme xmlns:a="http://schemas.openxmlformats.org/drawingml/2006/main" name="Standaardontwerp">
  <a:themeElements>
    <a:clrScheme name="ppt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B9D5FB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3914</Words>
  <Application>Microsoft Office PowerPoint</Application>
  <PresentationFormat>Diavoorstelling (4:3)</PresentationFormat>
  <Paragraphs>1114</Paragraphs>
  <Slides>87</Slides>
  <Notes>0</Notes>
  <HiddenSlides>4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87</vt:i4>
      </vt:variant>
    </vt:vector>
  </HeadingPairs>
  <TitlesOfParts>
    <vt:vector size="90" baseType="lpstr">
      <vt:lpstr>Standaardontwerp</vt:lpstr>
      <vt:lpstr>Grafiek</vt:lpstr>
      <vt:lpstr>Vergelijking</vt:lpstr>
      <vt:lpstr>Magnetisme, alleen voor vwo</vt:lpstr>
      <vt:lpstr>1.1/20 Het kompas.</vt:lpstr>
      <vt:lpstr>1.2/20 Het kompas.</vt:lpstr>
      <vt:lpstr>1.3/20 Het kompas, de magnetische noordpool*</vt:lpstr>
      <vt:lpstr>1.4/20 Het kompas, de magnetische declinatie*</vt:lpstr>
      <vt:lpstr>1.5/20 Het magnetisch veld van een permanente magneet.</vt:lpstr>
      <vt:lpstr>1.6/20 Het magnetisch veld van een permanente magneet.</vt:lpstr>
      <vt:lpstr>1.7/20 Het magnetisch veld van een permanente magneet (video).</vt:lpstr>
      <vt:lpstr>1.8/20 Magnetische veldlijnen van een permanente magneet.</vt:lpstr>
      <vt:lpstr>1.9/20 Magnetische veldlijnen van een permanente magneet.</vt:lpstr>
      <vt:lpstr>1.10/20 Magnetische veldlijnen van een permanente magneet.</vt:lpstr>
      <vt:lpstr>1.11/23 Magnetische veldlijnen van een permanente magneet.</vt:lpstr>
      <vt:lpstr>1.12/23 Magnetische veldlijnen van een permanente magneet.</vt:lpstr>
      <vt:lpstr>1.13/23 Magnetische veldlijnen van een permanente magneet.</vt:lpstr>
      <vt:lpstr>1.14/23 Magnetische veldlijnen van een permanente magneet.</vt:lpstr>
      <vt:lpstr>1.15/23 Het magnetisch veld van een stroomspoel.</vt:lpstr>
      <vt:lpstr>1.16/23 Het magnetisch veld van een stroomspoel.</vt:lpstr>
      <vt:lpstr>1.17/23 Het veld van een stroomspoel (oefening).</vt:lpstr>
      <vt:lpstr>1.18/23 Het veld van een stroomspoel (oefening).</vt:lpstr>
      <vt:lpstr>1.19/24 Waar komt permanent magnetisme vandaan?</vt:lpstr>
      <vt:lpstr>1.20/24 Waar komt permanent magnetisme vandaan?</vt:lpstr>
      <vt:lpstr>1.21/24 De elektromagneet</vt:lpstr>
      <vt:lpstr>1.22/24 De aardlekschakelaar</vt:lpstr>
      <vt:lpstr>1.23/24 De aardlekschakelaar</vt:lpstr>
      <vt:lpstr>1.24/24 De aardlekschakelaar testen</vt:lpstr>
      <vt:lpstr>2.1/24 Voor- en achteraanzicht van een pijl tekenen.</vt:lpstr>
      <vt:lpstr>2.2/24 Het magnetisch veld van een rechte stroomdraad.</vt:lpstr>
      <vt:lpstr>2.3/24 Het magnetisch veld van een rechte stroomdraad (video).</vt:lpstr>
      <vt:lpstr>2.4/24 Het B-veld van een rechte stroomdraad (oefening).</vt:lpstr>
      <vt:lpstr>2.5/24 De lorentzkracht op een stroomdraad in een magnetische veld (video).</vt:lpstr>
      <vt:lpstr>2.6/24 De lorentzkracht op een stroomdraad in een magnetische veld.</vt:lpstr>
      <vt:lpstr>2.7/24 De lorentzkracht op een stroomdraad in een magnetische veld (oefening).</vt:lpstr>
      <vt:lpstr>2.8/24 De lorentzkracht op een stroomdraad in een magnetische veld (oefening).</vt:lpstr>
      <vt:lpstr>2.9/24 De lorentzkracht op een stroomdraad in een magnetische veld (oefening).</vt:lpstr>
      <vt:lpstr>2.10/24 De grootte van de lorentzkracht op een stroomdraad in een magnetisch veld.</vt:lpstr>
      <vt:lpstr>2.11/24 Rekenvoorbeeld.</vt:lpstr>
      <vt:lpstr>2.12/24 De lorentzkracht op een bewegende lading in een magnetisch veld.</vt:lpstr>
      <vt:lpstr>2.13/24 Bewegend electron in een magnetisch veld.</vt:lpstr>
      <vt:lpstr>2.14/24 De baan van bewegende lading in een magnetisch veld.</vt:lpstr>
      <vt:lpstr>2.15/24 Een geladen deeltje in het aardmagnetisch veld1. </vt:lpstr>
      <vt:lpstr>PowerPoint-presentatie</vt:lpstr>
      <vt:lpstr>PowerPoint-presentatie</vt:lpstr>
      <vt:lpstr>PowerPoint-presentatie</vt:lpstr>
      <vt:lpstr>2.19/24 De elektromotor (bovenaanzicht).</vt:lpstr>
      <vt:lpstr>2.20/24 De elektromotor.</vt:lpstr>
      <vt:lpstr>2.21/24 De elektromotor</vt:lpstr>
      <vt:lpstr>PowerPoint-presentatie</vt:lpstr>
      <vt:lpstr>2.23/24 De luidspreker.</vt:lpstr>
      <vt:lpstr>2.24/24 Simulatie luidspreker</vt:lpstr>
      <vt:lpstr>3.1/1 Hall-sensor.</vt:lpstr>
      <vt:lpstr>4.1/6  Het cyclotron.</vt:lpstr>
      <vt:lpstr>4.2/6 Bovenaanzicht cyclotron.</vt:lpstr>
      <vt:lpstr>4.3/6 Cyclotron (universiteit Würtzburg)</vt:lpstr>
      <vt:lpstr>4.4/6 Berekeningen aan cyclotron</vt:lpstr>
      <vt:lpstr>4.5/6 Synchrotron</vt:lpstr>
      <vt:lpstr>4.6/6 LHC (niet-lineaire) versneller van het CERN in Genève.</vt:lpstr>
      <vt:lpstr>5.1/31 Inductie in een spoel</vt:lpstr>
      <vt:lpstr>5.2/31 Simulatie dynamo</vt:lpstr>
      <vt:lpstr>5.3/31 Het begrip flux (Φ)</vt:lpstr>
      <vt:lpstr>5.4/31 Flux en inductiespanning</vt:lpstr>
      <vt:lpstr>5.5/31 Flux en inductiespanning</vt:lpstr>
      <vt:lpstr>5.6/31 Flux en inductiespanning</vt:lpstr>
      <vt:lpstr>5.7/31 Richting van de inductiestroom*.</vt:lpstr>
      <vt:lpstr>5.8/31 Richting van de inductiestroom*.</vt:lpstr>
      <vt:lpstr>5.9/31 Wet van Lenz*.</vt:lpstr>
      <vt:lpstr>5.10/31 Wet van Lenz (oefening)*.</vt:lpstr>
      <vt:lpstr>5.11/31 Effectieve waarde van een wisselstroom*.</vt:lpstr>
      <vt:lpstr>5.12/31 Effectieve waarde van een wisselstroom*.</vt:lpstr>
      <vt:lpstr>PowerPoint-presentatie</vt:lpstr>
      <vt:lpstr>5.14/31 Voorbeeld 2: Microfoon</vt:lpstr>
      <vt:lpstr>5.15/31 Voorbeeld 3: Transformator*</vt:lpstr>
      <vt:lpstr>5.16/31 De Transformator*.</vt:lpstr>
      <vt:lpstr>5.17/31 De Transformator*</vt:lpstr>
      <vt:lpstr>5.18/31 De Transformator: rekenvoorbeeld*.</vt:lpstr>
      <vt:lpstr>5.19/31 De Transformator: rekenvoorbeeld*.</vt:lpstr>
      <vt:lpstr>5.20/31 De Transformator: rekenvoorbeeld*.</vt:lpstr>
      <vt:lpstr>5.21/31 De Transformator: rekenvoorbeeld, het resultaat*.</vt:lpstr>
      <vt:lpstr>5.22/31 Toepassing 1: Laden van elektrische tandenborstel*</vt:lpstr>
      <vt:lpstr>5.23/31 Toepassing 2: Adapter*</vt:lpstr>
      <vt:lpstr>5.24/31 Transport van elektrische energie zonder.</vt:lpstr>
      <vt:lpstr>5.25/31Transport van elektrische energie met ideale trafo’s*</vt:lpstr>
      <vt:lpstr>5.26/31 Zelfinductie in een spoel *</vt:lpstr>
      <vt:lpstr>5.27/31 5. Zelfinductie in een spoel*</vt:lpstr>
      <vt:lpstr>5.28/31 5. Zelfinductie, inschakelverschijnselen*.</vt:lpstr>
      <vt:lpstr>5.29/31 Zelfinductie in een spoel, inschakelverschijnselen*.</vt:lpstr>
      <vt:lpstr>5.30/31 Zelfinductie in een spoel, uitschakelverschijnselen*.</vt:lpstr>
      <vt:lpstr>5.31/31 Zelfinductie in een spoel, inschakelverschijnselen*.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Magnetisme, alleen voor vwo</dc:title>
  <dc:creator>Ton&amp;Els</dc:creator>
  <cp:lastModifiedBy>Ton&amp;Els</cp:lastModifiedBy>
  <cp:revision>6</cp:revision>
  <dcterms:created xsi:type="dcterms:W3CDTF">2018-10-17T17:42:48Z</dcterms:created>
  <dcterms:modified xsi:type="dcterms:W3CDTF">2018-10-19T17:46:30Z</dcterms:modified>
</cp:coreProperties>
</file>