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2" r:id="rId3"/>
    <p:sldId id="258" r:id="rId4"/>
    <p:sldId id="259" r:id="rId5"/>
    <p:sldId id="260" r:id="rId6"/>
    <p:sldId id="28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4" r:id="rId17"/>
    <p:sldId id="285" r:id="rId18"/>
    <p:sldId id="270" r:id="rId19"/>
    <p:sldId id="286" r:id="rId20"/>
    <p:sldId id="289" r:id="rId21"/>
    <p:sldId id="283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F9FBFD"/>
    <a:srgbClr val="9966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2" autoAdjust="0"/>
  </p:normalViewPr>
  <p:slideViewPr>
    <p:cSldViewPr>
      <p:cViewPr>
        <p:scale>
          <a:sx n="40" d="100"/>
          <a:sy n="40" d="100"/>
        </p:scale>
        <p:origin x="-666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0AF27-5422-47FD-9E4E-36E6F4E24866}" type="datetimeFigureOut">
              <a:rPr lang="nl-NL" smtClean="0"/>
              <a:t>9-7-2021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0499A-643B-4C57-883E-0A9C204F7B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60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0499A-643B-4C57-883E-0A9C204F7B7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18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B1D6-AE3A-4A81-9AA6-D246E90E9C7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7891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1AF3-E318-43FF-9388-92F6406A2D1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6078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3C0C-86DA-4E13-B093-2379834844FA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55625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13F6A-1956-47A3-8EA0-E628356E13EB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49208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781E-8B22-4BE6-830D-6EFF38CEDFBC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96114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BC5A-2E96-497C-9205-1CB098AB7F75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13100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5E6E-BDBB-4AF7-A951-F1E2FA7CC50D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31374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CEBC6-27CC-4D81-894A-318ECCA1198E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6839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D5A9-7D63-4C32-8BE6-AADC2E83B0C1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34025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8C24-71BA-4725-BF6C-C61602D2D327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38681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A6C2-79BE-4F70-BFF5-E11E0F52CEE5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74360"/>
      </p:ext>
    </p:extLst>
  </p:cSld>
  <p:clrMapOvr>
    <a:masterClrMapping/>
  </p:clrMapOvr>
  <p:transition advTm="20000">
    <p:sndAc>
      <p:stSnd loop="1">
        <p:snd r:embed="rId1" name="Fleetwood Mac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0B2FCA-9896-467F-A1D4-1849B12398F6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7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0">
    <p:sndAc>
      <p:stSnd loop="1">
        <p:snd r:embed="rId13" name="Fleetwood Mac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9.xml"/><Relationship Id="rId3" Type="http://schemas.openxmlformats.org/officeDocument/2006/relationships/hyperlink" Target="http://www.agtijmensen.nl/" TargetMode="External"/><Relationship Id="rId7" Type="http://schemas.openxmlformats.org/officeDocument/2006/relationships/slide" Target="slide9.xml"/><Relationship Id="rId12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image" Target="../media/image2.png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emf"/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slide" Target="slide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46331"/>
          </a:xfrm>
        </p:spPr>
        <p:txBody>
          <a:bodyPr anchor="t" anchorCtr="0">
            <a:spAutoFit/>
          </a:bodyPr>
          <a:lstStyle/>
          <a:p>
            <a:pPr algn="l" eaLnBrk="1" hangingPunct="1">
              <a:defRPr/>
            </a:pPr>
            <a:r>
              <a:rPr lang="nl-NL" altLang="nl-NL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veld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785072" y="6597650"/>
            <a:ext cx="8316416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nl-NL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agtijmensen.nl</a:t>
            </a:r>
            <a:r>
              <a:rPr kumimoji="0" lang="en-US" altLang="nl-NL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04072021</a:t>
            </a:r>
            <a:endParaRPr kumimoji="0" lang="nl-NL" altLang="nl-NL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0" y="830317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61950" indent="-361950" algn="l" defTabSz="355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Statische elektriciteit.</a:t>
            </a:r>
          </a:p>
          <a:p>
            <a:pPr marL="361950" indent="-361950" algn="l" defTabSz="355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Elektroscoop en influentie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-361950" algn="l" defTabSz="355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Elektrische kracht en elektrische veldsterkte.</a:t>
            </a:r>
          </a:p>
          <a:p>
            <a:pPr marL="361950" indent="-361950" algn="l" defTabSz="355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Elektrische veldlijnen.</a:t>
            </a:r>
            <a:endParaRPr lang="nl-NL" altLang="nl-NL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l" defTabSz="355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Veldlijnenpatroon met griesmeelkorrels in olie.</a:t>
            </a:r>
            <a:endParaRPr lang="nl-NL" altLang="nl-NL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l" defTabSz="355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Potentiaal, veldsterkte en afstand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-361950" algn="l" defTabSz="355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Energieomzetting in een elektrisch veld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-361950" algn="l" defTabSz="355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Spanning(</a:t>
            </a:r>
            <a:r>
              <a:rPr lang="nl-NL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sverschil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) en potentiaal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-361950" algn="l" defTabSz="387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61950" algn="l"/>
                <a:tab pos="2876550" algn="l"/>
              </a:tabLst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Toepassingen:	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Lineaire versneller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defTabSz="355600" fontAlgn="base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	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Röntgenbuis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355600" fontAlgn="base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  <a:defRPr/>
            </a:pPr>
            <a:r>
              <a:rPr lang="nl-NL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Oscilloscoop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	</a:t>
            </a:r>
          </a:p>
          <a:p>
            <a:pPr algn="l" defTabSz="355600" fontAlgn="base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  <a:defRPr/>
            </a:pP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Samenvatting</a:t>
            </a:r>
            <a:endParaRPr lang="nl-NL" altLang="nl-NL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5681"/>
            <a:ext cx="838200" cy="295275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96441"/>
      </p:ext>
    </p:extLst>
  </p:cSld>
  <p:clrMapOvr>
    <a:masterClrMapping/>
  </p:clrMapOvr>
  <p:transition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9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4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06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veldlijnen 4/5: Het patroon zichtbaar maken.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tieknop: Verder of Volgende 1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378383" y="559020"/>
            <a:ext cx="8293864" cy="6322161"/>
            <a:chOff x="378383" y="559020"/>
            <a:chExt cx="8293864" cy="6322161"/>
          </a:xfrm>
        </p:grpSpPr>
        <p:grpSp>
          <p:nvGrpSpPr>
            <p:cNvPr id="8" name="Groep 7"/>
            <p:cNvGrpSpPr/>
            <p:nvPr/>
          </p:nvGrpSpPr>
          <p:grpSpPr>
            <a:xfrm>
              <a:off x="471754" y="559020"/>
              <a:ext cx="8200493" cy="6011644"/>
              <a:chOff x="51812" y="559019"/>
              <a:chExt cx="8243032" cy="5779349"/>
            </a:xfrm>
          </p:grpSpPr>
          <p:pic>
            <p:nvPicPr>
              <p:cNvPr id="4" name="Afbeelding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2" y="559019"/>
                <a:ext cx="8227266" cy="5747817"/>
              </a:xfrm>
              <a:prstGeom prst="rect">
                <a:avLst/>
              </a:prstGeom>
            </p:spPr>
          </p:pic>
          <p:sp>
            <p:nvSpPr>
              <p:cNvPr id="7" name="Tekstvak 6"/>
              <p:cNvSpPr txBox="1"/>
              <p:nvPr/>
            </p:nvSpPr>
            <p:spPr>
              <a:xfrm>
                <a:off x="7050224" y="6061369"/>
                <a:ext cx="1244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1200" dirty="0"/>
                  <a:t>org.uva.nl</a:t>
                </a:r>
              </a:p>
            </p:txBody>
          </p:sp>
        </p:grp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4535300" y="3346785"/>
              <a:ext cx="2845116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dirty="0" smtClean="0">
                  <a:solidFill>
                    <a:srgbClr val="000000"/>
                  </a:solidFill>
                </a:rPr>
                <a:t>In een geleider is E = 0!</a:t>
              </a:r>
              <a:endParaRPr lang="nl-NL" altLang="nl-NL" sz="1800" dirty="0">
                <a:solidFill>
                  <a:srgbClr val="000000"/>
                </a:solidFill>
              </a:endParaRPr>
            </a:p>
          </p:txBody>
        </p:sp>
        <p:sp>
          <p:nvSpPr>
            <p:cNvPr id="9226" name="Text Box 9"/>
            <p:cNvSpPr txBox="1">
              <a:spLocks noChangeArrowheads="1"/>
            </p:cNvSpPr>
            <p:nvPr/>
          </p:nvSpPr>
          <p:spPr bwMode="auto">
            <a:xfrm>
              <a:off x="380432" y="3344166"/>
              <a:ext cx="43755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dirty="0">
                  <a:solidFill>
                    <a:srgbClr val="000000"/>
                  </a:solidFill>
                </a:rPr>
                <a:t>Veld van </a:t>
              </a:r>
              <a:r>
                <a:rPr lang="nl-NL" altLang="nl-NL" sz="1800" dirty="0" smtClean="0">
                  <a:solidFill>
                    <a:srgbClr val="000000"/>
                  </a:solidFill>
                </a:rPr>
                <a:t>twee ‘gelijkgestelde’ ladingen</a:t>
              </a:r>
              <a:endParaRPr lang="nl-NL" altLang="nl-NL" sz="1800" dirty="0">
                <a:solidFill>
                  <a:srgbClr val="000000"/>
                </a:solidFill>
              </a:endParaRPr>
            </a:p>
          </p:txBody>
        </p:sp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4564803" y="6514468"/>
              <a:ext cx="4032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dirty="0">
                  <a:solidFill>
                    <a:srgbClr val="000000"/>
                  </a:solidFill>
                </a:rPr>
                <a:t>Homogeen veld tussen twee platen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378383" y="6511849"/>
              <a:ext cx="439340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dirty="0">
                  <a:solidFill>
                    <a:srgbClr val="000000"/>
                  </a:solidFill>
                </a:rPr>
                <a:t>Veld </a:t>
              </a:r>
              <a:r>
                <a:rPr lang="nl-NL" altLang="nl-NL" sz="1800" dirty="0" smtClean="0">
                  <a:solidFill>
                    <a:srgbClr val="000000"/>
                  </a:solidFill>
                </a:rPr>
                <a:t>van twee </a:t>
              </a:r>
              <a:r>
                <a:rPr lang="nl-NL" altLang="nl-NL" sz="1800" dirty="0">
                  <a:solidFill>
                    <a:srgbClr val="000000"/>
                  </a:solidFill>
                </a:rPr>
                <a:t>tegengestelde ladingen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29386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064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Potentiaal, veldsterkte en afstand.</a:t>
            </a:r>
          </a:p>
        </p:txBody>
      </p:sp>
      <p:graphicFrame>
        <p:nvGraphicFramePr>
          <p:cNvPr id="535577" name="Object 25"/>
          <p:cNvGraphicFramePr>
            <a:graphicFrameLocks/>
          </p:cNvGraphicFramePr>
          <p:nvPr/>
        </p:nvGraphicFramePr>
        <p:xfrm>
          <a:off x="107950" y="614363"/>
          <a:ext cx="28765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" name="Grafiek" r:id="rId4" imgW="2876550" imgH="2724150" progId="Excel.Chart.8">
                  <p:embed/>
                </p:oleObj>
              </mc:Choice>
              <mc:Fallback>
                <p:oleObj name="Grafiek" r:id="rId4" imgW="2876550" imgH="27241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614363"/>
                        <a:ext cx="287655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78" name="Object 26"/>
          <p:cNvGraphicFramePr>
            <a:graphicFrameLocks/>
          </p:cNvGraphicFramePr>
          <p:nvPr/>
        </p:nvGraphicFramePr>
        <p:xfrm>
          <a:off x="123825" y="3538538"/>
          <a:ext cx="28765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" name="Grafiek" r:id="rId6" imgW="2876550" imgH="2724150" progId="Excel.Chart.8">
                  <p:embed/>
                </p:oleObj>
              </mc:Choice>
              <mc:Fallback>
                <p:oleObj name="Grafiek" r:id="rId6" imgW="2876550" imgH="27241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3538538"/>
                        <a:ext cx="287655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80" name="Object 28"/>
          <p:cNvGraphicFramePr>
            <a:graphicFrameLocks/>
          </p:cNvGraphicFramePr>
          <p:nvPr/>
        </p:nvGraphicFramePr>
        <p:xfrm>
          <a:off x="3144838" y="3576638"/>
          <a:ext cx="28765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" name="Grafiek" r:id="rId8" imgW="2876550" imgH="2724150" progId="Excel.Chart.8">
                  <p:embed/>
                </p:oleObj>
              </mc:Choice>
              <mc:Fallback>
                <p:oleObj name="Grafiek" r:id="rId8" imgW="2876550" imgH="27241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3576638"/>
                        <a:ext cx="287655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84" name="Object 32"/>
          <p:cNvGraphicFramePr>
            <a:graphicFrameLocks/>
          </p:cNvGraphicFramePr>
          <p:nvPr/>
        </p:nvGraphicFramePr>
        <p:xfrm>
          <a:off x="6169025" y="658813"/>
          <a:ext cx="28765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" name="Grafiek" r:id="rId10" imgW="2876550" imgH="2724150" progId="Excel.Chart.8">
                  <p:embed/>
                </p:oleObj>
              </mc:Choice>
              <mc:Fallback>
                <p:oleObj name="Grafiek" r:id="rId10" imgW="2876550" imgH="27241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658813"/>
                        <a:ext cx="287655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85" name="Object 33"/>
          <p:cNvGraphicFramePr>
            <a:graphicFrameLocks/>
          </p:cNvGraphicFramePr>
          <p:nvPr/>
        </p:nvGraphicFramePr>
        <p:xfrm>
          <a:off x="6178550" y="3560763"/>
          <a:ext cx="28765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" name="Grafiek" r:id="rId12" imgW="2876550" imgH="2724150" progId="Excel.Chart.8">
                  <p:embed/>
                </p:oleObj>
              </mc:Choice>
              <mc:Fallback>
                <p:oleObj name="Grafiek" r:id="rId12" imgW="2876550" imgH="27241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3560763"/>
                        <a:ext cx="287655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79" name="Object 27"/>
          <p:cNvGraphicFramePr>
            <a:graphicFrameLocks/>
          </p:cNvGraphicFramePr>
          <p:nvPr/>
        </p:nvGraphicFramePr>
        <p:xfrm>
          <a:off x="3152775" y="642938"/>
          <a:ext cx="28765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" name="Grafiek" r:id="rId14" imgW="2886075" imgH="2733675" progId="Excel.Chart.8">
                  <p:embed/>
                </p:oleObj>
              </mc:Choice>
              <mc:Fallback>
                <p:oleObj name="Grafiek" r:id="rId14" imgW="2886075" imgH="27336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642938"/>
                        <a:ext cx="287655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ctieknop: Verder of Volgende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83"/>
          <p:cNvSpPr txBox="1">
            <a:spLocks noChangeArrowheads="1"/>
          </p:cNvSpPr>
          <p:nvPr/>
        </p:nvSpPr>
        <p:spPr bwMode="auto">
          <a:xfrm>
            <a:off x="163746" y="3596732"/>
            <a:ext cx="50405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een geleider is er geen elektrisch veld.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479572" y="5499726"/>
            <a:ext cx="8783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0</a:t>
            </a:r>
            <a:endParaRPr lang="nl-NL" alt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83"/>
          <p:cNvSpPr txBox="1">
            <a:spLocks noChangeArrowheads="1"/>
          </p:cNvSpPr>
          <p:nvPr/>
        </p:nvSpPr>
        <p:spPr bwMode="auto">
          <a:xfrm>
            <a:off x="3458226" y="5547024"/>
            <a:ext cx="8783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0</a:t>
            </a:r>
            <a:endParaRPr lang="nl-NL" alt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3"/>
          <p:cNvSpPr txBox="1">
            <a:spLocks noChangeArrowheads="1"/>
          </p:cNvSpPr>
          <p:nvPr/>
        </p:nvSpPr>
        <p:spPr bwMode="auto">
          <a:xfrm>
            <a:off x="1995478" y="5499726"/>
            <a:ext cx="8783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0</a:t>
            </a:r>
            <a:endParaRPr lang="nl-NL" alt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83"/>
          <p:cNvSpPr txBox="1">
            <a:spLocks noChangeArrowheads="1"/>
          </p:cNvSpPr>
          <p:nvPr/>
        </p:nvSpPr>
        <p:spPr bwMode="auto">
          <a:xfrm>
            <a:off x="6551982" y="4320384"/>
            <a:ext cx="8783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0</a:t>
            </a:r>
            <a:endParaRPr lang="nl-NL" altLang="nl-N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07120"/>
      </p:ext>
    </p:extLst>
  </p:cSld>
  <p:clrMapOvr>
    <a:masterClrMapping/>
  </p:clrMapOvr>
  <p:transition advTm="20000">
    <p:sndAc>
      <p:stSnd loop="1">
        <p:snd r:embed="rId3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4" grpId="0"/>
      <p:bldOleChart spid="535577" grpId="0"/>
      <p:bldOleChart spid="535578" grpId="0"/>
      <p:bldOleChart spid="535580" grpId="0"/>
      <p:bldOleChart spid="535584" grpId="0"/>
      <p:bldOleChart spid="535585" grpId="0"/>
      <p:bldOleChart spid="535579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140"/>
          <p:cNvSpPr>
            <a:spLocks noChangeArrowheads="1"/>
          </p:cNvSpPr>
          <p:nvPr/>
        </p:nvSpPr>
        <p:spPr bwMode="auto">
          <a:xfrm>
            <a:off x="1309" y="625535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eV = 1,602.10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nl-NL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J/C =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1,602.10</a:t>
            </a:r>
            <a:r>
              <a:rPr lang="nl-NL" altLang="nl-NL" sz="2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nl-NL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Tabel 5.  </a:t>
            </a:r>
            <a:endParaRPr lang="nl-NL" altLang="nl-NL" sz="24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7493" name="Rectangle 133"/>
          <p:cNvSpPr>
            <a:spLocks noChangeArrowheads="1"/>
          </p:cNvSpPr>
          <p:nvPr/>
        </p:nvSpPr>
        <p:spPr bwMode="auto">
          <a:xfrm>
            <a:off x="2759075" y="3368707"/>
            <a:ext cx="63893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173038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q.U</a:t>
            </a:r>
            <a:r>
              <a:rPr lang="nl-NL" altLang="nl-NL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nl-NL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35D2</a:t>
            </a:r>
            <a:endParaRPr lang="nl-NL" altLang="nl-NL" sz="24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7412" name="Rectangle 52"/>
          <p:cNvSpPr>
            <a:spLocks noGrp="1" noChangeArrowheads="1"/>
          </p:cNvSpPr>
          <p:nvPr>
            <p:ph type="title"/>
          </p:nvPr>
        </p:nvSpPr>
        <p:spPr>
          <a:xfrm>
            <a:off x="0" y="951"/>
            <a:ext cx="9144000" cy="523220"/>
          </a:xfrm>
        </p:spPr>
        <p:txBody>
          <a:bodyPr anchor="t" anchorCtr="0">
            <a:spAutoFit/>
          </a:bodyPr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veld 1/3: Energieomzetting, theorie.</a:t>
            </a:r>
          </a:p>
        </p:txBody>
      </p:sp>
      <p:grpSp>
        <p:nvGrpSpPr>
          <p:cNvPr id="527490" name="Group 130"/>
          <p:cNvGrpSpPr>
            <a:grpSpLocks/>
          </p:cNvGrpSpPr>
          <p:nvPr/>
        </p:nvGrpSpPr>
        <p:grpSpPr bwMode="auto">
          <a:xfrm>
            <a:off x="796052" y="1421236"/>
            <a:ext cx="676275" cy="771525"/>
            <a:chOff x="507" y="1223"/>
            <a:chExt cx="426" cy="486"/>
          </a:xfrm>
        </p:grpSpPr>
        <p:sp>
          <p:nvSpPr>
            <p:cNvPr id="527457" name="Rectangle 97"/>
            <p:cNvSpPr>
              <a:spLocks noChangeArrowheads="1"/>
            </p:cNvSpPr>
            <p:nvPr/>
          </p:nvSpPr>
          <p:spPr bwMode="auto">
            <a:xfrm>
              <a:off x="507" y="1382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kumimoji="1"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10" name="Group 108"/>
            <p:cNvGrpSpPr>
              <a:grpSpLocks/>
            </p:cNvGrpSpPr>
            <p:nvPr/>
          </p:nvGrpSpPr>
          <p:grpSpPr bwMode="auto">
            <a:xfrm>
              <a:off x="527" y="1223"/>
              <a:ext cx="406" cy="330"/>
              <a:chOff x="4011" y="3143"/>
              <a:chExt cx="406" cy="330"/>
            </a:xfrm>
          </p:grpSpPr>
          <p:sp>
            <p:nvSpPr>
              <p:cNvPr id="11311" name="Text Box 109"/>
              <p:cNvSpPr txBox="1">
                <a:spLocks noChangeArrowheads="1"/>
              </p:cNvSpPr>
              <p:nvPr/>
            </p:nvSpPr>
            <p:spPr bwMode="auto">
              <a:xfrm>
                <a:off x="4011" y="3143"/>
                <a:ext cx="36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1312" name="Oval 110"/>
              <p:cNvSpPr>
                <a:spLocks noChangeAspect="1" noChangeArrowheads="1"/>
              </p:cNvSpPr>
              <p:nvPr/>
            </p:nvSpPr>
            <p:spPr bwMode="auto">
              <a:xfrm>
                <a:off x="4056" y="3232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13" name="Freeform 111"/>
              <p:cNvSpPr>
                <a:spLocks/>
              </p:cNvSpPr>
              <p:nvPr/>
            </p:nvSpPr>
            <p:spPr bwMode="auto">
              <a:xfrm>
                <a:off x="4185" y="3300"/>
                <a:ext cx="232" cy="1"/>
              </a:xfrm>
              <a:custGeom>
                <a:avLst/>
                <a:gdLst>
                  <a:gd name="T0" fmla="*/ 0 w 232"/>
                  <a:gd name="T1" fmla="*/ 0 h 1"/>
                  <a:gd name="T2" fmla="*/ 232 w 2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2" h="1">
                    <a:moveTo>
                      <a:pt x="0" y="0"/>
                    </a:moveTo>
                    <a:lnTo>
                      <a:pt x="232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7473" name="Rectangle 113"/>
          <p:cNvSpPr>
            <a:spLocks noChangeArrowheads="1"/>
          </p:cNvSpPr>
          <p:nvPr/>
        </p:nvSpPr>
        <p:spPr bwMode="auto">
          <a:xfrm>
            <a:off x="2759075" y="482059"/>
            <a:ext cx="4270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•Van A naar B neemt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nl-NL" altLang="nl-NL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7474" name="Rectangle 114"/>
          <p:cNvSpPr>
            <a:spLocks noChangeArrowheads="1"/>
          </p:cNvSpPr>
          <p:nvPr/>
        </p:nvSpPr>
        <p:spPr bwMode="auto">
          <a:xfrm>
            <a:off x="6584756" y="490791"/>
            <a:ext cx="1439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 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</a:p>
        </p:txBody>
      </p:sp>
      <p:sp>
        <p:nvSpPr>
          <p:cNvPr id="527475" name="Rectangle 115"/>
          <p:cNvSpPr>
            <a:spLocks noChangeArrowheads="1"/>
          </p:cNvSpPr>
          <p:nvPr/>
        </p:nvSpPr>
        <p:spPr bwMode="auto">
          <a:xfrm>
            <a:off x="2759075" y="963167"/>
            <a:ext cx="2135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173038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neemt </a:t>
            </a:r>
          </a:p>
        </p:txBody>
      </p:sp>
      <p:sp>
        <p:nvSpPr>
          <p:cNvPr id="527476" name="Rectangle 116"/>
          <p:cNvSpPr>
            <a:spLocks noChangeArrowheads="1"/>
          </p:cNvSpPr>
          <p:nvPr/>
        </p:nvSpPr>
        <p:spPr bwMode="auto">
          <a:xfrm>
            <a:off x="4531524" y="981464"/>
            <a:ext cx="1008063" cy="4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af.</a:t>
            </a:r>
          </a:p>
        </p:txBody>
      </p:sp>
      <p:grpSp>
        <p:nvGrpSpPr>
          <p:cNvPr id="527496" name="Group 136"/>
          <p:cNvGrpSpPr>
            <a:grpSpLocks/>
          </p:cNvGrpSpPr>
          <p:nvPr/>
        </p:nvGrpSpPr>
        <p:grpSpPr bwMode="auto">
          <a:xfrm>
            <a:off x="487357" y="476250"/>
            <a:ext cx="2312981" cy="3968750"/>
            <a:chOff x="307" y="300"/>
            <a:chExt cx="1457" cy="2500"/>
          </a:xfrm>
        </p:grpSpPr>
        <p:grpSp>
          <p:nvGrpSpPr>
            <p:cNvPr id="11283" name="Group 119"/>
            <p:cNvGrpSpPr>
              <a:grpSpLocks/>
            </p:cNvGrpSpPr>
            <p:nvPr/>
          </p:nvGrpSpPr>
          <p:grpSpPr bwMode="auto">
            <a:xfrm>
              <a:off x="385" y="300"/>
              <a:ext cx="1379" cy="414"/>
              <a:chOff x="367" y="1810"/>
              <a:chExt cx="1379" cy="414"/>
            </a:xfrm>
          </p:grpSpPr>
          <p:sp>
            <p:nvSpPr>
              <p:cNvPr id="527477" name="Rectangle 117"/>
              <p:cNvSpPr>
                <a:spLocks noChangeArrowheads="1"/>
              </p:cNvSpPr>
              <p:nvPr/>
            </p:nvSpPr>
            <p:spPr bwMode="auto">
              <a:xfrm>
                <a:off x="367" y="1816"/>
                <a:ext cx="49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27478" name="Rectangle 118"/>
              <p:cNvSpPr>
                <a:spLocks noChangeArrowheads="1"/>
              </p:cNvSpPr>
              <p:nvPr/>
            </p:nvSpPr>
            <p:spPr bwMode="auto">
              <a:xfrm>
                <a:off x="1247" y="1810"/>
                <a:ext cx="49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1284" name="Group 135"/>
            <p:cNvGrpSpPr>
              <a:grpSpLocks/>
            </p:cNvGrpSpPr>
            <p:nvPr/>
          </p:nvGrpSpPr>
          <p:grpSpPr bwMode="auto">
            <a:xfrm>
              <a:off x="307" y="617"/>
              <a:ext cx="1239" cy="2183"/>
              <a:chOff x="315" y="617"/>
              <a:chExt cx="1239" cy="2183"/>
            </a:xfrm>
          </p:grpSpPr>
          <p:grpSp>
            <p:nvGrpSpPr>
              <p:cNvPr id="11285" name="Group 127"/>
              <p:cNvGrpSpPr>
                <a:grpSpLocks/>
              </p:cNvGrpSpPr>
              <p:nvPr/>
            </p:nvGrpSpPr>
            <p:grpSpPr bwMode="auto">
              <a:xfrm>
                <a:off x="315" y="617"/>
                <a:ext cx="1239" cy="1855"/>
                <a:chOff x="315" y="617"/>
                <a:chExt cx="1239" cy="1855"/>
              </a:xfrm>
            </p:grpSpPr>
            <p:grpSp>
              <p:nvGrpSpPr>
                <p:cNvPr id="11287" name="Group 126"/>
                <p:cNvGrpSpPr>
                  <a:grpSpLocks/>
                </p:cNvGrpSpPr>
                <p:nvPr/>
              </p:nvGrpSpPr>
              <p:grpSpPr bwMode="auto">
                <a:xfrm>
                  <a:off x="521" y="2066"/>
                  <a:ext cx="862" cy="262"/>
                  <a:chOff x="521" y="2066"/>
                  <a:chExt cx="862" cy="262"/>
                </a:xfrm>
              </p:grpSpPr>
              <p:sp>
                <p:nvSpPr>
                  <p:cNvPr id="11305" name="Freeform 124"/>
                  <p:cNvSpPr>
                    <a:spLocks/>
                  </p:cNvSpPr>
                  <p:nvPr/>
                </p:nvSpPr>
                <p:spPr bwMode="auto">
                  <a:xfrm>
                    <a:off x="521" y="2069"/>
                    <a:ext cx="406" cy="259"/>
                  </a:xfrm>
                  <a:custGeom>
                    <a:avLst/>
                    <a:gdLst>
                      <a:gd name="T0" fmla="*/ 0 w 406"/>
                      <a:gd name="T1" fmla="*/ 0 h 259"/>
                      <a:gd name="T2" fmla="*/ 1 w 406"/>
                      <a:gd name="T3" fmla="*/ 259 h 259"/>
                      <a:gd name="T4" fmla="*/ 406 w 406"/>
                      <a:gd name="T5" fmla="*/ 259 h 25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06" h="259">
                        <a:moveTo>
                          <a:pt x="0" y="0"/>
                        </a:moveTo>
                        <a:lnTo>
                          <a:pt x="1" y="259"/>
                        </a:lnTo>
                        <a:lnTo>
                          <a:pt x="406" y="259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06" name="Freeform 125"/>
                  <p:cNvSpPr>
                    <a:spLocks/>
                  </p:cNvSpPr>
                  <p:nvPr/>
                </p:nvSpPr>
                <p:spPr bwMode="auto">
                  <a:xfrm flipH="1">
                    <a:off x="977" y="2066"/>
                    <a:ext cx="406" cy="259"/>
                  </a:xfrm>
                  <a:custGeom>
                    <a:avLst/>
                    <a:gdLst>
                      <a:gd name="T0" fmla="*/ 0 w 406"/>
                      <a:gd name="T1" fmla="*/ 0 h 259"/>
                      <a:gd name="T2" fmla="*/ 1 w 406"/>
                      <a:gd name="T3" fmla="*/ 259 h 259"/>
                      <a:gd name="T4" fmla="*/ 406 w 406"/>
                      <a:gd name="T5" fmla="*/ 259 h 25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06" h="259">
                        <a:moveTo>
                          <a:pt x="0" y="0"/>
                        </a:moveTo>
                        <a:lnTo>
                          <a:pt x="1" y="259"/>
                        </a:lnTo>
                        <a:lnTo>
                          <a:pt x="406" y="259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288" name="Group 120"/>
                <p:cNvGrpSpPr>
                  <a:grpSpLocks/>
                </p:cNvGrpSpPr>
                <p:nvPr/>
              </p:nvGrpSpPr>
              <p:grpSpPr bwMode="auto">
                <a:xfrm>
                  <a:off x="315" y="617"/>
                  <a:ext cx="1239" cy="1477"/>
                  <a:chOff x="315" y="617"/>
                  <a:chExt cx="1239" cy="1477"/>
                </a:xfrm>
              </p:grpSpPr>
              <p:grpSp>
                <p:nvGrpSpPr>
                  <p:cNvPr id="11292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521" y="617"/>
                    <a:ext cx="862" cy="1452"/>
                    <a:chOff x="3742" y="2430"/>
                    <a:chExt cx="862" cy="1726"/>
                  </a:xfrm>
                </p:grpSpPr>
                <p:sp>
                  <p:nvSpPr>
                    <p:cNvPr id="11303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432"/>
                      <a:ext cx="0" cy="172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04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430"/>
                      <a:ext cx="0" cy="172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1293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15" y="676"/>
                    <a:ext cx="1239" cy="1418"/>
                    <a:chOff x="3618" y="2519"/>
                    <a:chExt cx="1239" cy="1418"/>
                  </a:xfrm>
                </p:grpSpPr>
                <p:grpSp>
                  <p:nvGrpSpPr>
                    <p:cNvPr id="11294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1" y="3053"/>
                      <a:ext cx="1236" cy="363"/>
                      <a:chOff x="3621" y="3053"/>
                      <a:chExt cx="1236" cy="363"/>
                    </a:xfrm>
                  </p:grpSpPr>
                  <p:sp>
                    <p:nvSpPr>
                      <p:cNvPr id="11301" name="Text Box 10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21" y="3086"/>
                        <a:ext cx="181" cy="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1302" name="Text Box 10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76" y="3053"/>
                        <a:ext cx="181" cy="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80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  <p:grpSp>
                  <p:nvGrpSpPr>
                    <p:cNvPr id="11295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1" y="2519"/>
                      <a:ext cx="1236" cy="363"/>
                      <a:chOff x="3621" y="3053"/>
                      <a:chExt cx="1236" cy="363"/>
                    </a:xfrm>
                  </p:grpSpPr>
                  <p:sp>
                    <p:nvSpPr>
                      <p:cNvPr id="11299" name="Text Box 10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21" y="3086"/>
                        <a:ext cx="181" cy="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8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1300" name="Text Box 10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76" y="3053"/>
                        <a:ext cx="181" cy="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800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  <p:grpSp>
                  <p:nvGrpSpPr>
                    <p:cNvPr id="11296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18" y="3574"/>
                      <a:ext cx="1239" cy="363"/>
                      <a:chOff x="3621" y="3053"/>
                      <a:chExt cx="1239" cy="363"/>
                    </a:xfrm>
                  </p:grpSpPr>
                  <p:sp>
                    <p:nvSpPr>
                      <p:cNvPr id="11297" name="Text Box 10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21" y="3086"/>
                        <a:ext cx="181" cy="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8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1298" name="Text Box 10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79" y="3053"/>
                        <a:ext cx="181" cy="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80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1289" name="Group 123"/>
                <p:cNvGrpSpPr>
                  <a:grpSpLocks/>
                </p:cNvGrpSpPr>
                <p:nvPr/>
              </p:nvGrpSpPr>
              <p:grpSpPr bwMode="auto">
                <a:xfrm>
                  <a:off x="924" y="2155"/>
                  <a:ext cx="64" cy="317"/>
                  <a:chOff x="930" y="2251"/>
                  <a:chExt cx="64" cy="317"/>
                </a:xfrm>
              </p:grpSpPr>
              <p:sp>
                <p:nvSpPr>
                  <p:cNvPr id="11290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930" y="2251"/>
                    <a:ext cx="0" cy="3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9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994" y="2339"/>
                    <a:ext cx="0" cy="159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527488" name="Rectangle 128"/>
              <p:cNvSpPr>
                <a:spLocks noChangeArrowheads="1"/>
              </p:cNvSpPr>
              <p:nvPr/>
            </p:nvSpPr>
            <p:spPr bwMode="auto">
              <a:xfrm>
                <a:off x="837" y="2392"/>
                <a:ext cx="707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nl-NL" altLang="nl-NL" sz="2800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7492" name="Rectangle 132"/>
          <p:cNvSpPr>
            <a:spLocks noChangeArrowheads="1"/>
          </p:cNvSpPr>
          <p:nvPr/>
        </p:nvSpPr>
        <p:spPr bwMode="auto">
          <a:xfrm>
            <a:off x="2759075" y="4330923"/>
            <a:ext cx="619222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nl-NL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nl-NL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½mv</a:t>
            </a:r>
            <a:r>
              <a:rPr lang="en-US" altLang="nl-NL" sz="2800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  </a:t>
            </a:r>
            <a:r>
              <a:rPr lang="nl-NL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35A</a:t>
            </a:r>
          </a:p>
        </p:txBody>
      </p:sp>
      <p:sp>
        <p:nvSpPr>
          <p:cNvPr id="527498" name="Rectangle 138"/>
          <p:cNvSpPr>
            <a:spLocks noChangeArrowheads="1"/>
          </p:cNvSpPr>
          <p:nvPr/>
        </p:nvSpPr>
        <p:spPr bwMode="auto">
          <a:xfrm>
            <a:off x="1309" y="480470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l-GR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q.U</a:t>
            </a:r>
            <a:r>
              <a:rPr lang="nl-NL" altLang="nl-NL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C, U in V → </a:t>
            </a:r>
            <a:r>
              <a:rPr lang="nl-NL" altLang="nl-NL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7499" name="Rectangle 139"/>
          <p:cNvSpPr>
            <a:spLocks noChangeArrowheads="1"/>
          </p:cNvSpPr>
          <p:nvPr/>
        </p:nvSpPr>
        <p:spPr bwMode="auto">
          <a:xfrm>
            <a:off x="1309" y="529313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173038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Of: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7500" name="Rectangle 140"/>
          <p:cNvSpPr>
            <a:spLocks noChangeArrowheads="1"/>
          </p:cNvSpPr>
          <p:nvPr/>
        </p:nvSpPr>
        <p:spPr bwMode="auto">
          <a:xfrm>
            <a:off x="5914909" y="5774247"/>
            <a:ext cx="31867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e.V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eV </a:t>
            </a:r>
            <a:r>
              <a:rPr lang="nl-NL" altLang="nl-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(elektronvolt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188456" y="6295469"/>
            <a:ext cx="813411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Tabel 7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nl-NL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 elementair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ladingsquantum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1,602.10</a:t>
            </a:r>
            <a:r>
              <a:rPr lang="nl-NL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759075" y="2406491"/>
            <a:ext cx="6179525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indent="1730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nl-NL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nl-NL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Tabel 35D2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16"/>
          <p:cNvSpPr>
            <a:spLocks noChangeArrowheads="1"/>
          </p:cNvSpPr>
          <p:nvPr/>
        </p:nvSpPr>
        <p:spPr bwMode="auto">
          <a:xfrm>
            <a:off x="2759075" y="1444275"/>
            <a:ext cx="6351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173038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toename van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afname van </a:t>
            </a:r>
            <a:r>
              <a:rPr lang="nl-NL" altLang="nl-NL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Rectangle 115"/>
          <p:cNvSpPr>
            <a:spLocks noChangeArrowheads="1"/>
          </p:cNvSpPr>
          <p:nvPr/>
        </p:nvSpPr>
        <p:spPr bwMode="auto">
          <a:xfrm>
            <a:off x="2759075" y="2887599"/>
            <a:ext cx="6239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•Voor de toename van </a:t>
            </a:r>
            <a:r>
              <a:rPr lang="nl-NL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geldt:</a:t>
            </a:r>
          </a:p>
        </p:txBody>
      </p:sp>
      <p:sp>
        <p:nvSpPr>
          <p:cNvPr id="61" name="Rechthoek 60"/>
          <p:cNvSpPr/>
          <p:nvPr/>
        </p:nvSpPr>
        <p:spPr>
          <a:xfrm>
            <a:off x="2759074" y="3849815"/>
            <a:ext cx="5521325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indent="1730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Dus </a:t>
            </a:r>
            <a:r>
              <a:rPr lang="el-GR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nl-NL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nl-NL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endParaRPr lang="nl-NL" altLang="nl-NL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83"/>
          <p:cNvSpPr txBox="1">
            <a:spLocks noChangeArrowheads="1"/>
          </p:cNvSpPr>
          <p:nvPr/>
        </p:nvSpPr>
        <p:spPr bwMode="auto">
          <a:xfrm>
            <a:off x="2800338" y="1925383"/>
            <a:ext cx="6360737" cy="52322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 lIns="72000" rIns="72000" anchor="t" anchorCtr="0">
            <a:spAutoFit/>
          </a:bodyPr>
          <a:lstStyle/>
          <a:p>
            <a:pPr indent="1730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wet van behoud van energie luidt: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138"/>
          <p:cNvSpPr>
            <a:spLocks noChangeArrowheads="1"/>
          </p:cNvSpPr>
          <p:nvPr/>
        </p:nvSpPr>
        <p:spPr bwMode="auto">
          <a:xfrm>
            <a:off x="5889991" y="4804702"/>
            <a:ext cx="3146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C.V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C.J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 = J.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140"/>
          <p:cNvSpPr>
            <a:spLocks noChangeArrowheads="1"/>
          </p:cNvSpPr>
          <p:nvPr/>
        </p:nvSpPr>
        <p:spPr bwMode="auto">
          <a:xfrm>
            <a:off x="1308" y="5774247"/>
            <a:ext cx="6226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l-GR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q.U</a:t>
            </a:r>
            <a:r>
              <a:rPr lang="nl-NL" altLang="nl-NL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e,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 → </a:t>
            </a:r>
            <a:r>
              <a:rPr lang="nl-NL" altLang="nl-NL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38421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9931 0.003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27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utoUpdateAnimBg="0"/>
      <p:bldP spid="527493" grpId="0"/>
      <p:bldP spid="527412" grpId="0" autoUpdateAnimBg="0"/>
      <p:bldP spid="527473" grpId="0" autoUpdateAnimBg="0"/>
      <p:bldP spid="527474" grpId="0" autoUpdateAnimBg="0"/>
      <p:bldP spid="527475" grpId="0" autoUpdateAnimBg="0"/>
      <p:bldP spid="527476" grpId="0" autoUpdateAnimBg="0"/>
      <p:bldP spid="527492" grpId="0"/>
      <p:bldP spid="527498" grpId="0" autoUpdateAnimBg="0"/>
      <p:bldP spid="527499" grpId="0" autoUpdateAnimBg="0"/>
      <p:bldP spid="527500" grpId="0" autoUpdateAnimBg="0"/>
      <p:bldP spid="52" grpId="0" animBg="1"/>
      <p:bldP spid="2" grpId="0"/>
      <p:bldP spid="53" grpId="0" autoUpdateAnimBg="0"/>
      <p:bldP spid="54" grpId="0" autoUpdateAnimBg="0"/>
      <p:bldP spid="61" grpId="0"/>
      <p:bldP spid="55" grpId="0"/>
      <p:bldP spid="56" grpId="0" autoUpdateAnimBg="0"/>
      <p:bldP spid="5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12200" cy="523220"/>
          </a:xfrm>
        </p:spPr>
        <p:txBody>
          <a:bodyPr anchor="t" anchorCtr="0">
            <a:spAutoFit/>
          </a:bodyPr>
          <a:lstStyle/>
          <a:p>
            <a:pPr algn="l" eaLnBrk="1" hangingPunct="1">
              <a:defRPr/>
            </a:pP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veld 2/3: Energieomzetting, voorbeeld.</a:t>
            </a:r>
          </a:p>
        </p:txBody>
      </p:sp>
      <p:grpSp>
        <p:nvGrpSpPr>
          <p:cNvPr id="529485" name="Group 77"/>
          <p:cNvGrpSpPr>
            <a:grpSpLocks/>
          </p:cNvGrpSpPr>
          <p:nvPr/>
        </p:nvGrpSpPr>
        <p:grpSpPr bwMode="auto">
          <a:xfrm>
            <a:off x="720883" y="1895480"/>
            <a:ext cx="661988" cy="749302"/>
            <a:chOff x="755" y="1194"/>
            <a:chExt cx="417" cy="472"/>
          </a:xfrm>
        </p:grpSpPr>
        <p:sp>
          <p:nvSpPr>
            <p:cNvPr id="529412" name="Rectangle 4"/>
            <p:cNvSpPr>
              <a:spLocks noChangeArrowheads="1"/>
            </p:cNvSpPr>
            <p:nvPr/>
          </p:nvSpPr>
          <p:spPr bwMode="auto">
            <a:xfrm>
              <a:off x="755" y="1339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kumimoji="1"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6" name="Text Box 6"/>
            <p:cNvSpPr txBox="1">
              <a:spLocks noChangeArrowheads="1"/>
            </p:cNvSpPr>
            <p:nvPr/>
          </p:nvSpPr>
          <p:spPr bwMode="auto">
            <a:xfrm>
              <a:off x="777" y="1194"/>
              <a:ext cx="36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2337" name="Oval 7"/>
            <p:cNvSpPr>
              <a:spLocks noChangeAspect="1" noChangeArrowheads="1"/>
            </p:cNvSpPr>
            <p:nvPr/>
          </p:nvSpPr>
          <p:spPr bwMode="auto">
            <a:xfrm>
              <a:off x="811" y="1316"/>
              <a:ext cx="122" cy="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8" name="Freeform 8"/>
            <p:cNvSpPr>
              <a:spLocks/>
            </p:cNvSpPr>
            <p:nvPr/>
          </p:nvSpPr>
          <p:spPr bwMode="auto">
            <a:xfrm>
              <a:off x="940" y="1380"/>
              <a:ext cx="232" cy="1"/>
            </a:xfrm>
            <a:custGeom>
              <a:avLst/>
              <a:gdLst>
                <a:gd name="T0" fmla="*/ 0 w 232"/>
                <a:gd name="T1" fmla="*/ 0 h 1"/>
                <a:gd name="T2" fmla="*/ 232 w 23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2" h="1">
                  <a:moveTo>
                    <a:pt x="0" y="0"/>
                  </a:moveTo>
                  <a:lnTo>
                    <a:pt x="232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9445" name="Rectangle 37"/>
          <p:cNvSpPr>
            <a:spLocks noChangeArrowheads="1"/>
          </p:cNvSpPr>
          <p:nvPr/>
        </p:nvSpPr>
        <p:spPr bwMode="auto">
          <a:xfrm>
            <a:off x="2881313" y="559941"/>
            <a:ext cx="62626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elektron wordt bij plaat A los</a:t>
            </a:r>
            <a:b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gelaten.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 kinetische energie bij B in J.</a:t>
            </a:r>
            <a:b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De kinetische energie bij B in </a:t>
            </a:r>
            <a:r>
              <a:rPr lang="nl-NL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eV.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De snelheid bij B.</a:t>
            </a:r>
          </a:p>
        </p:txBody>
      </p:sp>
      <p:sp>
        <p:nvSpPr>
          <p:cNvPr id="529472" name="Rectangle 64"/>
          <p:cNvSpPr>
            <a:spLocks noChangeArrowheads="1"/>
          </p:cNvSpPr>
          <p:nvPr/>
        </p:nvSpPr>
        <p:spPr bwMode="auto">
          <a:xfrm>
            <a:off x="3967439" y="3403372"/>
            <a:ext cx="5328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1,6.10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.10.10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1,6.10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</a:p>
        </p:txBody>
      </p:sp>
      <p:grpSp>
        <p:nvGrpSpPr>
          <p:cNvPr id="529484" name="Group 76"/>
          <p:cNvGrpSpPr>
            <a:grpSpLocks/>
          </p:cNvGrpSpPr>
          <p:nvPr/>
        </p:nvGrpSpPr>
        <p:grpSpPr bwMode="auto">
          <a:xfrm>
            <a:off x="492125" y="492125"/>
            <a:ext cx="2352675" cy="3930650"/>
            <a:chOff x="310" y="310"/>
            <a:chExt cx="1482" cy="2476"/>
          </a:xfrm>
        </p:grpSpPr>
        <p:grpSp>
          <p:nvGrpSpPr>
            <p:cNvPr id="12307" name="Group 9"/>
            <p:cNvGrpSpPr>
              <a:grpSpLocks/>
            </p:cNvGrpSpPr>
            <p:nvPr/>
          </p:nvGrpSpPr>
          <p:grpSpPr bwMode="auto">
            <a:xfrm flipH="1">
              <a:off x="310" y="310"/>
              <a:ext cx="1424" cy="2460"/>
              <a:chOff x="125" y="310"/>
              <a:chExt cx="1424" cy="2460"/>
            </a:xfrm>
          </p:grpSpPr>
          <p:grpSp>
            <p:nvGrpSpPr>
              <p:cNvPr id="12309" name="Group 10"/>
              <p:cNvGrpSpPr>
                <a:grpSpLocks/>
              </p:cNvGrpSpPr>
              <p:nvPr/>
            </p:nvGrpSpPr>
            <p:grpSpPr bwMode="auto">
              <a:xfrm>
                <a:off x="125" y="310"/>
                <a:ext cx="1339" cy="330"/>
                <a:chOff x="107" y="1820"/>
                <a:chExt cx="1339" cy="330"/>
              </a:xfrm>
            </p:grpSpPr>
            <p:sp>
              <p:nvSpPr>
                <p:cNvPr id="529419" name="Rectangle 11"/>
                <p:cNvSpPr>
                  <a:spLocks noChangeArrowheads="1"/>
                </p:cNvSpPr>
                <p:nvPr/>
              </p:nvSpPr>
              <p:spPr bwMode="auto">
                <a:xfrm>
                  <a:off x="107" y="1820"/>
                  <a:ext cx="499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529420" name="Rectangle 12"/>
                <p:cNvSpPr>
                  <a:spLocks noChangeArrowheads="1"/>
                </p:cNvSpPr>
                <p:nvPr/>
              </p:nvSpPr>
              <p:spPr bwMode="auto">
                <a:xfrm>
                  <a:off x="947" y="1820"/>
                  <a:ext cx="499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12310" name="Group 13"/>
              <p:cNvGrpSpPr>
                <a:grpSpLocks/>
              </p:cNvGrpSpPr>
              <p:nvPr/>
            </p:nvGrpSpPr>
            <p:grpSpPr bwMode="auto">
              <a:xfrm>
                <a:off x="367" y="617"/>
                <a:ext cx="1182" cy="2153"/>
                <a:chOff x="375" y="617"/>
                <a:chExt cx="1182" cy="2153"/>
              </a:xfrm>
            </p:grpSpPr>
            <p:grpSp>
              <p:nvGrpSpPr>
                <p:cNvPr id="12311" name="Group 14"/>
                <p:cNvGrpSpPr>
                  <a:grpSpLocks/>
                </p:cNvGrpSpPr>
                <p:nvPr/>
              </p:nvGrpSpPr>
              <p:grpSpPr bwMode="auto">
                <a:xfrm>
                  <a:off x="375" y="617"/>
                  <a:ext cx="1182" cy="1855"/>
                  <a:chOff x="375" y="617"/>
                  <a:chExt cx="1182" cy="1855"/>
                </a:xfrm>
              </p:grpSpPr>
              <p:grpSp>
                <p:nvGrpSpPr>
                  <p:cNvPr id="1231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521" y="2066"/>
                    <a:ext cx="862" cy="262"/>
                    <a:chOff x="521" y="2066"/>
                    <a:chExt cx="862" cy="262"/>
                  </a:xfrm>
                </p:grpSpPr>
                <p:sp>
                  <p:nvSpPr>
                    <p:cNvPr id="1233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21" y="2069"/>
                      <a:ext cx="406" cy="259"/>
                    </a:xfrm>
                    <a:custGeom>
                      <a:avLst/>
                      <a:gdLst>
                        <a:gd name="T0" fmla="*/ 0 w 406"/>
                        <a:gd name="T1" fmla="*/ 0 h 259"/>
                        <a:gd name="T2" fmla="*/ 1 w 406"/>
                        <a:gd name="T3" fmla="*/ 259 h 259"/>
                        <a:gd name="T4" fmla="*/ 406 w 406"/>
                        <a:gd name="T5" fmla="*/ 259 h 25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406" h="259">
                          <a:moveTo>
                            <a:pt x="0" y="0"/>
                          </a:moveTo>
                          <a:lnTo>
                            <a:pt x="1" y="259"/>
                          </a:lnTo>
                          <a:lnTo>
                            <a:pt x="406" y="259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32" name="Freeform 17"/>
                    <p:cNvSpPr>
                      <a:spLocks/>
                    </p:cNvSpPr>
                    <p:nvPr/>
                  </p:nvSpPr>
                  <p:spPr bwMode="auto">
                    <a:xfrm flipH="1">
                      <a:off x="977" y="2066"/>
                      <a:ext cx="406" cy="259"/>
                    </a:xfrm>
                    <a:custGeom>
                      <a:avLst/>
                      <a:gdLst>
                        <a:gd name="T0" fmla="*/ 0 w 406"/>
                        <a:gd name="T1" fmla="*/ 0 h 259"/>
                        <a:gd name="T2" fmla="*/ 1 w 406"/>
                        <a:gd name="T3" fmla="*/ 259 h 259"/>
                        <a:gd name="T4" fmla="*/ 406 w 406"/>
                        <a:gd name="T5" fmla="*/ 259 h 25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406" h="259">
                          <a:moveTo>
                            <a:pt x="0" y="0"/>
                          </a:moveTo>
                          <a:lnTo>
                            <a:pt x="1" y="259"/>
                          </a:lnTo>
                          <a:lnTo>
                            <a:pt x="406" y="259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31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75" y="617"/>
                    <a:ext cx="1182" cy="1477"/>
                    <a:chOff x="375" y="617"/>
                    <a:chExt cx="1182" cy="1477"/>
                  </a:xfrm>
                </p:grpSpPr>
                <p:grpSp>
                  <p:nvGrpSpPr>
                    <p:cNvPr id="12318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" y="617"/>
                      <a:ext cx="862" cy="1452"/>
                      <a:chOff x="3742" y="2430"/>
                      <a:chExt cx="862" cy="1726"/>
                    </a:xfrm>
                  </p:grpSpPr>
                  <p:sp>
                    <p:nvSpPr>
                      <p:cNvPr id="12329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42" y="2432"/>
                        <a:ext cx="0" cy="1724"/>
                      </a:xfrm>
                      <a:prstGeom prst="line">
                        <a:avLst/>
                      </a:prstGeom>
                      <a:noFill/>
                      <a:ln w="635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330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4" y="2430"/>
                        <a:ext cx="0" cy="1724"/>
                      </a:xfrm>
                      <a:prstGeom prst="line">
                        <a:avLst/>
                      </a:prstGeom>
                      <a:noFill/>
                      <a:ln w="635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319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5" y="686"/>
                      <a:ext cx="1182" cy="1408"/>
                      <a:chOff x="3678" y="2529"/>
                      <a:chExt cx="1182" cy="1408"/>
                    </a:xfrm>
                  </p:grpSpPr>
                  <p:grpSp>
                    <p:nvGrpSpPr>
                      <p:cNvPr id="12320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1" y="3063"/>
                        <a:ext cx="1179" cy="353"/>
                        <a:chOff x="3681" y="3063"/>
                        <a:chExt cx="1179" cy="353"/>
                      </a:xfrm>
                    </p:grpSpPr>
                    <p:sp>
                      <p:nvSpPr>
                        <p:cNvPr id="12327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81" y="3086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12328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79" y="3063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p:txBody>
                    </p:sp>
                  </p:grpSp>
                  <p:grpSp>
                    <p:nvGrpSpPr>
                      <p:cNvPr id="12321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1" y="2529"/>
                        <a:ext cx="1179" cy="353"/>
                        <a:chOff x="3681" y="3063"/>
                        <a:chExt cx="1179" cy="353"/>
                      </a:xfrm>
                    </p:grpSpPr>
                    <p:sp>
                      <p:nvSpPr>
                        <p:cNvPr id="12325" name="Text 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81" y="3086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12326" name="Text Box 2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79" y="3063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p:txBody>
                    </p:sp>
                  </p:grpSp>
                  <p:grpSp>
                    <p:nvGrpSpPr>
                      <p:cNvPr id="12322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78" y="3584"/>
                        <a:ext cx="1182" cy="353"/>
                        <a:chOff x="3681" y="3063"/>
                        <a:chExt cx="1182" cy="353"/>
                      </a:xfrm>
                    </p:grpSpPr>
                    <p:sp>
                      <p:nvSpPr>
                        <p:cNvPr id="12323" name="Text Box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81" y="3086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12324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82" y="3063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p:txBody>
                    </p:sp>
                  </p:grpSp>
                </p:grpSp>
              </p:grpSp>
              <p:grpSp>
                <p:nvGrpSpPr>
                  <p:cNvPr id="12315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924" y="2155"/>
                    <a:ext cx="64" cy="317"/>
                    <a:chOff x="930" y="2251"/>
                    <a:chExt cx="64" cy="317"/>
                  </a:xfrm>
                </p:grpSpPr>
                <p:sp>
                  <p:nvSpPr>
                    <p:cNvPr id="12316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0" y="2251"/>
                      <a:ext cx="0" cy="31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17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4" y="2339"/>
                      <a:ext cx="0" cy="159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529443" name="Rectangle 35"/>
                <p:cNvSpPr>
                  <a:spLocks noChangeArrowheads="1"/>
                </p:cNvSpPr>
                <p:nvPr/>
              </p:nvSpPr>
              <p:spPr bwMode="auto">
                <a:xfrm>
                  <a:off x="540" y="2362"/>
                  <a:ext cx="707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nl-NL" altLang="nl-NL" sz="24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29473" name="Rectangle 65"/>
            <p:cNvSpPr>
              <a:spLocks noChangeArrowheads="1"/>
            </p:cNvSpPr>
            <p:nvPr/>
          </p:nvSpPr>
          <p:spPr bwMode="auto">
            <a:xfrm flipH="1">
              <a:off x="794" y="2378"/>
              <a:ext cx="99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10 kV</a:t>
              </a:r>
              <a:endParaRPr lang="nl-NL" altLang="nl-NL" sz="24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9474" name="Rectangle 66"/>
          <p:cNvSpPr>
            <a:spLocks noChangeArrowheads="1"/>
          </p:cNvSpPr>
          <p:nvPr/>
        </p:nvSpPr>
        <p:spPr bwMode="auto">
          <a:xfrm>
            <a:off x="-3175" y="4653136"/>
            <a:ext cx="5616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l-GR" altLang="nl-NL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nl-NL" altLang="nl-NL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el-GR" altLang="nl-NL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altLang="nl-NL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q.U</a:t>
            </a:r>
            <a:r>
              <a:rPr lang="nl-NL" altLang="nl-NL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476" name="Rectangle 68"/>
          <p:cNvSpPr>
            <a:spLocks noChangeArrowheads="1"/>
          </p:cNvSpPr>
          <p:nvPr/>
        </p:nvSpPr>
        <p:spPr bwMode="auto">
          <a:xfrm>
            <a:off x="0" y="5209855"/>
            <a:ext cx="543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Tabel 7: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9,1.10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-31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</a:p>
        </p:txBody>
      </p:sp>
      <p:sp>
        <p:nvSpPr>
          <p:cNvPr id="529480" name="Rectangle 72"/>
          <p:cNvSpPr>
            <a:spLocks noChangeArrowheads="1"/>
          </p:cNvSpPr>
          <p:nvPr/>
        </p:nvSpPr>
        <p:spPr bwMode="auto">
          <a:xfrm>
            <a:off x="3410911" y="4653136"/>
            <a:ext cx="47614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 . 10.10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10.10</a:t>
            </a:r>
            <a:r>
              <a:rPr lang="nl-NL" altLang="nl-NL" sz="28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</a:t>
            </a:r>
          </a:p>
        </p:txBody>
      </p:sp>
      <p:sp>
        <p:nvSpPr>
          <p:cNvPr id="529481" name="Rectangle 73"/>
          <p:cNvSpPr>
            <a:spLocks noChangeArrowheads="1"/>
          </p:cNvSpPr>
          <p:nvPr/>
        </p:nvSpPr>
        <p:spPr bwMode="auto">
          <a:xfrm>
            <a:off x="444500" y="5766574"/>
            <a:ext cx="8699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½mv</a:t>
            </a:r>
            <a:r>
              <a:rPr lang="en-US" altLang="nl-NL" sz="28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½.9,1.10</a:t>
            </a:r>
            <a:r>
              <a:rPr lang="en-US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-31</a:t>
            </a:r>
            <a:r>
              <a:rPr lang="en-US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nl-NL" altLang="nl-NL" sz="28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482" name="Rectangle 74"/>
          <p:cNvSpPr>
            <a:spLocks noChangeArrowheads="1"/>
          </p:cNvSpPr>
          <p:nvPr/>
        </p:nvSpPr>
        <p:spPr bwMode="auto">
          <a:xfrm>
            <a:off x="2915816" y="6323292"/>
            <a:ext cx="3960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v = 5,9.10</a:t>
            </a:r>
            <a:r>
              <a:rPr lang="en-US" altLang="nl-NL" sz="28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m/s</a:t>
            </a:r>
            <a:endParaRPr lang="nl-NL" altLang="nl-NL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ctieknop: Verder of Volgende 5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hoek 52"/>
          <p:cNvSpPr/>
          <p:nvPr/>
        </p:nvSpPr>
        <p:spPr>
          <a:xfrm>
            <a:off x="2881313" y="2843431"/>
            <a:ext cx="4824113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nl-NL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q.U</a:t>
            </a:r>
            <a:r>
              <a:rPr lang="nl-NL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nl-NL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3316332" y="3963312"/>
            <a:ext cx="5940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0 en is nu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1,6.10</a:t>
            </a:r>
            <a:r>
              <a:rPr lang="nl-NL" altLang="nl-NL" sz="28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</a:t>
            </a:r>
            <a:endParaRPr lang="nl-NL" altLang="nl-NL" sz="2800" i="1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28958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utoUpdateAnimBg="0"/>
      <p:bldP spid="529445" grpId="0" autoUpdateAnimBg="0"/>
      <p:bldP spid="529472" grpId="0" autoUpdateAnimBg="0"/>
      <p:bldP spid="529474" grpId="0" autoUpdateAnimBg="0"/>
      <p:bldP spid="529476" grpId="0" autoUpdateAnimBg="0"/>
      <p:bldP spid="529480" grpId="0" autoUpdateAnimBg="0"/>
      <p:bldP spid="529481" grpId="0" autoUpdateAnimBg="0"/>
      <p:bldP spid="529482" grpId="0" autoUpdateAnimBg="0"/>
      <p:bldP spid="53" grpId="0"/>
      <p:bldP spid="5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 eaLnBrk="1" hangingPunct="1">
              <a:defRPr/>
            </a:pP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veld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3/3: Energieomzetting, voorbeeld.</a:t>
            </a:r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2800340" y="779007"/>
            <a:ext cx="62626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elektron heeft bij plaat B een kinetische energie van 15.10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eV.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 de kinetische energie in eV bij A.</a:t>
            </a:r>
          </a:p>
        </p:txBody>
      </p:sp>
      <p:sp>
        <p:nvSpPr>
          <p:cNvPr id="537611" name="Rectangle 11"/>
          <p:cNvSpPr>
            <a:spLocks noChangeArrowheads="1"/>
          </p:cNvSpPr>
          <p:nvPr/>
        </p:nvSpPr>
        <p:spPr bwMode="auto">
          <a:xfrm>
            <a:off x="-21810" y="581414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15.10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 en wordt: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7615" name="Group 15"/>
          <p:cNvGrpSpPr>
            <a:grpSpLocks/>
          </p:cNvGrpSpPr>
          <p:nvPr/>
        </p:nvGrpSpPr>
        <p:grpSpPr bwMode="auto">
          <a:xfrm>
            <a:off x="503233" y="476250"/>
            <a:ext cx="2449507" cy="3914775"/>
            <a:chOff x="317" y="300"/>
            <a:chExt cx="1543" cy="2466"/>
          </a:xfrm>
        </p:grpSpPr>
        <p:grpSp>
          <p:nvGrpSpPr>
            <p:cNvPr id="13331" name="Group 16"/>
            <p:cNvGrpSpPr>
              <a:grpSpLocks/>
            </p:cNvGrpSpPr>
            <p:nvPr/>
          </p:nvGrpSpPr>
          <p:grpSpPr bwMode="auto">
            <a:xfrm>
              <a:off x="317" y="300"/>
              <a:ext cx="1447" cy="2450"/>
              <a:chOff x="317" y="300"/>
              <a:chExt cx="1447" cy="2450"/>
            </a:xfrm>
          </p:grpSpPr>
          <p:grpSp>
            <p:nvGrpSpPr>
              <p:cNvPr id="13333" name="Group 17"/>
              <p:cNvGrpSpPr>
                <a:grpSpLocks/>
              </p:cNvGrpSpPr>
              <p:nvPr/>
            </p:nvGrpSpPr>
            <p:grpSpPr bwMode="auto">
              <a:xfrm>
                <a:off x="385" y="300"/>
                <a:ext cx="1379" cy="414"/>
                <a:chOff x="367" y="1810"/>
                <a:chExt cx="1379" cy="414"/>
              </a:xfrm>
            </p:grpSpPr>
            <p:sp>
              <p:nvSpPr>
                <p:cNvPr id="537618" name="Rectangle 18"/>
                <p:cNvSpPr>
                  <a:spLocks noChangeArrowheads="1"/>
                </p:cNvSpPr>
                <p:nvPr/>
              </p:nvSpPr>
              <p:spPr bwMode="auto">
                <a:xfrm>
                  <a:off x="367" y="1816"/>
                  <a:ext cx="499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8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537619" name="Rectangle 19"/>
                <p:cNvSpPr>
                  <a:spLocks noChangeArrowheads="1"/>
                </p:cNvSpPr>
                <p:nvPr/>
              </p:nvSpPr>
              <p:spPr bwMode="auto">
                <a:xfrm>
                  <a:off x="1247" y="1810"/>
                  <a:ext cx="499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8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13334" name="Group 20"/>
              <p:cNvGrpSpPr>
                <a:grpSpLocks/>
              </p:cNvGrpSpPr>
              <p:nvPr/>
            </p:nvGrpSpPr>
            <p:grpSpPr bwMode="auto">
              <a:xfrm>
                <a:off x="317" y="617"/>
                <a:ext cx="1202" cy="2133"/>
                <a:chOff x="325" y="617"/>
                <a:chExt cx="1202" cy="2133"/>
              </a:xfrm>
            </p:grpSpPr>
            <p:grpSp>
              <p:nvGrpSpPr>
                <p:cNvPr id="13335" name="Group 21"/>
                <p:cNvGrpSpPr>
                  <a:grpSpLocks/>
                </p:cNvGrpSpPr>
                <p:nvPr/>
              </p:nvGrpSpPr>
              <p:grpSpPr bwMode="auto">
                <a:xfrm>
                  <a:off x="325" y="617"/>
                  <a:ext cx="1202" cy="1855"/>
                  <a:chOff x="325" y="617"/>
                  <a:chExt cx="1202" cy="1855"/>
                </a:xfrm>
              </p:grpSpPr>
              <p:grpSp>
                <p:nvGrpSpPr>
                  <p:cNvPr id="1333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21" y="2066"/>
                    <a:ext cx="862" cy="262"/>
                    <a:chOff x="521" y="2066"/>
                    <a:chExt cx="862" cy="262"/>
                  </a:xfrm>
                </p:grpSpPr>
                <p:sp>
                  <p:nvSpPr>
                    <p:cNvPr id="13355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521" y="2069"/>
                      <a:ext cx="406" cy="259"/>
                    </a:xfrm>
                    <a:custGeom>
                      <a:avLst/>
                      <a:gdLst>
                        <a:gd name="T0" fmla="*/ 0 w 406"/>
                        <a:gd name="T1" fmla="*/ 0 h 259"/>
                        <a:gd name="T2" fmla="*/ 1 w 406"/>
                        <a:gd name="T3" fmla="*/ 259 h 259"/>
                        <a:gd name="T4" fmla="*/ 406 w 406"/>
                        <a:gd name="T5" fmla="*/ 259 h 25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406" h="259">
                          <a:moveTo>
                            <a:pt x="0" y="0"/>
                          </a:moveTo>
                          <a:lnTo>
                            <a:pt x="1" y="259"/>
                          </a:lnTo>
                          <a:lnTo>
                            <a:pt x="406" y="259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356" name="Freeform 24"/>
                    <p:cNvSpPr>
                      <a:spLocks/>
                    </p:cNvSpPr>
                    <p:nvPr/>
                  </p:nvSpPr>
                  <p:spPr bwMode="auto">
                    <a:xfrm flipH="1">
                      <a:off x="977" y="2066"/>
                      <a:ext cx="406" cy="259"/>
                    </a:xfrm>
                    <a:custGeom>
                      <a:avLst/>
                      <a:gdLst>
                        <a:gd name="T0" fmla="*/ 0 w 406"/>
                        <a:gd name="T1" fmla="*/ 0 h 259"/>
                        <a:gd name="T2" fmla="*/ 1 w 406"/>
                        <a:gd name="T3" fmla="*/ 259 h 259"/>
                        <a:gd name="T4" fmla="*/ 406 w 406"/>
                        <a:gd name="T5" fmla="*/ 259 h 25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406" h="259">
                          <a:moveTo>
                            <a:pt x="0" y="0"/>
                          </a:moveTo>
                          <a:lnTo>
                            <a:pt x="1" y="259"/>
                          </a:lnTo>
                          <a:lnTo>
                            <a:pt x="406" y="259"/>
                          </a:lnTo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333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25" y="617"/>
                    <a:ext cx="1202" cy="1477"/>
                    <a:chOff x="325" y="617"/>
                    <a:chExt cx="1202" cy="1477"/>
                  </a:xfrm>
                </p:grpSpPr>
                <p:grpSp>
                  <p:nvGrpSpPr>
                    <p:cNvPr id="13342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" y="617"/>
                      <a:ext cx="862" cy="1452"/>
                      <a:chOff x="3742" y="2430"/>
                      <a:chExt cx="862" cy="1726"/>
                    </a:xfrm>
                  </p:grpSpPr>
                  <p:sp>
                    <p:nvSpPr>
                      <p:cNvPr id="13353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42" y="2432"/>
                        <a:ext cx="0" cy="1724"/>
                      </a:xfrm>
                      <a:prstGeom prst="line">
                        <a:avLst/>
                      </a:prstGeom>
                      <a:noFill/>
                      <a:ln w="635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354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4" y="2430"/>
                        <a:ext cx="0" cy="1724"/>
                      </a:xfrm>
                      <a:prstGeom prst="line">
                        <a:avLst/>
                      </a:prstGeom>
                      <a:noFill/>
                      <a:ln w="635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343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" y="686"/>
                      <a:ext cx="1202" cy="1408"/>
                      <a:chOff x="3628" y="2529"/>
                      <a:chExt cx="1202" cy="1408"/>
                    </a:xfrm>
                  </p:grpSpPr>
                  <p:grpSp>
                    <p:nvGrpSpPr>
                      <p:cNvPr id="13344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31" y="3063"/>
                        <a:ext cx="1199" cy="353"/>
                        <a:chOff x="3631" y="3063"/>
                        <a:chExt cx="1199" cy="353"/>
                      </a:xfrm>
                    </p:grpSpPr>
                    <p:sp>
                      <p:nvSpPr>
                        <p:cNvPr id="13351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31" y="3086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p:txBody>
                    </p:sp>
                    <p:sp>
                      <p:nvSpPr>
                        <p:cNvPr id="13352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49" y="3063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</a:p>
                      </p:txBody>
                    </p:sp>
                  </p:grpSp>
                  <p:grpSp>
                    <p:nvGrpSpPr>
                      <p:cNvPr id="13345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31" y="2529"/>
                        <a:ext cx="1199" cy="353"/>
                        <a:chOff x="3631" y="3063"/>
                        <a:chExt cx="1199" cy="353"/>
                      </a:xfrm>
                    </p:grpSpPr>
                    <p:sp>
                      <p:nvSpPr>
                        <p:cNvPr id="13349" name="Text Box 3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31" y="3086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p:txBody>
                    </p:sp>
                    <p:sp>
                      <p:nvSpPr>
                        <p:cNvPr id="13350" name="Text Box 3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49" y="3063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</a:p>
                      </p:txBody>
                    </p:sp>
                  </p:grpSp>
                  <p:grpSp>
                    <p:nvGrpSpPr>
                      <p:cNvPr id="13346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28" y="3584"/>
                        <a:ext cx="1199" cy="353"/>
                        <a:chOff x="3631" y="3063"/>
                        <a:chExt cx="1199" cy="353"/>
                      </a:xfrm>
                    </p:grpSpPr>
                    <p:sp>
                      <p:nvSpPr>
                        <p:cNvPr id="13347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31" y="3086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p:txBody>
                    </p:sp>
                    <p:sp>
                      <p:nvSpPr>
                        <p:cNvPr id="13348" name="Text Box 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49" y="3063"/>
                          <a:ext cx="18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fontAlgn="base" hangingPunct="1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FontTx/>
                            <a:buNone/>
                          </a:pPr>
                          <a:r>
                            <a:rPr lang="nl-NL" altLang="nl-NL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</a:p>
                      </p:txBody>
                    </p:sp>
                  </p:grpSp>
                </p:grpSp>
              </p:grpSp>
              <p:grpSp>
                <p:nvGrpSpPr>
                  <p:cNvPr id="1333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924" y="2155"/>
                    <a:ext cx="64" cy="317"/>
                    <a:chOff x="930" y="2251"/>
                    <a:chExt cx="64" cy="317"/>
                  </a:xfrm>
                </p:grpSpPr>
                <p:sp>
                  <p:nvSpPr>
                    <p:cNvPr id="1334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0" y="2251"/>
                      <a:ext cx="0" cy="31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34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4" y="2339"/>
                      <a:ext cx="0" cy="159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537642" name="Rectangle 42"/>
                <p:cNvSpPr>
                  <a:spLocks noChangeArrowheads="1"/>
                </p:cNvSpPr>
                <p:nvPr/>
              </p:nvSpPr>
              <p:spPr bwMode="auto">
                <a:xfrm>
                  <a:off x="637" y="2342"/>
                  <a:ext cx="707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nl-NL" altLang="nl-NL" sz="24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37643" name="Rectangle 43"/>
            <p:cNvSpPr>
              <a:spLocks noChangeArrowheads="1"/>
            </p:cNvSpPr>
            <p:nvPr/>
          </p:nvSpPr>
          <p:spPr bwMode="auto">
            <a:xfrm>
              <a:off x="862" y="2358"/>
              <a:ext cx="99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10 kV</a:t>
              </a:r>
              <a:endParaRPr lang="nl-NL" altLang="nl-NL" sz="24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7647" name="Rectangle 47"/>
          <p:cNvSpPr>
            <a:spLocks noChangeArrowheads="1"/>
          </p:cNvSpPr>
          <p:nvPr/>
        </p:nvSpPr>
        <p:spPr bwMode="auto">
          <a:xfrm>
            <a:off x="3311198" y="5240402"/>
            <a:ext cx="5016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1e . 10.10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</a:t>
            </a:r>
          </a:p>
        </p:txBody>
      </p:sp>
      <p:grpSp>
        <p:nvGrpSpPr>
          <p:cNvPr id="537652" name="Group 52"/>
          <p:cNvGrpSpPr>
            <a:grpSpLocks/>
          </p:cNvGrpSpPr>
          <p:nvPr/>
        </p:nvGrpSpPr>
        <p:grpSpPr bwMode="auto">
          <a:xfrm>
            <a:off x="1558925" y="1557341"/>
            <a:ext cx="900113" cy="889010"/>
            <a:chOff x="755" y="981"/>
            <a:chExt cx="567" cy="560"/>
          </a:xfrm>
        </p:grpSpPr>
        <p:sp>
          <p:nvSpPr>
            <p:cNvPr id="537653" name="Rectangle 53"/>
            <p:cNvSpPr>
              <a:spLocks noChangeArrowheads="1"/>
            </p:cNvSpPr>
            <p:nvPr/>
          </p:nvSpPr>
          <p:spPr bwMode="auto">
            <a:xfrm>
              <a:off x="930" y="981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en-US" altLang="nl-NL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kumimoji="1" lang="nl-NL" altLang="nl-NL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27" name="Group 54"/>
            <p:cNvGrpSpPr>
              <a:grpSpLocks/>
            </p:cNvGrpSpPr>
            <p:nvPr/>
          </p:nvGrpSpPr>
          <p:grpSpPr bwMode="auto">
            <a:xfrm>
              <a:off x="755" y="1211"/>
              <a:ext cx="567" cy="330"/>
              <a:chOff x="755" y="1211"/>
              <a:chExt cx="567" cy="330"/>
            </a:xfrm>
          </p:grpSpPr>
          <p:sp>
            <p:nvSpPr>
              <p:cNvPr id="13328" name="Text Box 55"/>
              <p:cNvSpPr txBox="1">
                <a:spLocks noChangeArrowheads="1"/>
              </p:cNvSpPr>
              <p:nvPr/>
            </p:nvSpPr>
            <p:spPr bwMode="auto">
              <a:xfrm flipH="1">
                <a:off x="959" y="1211"/>
                <a:ext cx="36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3329" name="Oval 56"/>
              <p:cNvSpPr>
                <a:spLocks noChangeAspect="1" noChangeArrowheads="1"/>
              </p:cNvSpPr>
              <p:nvPr/>
            </p:nvSpPr>
            <p:spPr bwMode="auto">
              <a:xfrm flipH="1">
                <a:off x="987" y="1319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0" name="Freeform 57"/>
              <p:cNvSpPr>
                <a:spLocks/>
              </p:cNvSpPr>
              <p:nvPr/>
            </p:nvSpPr>
            <p:spPr bwMode="auto">
              <a:xfrm flipH="1">
                <a:off x="755" y="1403"/>
                <a:ext cx="232" cy="1"/>
              </a:xfrm>
              <a:custGeom>
                <a:avLst/>
                <a:gdLst>
                  <a:gd name="T0" fmla="*/ 0 w 232"/>
                  <a:gd name="T1" fmla="*/ 0 h 1"/>
                  <a:gd name="T2" fmla="*/ 232 w 2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2" h="1">
                    <a:moveTo>
                      <a:pt x="0" y="0"/>
                    </a:moveTo>
                    <a:lnTo>
                      <a:pt x="232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7660" name="Rectangle 60"/>
          <p:cNvSpPr>
            <a:spLocks noChangeArrowheads="1"/>
          </p:cNvSpPr>
          <p:nvPr/>
        </p:nvSpPr>
        <p:spPr bwMode="auto">
          <a:xfrm>
            <a:off x="3304261" y="6334780"/>
            <a:ext cx="2233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5,0.10</a:t>
            </a:r>
            <a:r>
              <a:rPr lang="nl-NL" altLang="nl-NL" sz="28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</a:t>
            </a:r>
            <a:endParaRPr lang="nl-NL" altLang="nl-NL" sz="2800" i="1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ctieknop: Verder of Volgende 4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hthoek 48"/>
          <p:cNvSpPr/>
          <p:nvPr/>
        </p:nvSpPr>
        <p:spPr>
          <a:xfrm>
            <a:off x="-21810" y="4252252"/>
            <a:ext cx="3174244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l-GR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nl-NL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nl-NL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endParaRPr lang="nl-NL" altLang="nl-NL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-21810" y="4772884"/>
            <a:ext cx="9154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neemt AF door afstoting van A en aantrekking van B!</a:t>
            </a:r>
          </a:p>
        </p:txBody>
      </p:sp>
      <p:sp>
        <p:nvSpPr>
          <p:cNvPr id="51" name="Rechthoek 50"/>
          <p:cNvSpPr/>
          <p:nvPr/>
        </p:nvSpPr>
        <p:spPr>
          <a:xfrm>
            <a:off x="-21810" y="5302642"/>
            <a:ext cx="3801215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nl-NL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NL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neemt af met </a:t>
            </a:r>
            <a:r>
              <a:rPr lang="nl-NL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endParaRPr lang="nl-NL" alt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-21810" y="6334780"/>
            <a:ext cx="3909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 - 10.10</a:t>
            </a:r>
            <a:r>
              <a:rPr lang="nl-NL" alt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82964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3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 autoUpdateAnimBg="0"/>
      <p:bldP spid="537609" grpId="0" autoUpdateAnimBg="0"/>
      <p:bldP spid="537611" grpId="0" autoUpdateAnimBg="0"/>
      <p:bldP spid="537647" grpId="0" autoUpdateAnimBg="0"/>
      <p:bldP spid="537660" grpId="0" autoUpdateAnimBg="0"/>
      <p:bldP spid="49" grpId="0"/>
      <p:bldP spid="50" grpId="0" autoUpdateAnimBg="0"/>
      <p:bldP spid="51" grpId="0"/>
      <p:bldP spid="5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56" name="Group 76"/>
          <p:cNvGrpSpPr>
            <a:grpSpLocks/>
          </p:cNvGrpSpPr>
          <p:nvPr/>
        </p:nvGrpSpPr>
        <p:grpSpPr bwMode="auto">
          <a:xfrm>
            <a:off x="52438" y="3625636"/>
            <a:ext cx="906462" cy="461963"/>
            <a:chOff x="33" y="2264"/>
            <a:chExt cx="571" cy="291"/>
          </a:xfrm>
        </p:grpSpPr>
        <p:grpSp>
          <p:nvGrpSpPr>
            <p:cNvPr id="14364" name="Group 67"/>
            <p:cNvGrpSpPr>
              <a:grpSpLocks/>
            </p:cNvGrpSpPr>
            <p:nvPr/>
          </p:nvGrpSpPr>
          <p:grpSpPr bwMode="auto">
            <a:xfrm>
              <a:off x="423" y="2341"/>
              <a:ext cx="181" cy="182"/>
              <a:chOff x="423" y="2341"/>
              <a:chExt cx="181" cy="182"/>
            </a:xfrm>
          </p:grpSpPr>
          <p:sp>
            <p:nvSpPr>
              <p:cNvPr id="14366" name="Line 65"/>
              <p:cNvSpPr>
                <a:spLocks noChangeShapeType="1"/>
              </p:cNvSpPr>
              <p:nvPr/>
            </p:nvSpPr>
            <p:spPr bwMode="auto">
              <a:xfrm>
                <a:off x="513" y="2341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7" name="Line 66"/>
              <p:cNvSpPr>
                <a:spLocks noChangeShapeType="1"/>
              </p:cNvSpPr>
              <p:nvPr/>
            </p:nvSpPr>
            <p:spPr bwMode="auto">
              <a:xfrm>
                <a:off x="423" y="2523"/>
                <a:ext cx="18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548" name="Text Box 68"/>
            <p:cNvSpPr txBox="1">
              <a:spLocks noChangeArrowheads="1"/>
            </p:cNvSpPr>
            <p:nvPr/>
          </p:nvSpPr>
          <p:spPr bwMode="auto">
            <a:xfrm>
              <a:off x="33" y="2264"/>
              <a:ext cx="4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 V</a:t>
              </a:r>
            </a:p>
          </p:txBody>
        </p:sp>
      </p:grpSp>
      <p:sp>
        <p:nvSpPr>
          <p:cNvPr id="532516" name="Rectangle 36"/>
          <p:cNvSpPr>
            <a:spLocks noChangeArrowheads="1"/>
          </p:cNvSpPr>
          <p:nvPr/>
        </p:nvSpPr>
        <p:spPr bwMode="auto">
          <a:xfrm>
            <a:off x="1312086" y="4001666"/>
            <a:ext cx="1267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 V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7" name="Rectangle 57"/>
          <p:cNvSpPr>
            <a:spLocks noChangeArrowheads="1"/>
          </p:cNvSpPr>
          <p:nvPr/>
        </p:nvSpPr>
        <p:spPr bwMode="auto">
          <a:xfrm>
            <a:off x="-7938" y="4748343"/>
            <a:ext cx="8791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je B aardt (i.p.v. A) dan is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V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 eaLnBrk="1" hangingPunct="1">
              <a:defRPr/>
            </a:pP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veld: </a:t>
            </a:r>
            <a:r>
              <a:rPr lang="nl-NL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Spannings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(verschil) </a:t>
            </a:r>
            <a:r>
              <a:rPr lang="nl-NL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</a:t>
            </a:r>
          </a:p>
        </p:txBody>
      </p:sp>
      <p:grpSp>
        <p:nvGrpSpPr>
          <p:cNvPr id="532483" name="Group 3"/>
          <p:cNvGrpSpPr>
            <a:grpSpLocks/>
          </p:cNvGrpSpPr>
          <p:nvPr/>
        </p:nvGrpSpPr>
        <p:grpSpPr bwMode="auto">
          <a:xfrm>
            <a:off x="827584" y="1552577"/>
            <a:ext cx="644525" cy="882651"/>
            <a:chOff x="527" y="978"/>
            <a:chExt cx="406" cy="556"/>
          </a:xfrm>
        </p:grpSpPr>
        <p:sp>
          <p:nvSpPr>
            <p:cNvPr id="532484" name="Rectangle 4"/>
            <p:cNvSpPr>
              <a:spLocks noChangeArrowheads="1"/>
            </p:cNvSpPr>
            <p:nvPr/>
          </p:nvSpPr>
          <p:spPr bwMode="auto">
            <a:xfrm>
              <a:off x="527" y="978"/>
              <a:ext cx="2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en-US" altLang="nl-NL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kumimoji="1"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409" name="Group 5"/>
            <p:cNvGrpSpPr>
              <a:grpSpLocks/>
            </p:cNvGrpSpPr>
            <p:nvPr/>
          </p:nvGrpSpPr>
          <p:grpSpPr bwMode="auto">
            <a:xfrm>
              <a:off x="537" y="1243"/>
              <a:ext cx="396" cy="291"/>
              <a:chOff x="4021" y="3163"/>
              <a:chExt cx="396" cy="291"/>
            </a:xfrm>
          </p:grpSpPr>
          <p:sp>
            <p:nvSpPr>
              <p:cNvPr id="14410" name="Text Box 6"/>
              <p:cNvSpPr txBox="1">
                <a:spLocks noChangeArrowheads="1"/>
              </p:cNvSpPr>
              <p:nvPr/>
            </p:nvSpPr>
            <p:spPr bwMode="auto">
              <a:xfrm>
                <a:off x="4021" y="3163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4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4411" name="Oval 7"/>
              <p:cNvSpPr>
                <a:spLocks noChangeAspect="1" noChangeArrowheads="1"/>
              </p:cNvSpPr>
              <p:nvPr/>
            </p:nvSpPr>
            <p:spPr bwMode="auto">
              <a:xfrm>
                <a:off x="4056" y="3236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2" name="Freeform 8"/>
              <p:cNvSpPr>
                <a:spLocks/>
              </p:cNvSpPr>
              <p:nvPr/>
            </p:nvSpPr>
            <p:spPr bwMode="auto">
              <a:xfrm>
                <a:off x="4185" y="3300"/>
                <a:ext cx="232" cy="1"/>
              </a:xfrm>
              <a:custGeom>
                <a:avLst/>
                <a:gdLst>
                  <a:gd name="T0" fmla="*/ 0 w 232"/>
                  <a:gd name="T1" fmla="*/ 0 h 1"/>
                  <a:gd name="T2" fmla="*/ 232 w 23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2" h="1">
                    <a:moveTo>
                      <a:pt x="0" y="0"/>
                    </a:moveTo>
                    <a:lnTo>
                      <a:pt x="232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32489" name="Group 9"/>
          <p:cNvGrpSpPr>
            <a:grpSpLocks/>
          </p:cNvGrpSpPr>
          <p:nvPr/>
        </p:nvGrpSpPr>
        <p:grpSpPr bwMode="auto">
          <a:xfrm>
            <a:off x="503238" y="517525"/>
            <a:ext cx="2297112" cy="3990977"/>
            <a:chOff x="317" y="326"/>
            <a:chExt cx="1447" cy="2514"/>
          </a:xfrm>
        </p:grpSpPr>
        <p:grpSp>
          <p:nvGrpSpPr>
            <p:cNvPr id="14382" name="Group 10"/>
            <p:cNvGrpSpPr>
              <a:grpSpLocks/>
            </p:cNvGrpSpPr>
            <p:nvPr/>
          </p:nvGrpSpPr>
          <p:grpSpPr bwMode="auto">
            <a:xfrm>
              <a:off x="385" y="326"/>
              <a:ext cx="1379" cy="291"/>
              <a:chOff x="367" y="1836"/>
              <a:chExt cx="1379" cy="291"/>
            </a:xfrm>
          </p:grpSpPr>
          <p:sp>
            <p:nvSpPr>
              <p:cNvPr id="532491" name="Rectangle 11"/>
              <p:cNvSpPr>
                <a:spLocks noChangeArrowheads="1"/>
              </p:cNvSpPr>
              <p:nvPr/>
            </p:nvSpPr>
            <p:spPr bwMode="auto">
              <a:xfrm>
                <a:off x="367" y="1836"/>
                <a:ext cx="49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32492" name="Rectangle 12"/>
              <p:cNvSpPr>
                <a:spLocks noChangeArrowheads="1"/>
              </p:cNvSpPr>
              <p:nvPr/>
            </p:nvSpPr>
            <p:spPr bwMode="auto">
              <a:xfrm>
                <a:off x="1247" y="1836"/>
                <a:ext cx="49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24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4383" name="Group 13"/>
            <p:cNvGrpSpPr>
              <a:grpSpLocks/>
            </p:cNvGrpSpPr>
            <p:nvPr/>
          </p:nvGrpSpPr>
          <p:grpSpPr bwMode="auto">
            <a:xfrm>
              <a:off x="317" y="617"/>
              <a:ext cx="1239" cy="2223"/>
              <a:chOff x="325" y="617"/>
              <a:chExt cx="1239" cy="2223"/>
            </a:xfrm>
          </p:grpSpPr>
          <p:grpSp>
            <p:nvGrpSpPr>
              <p:cNvPr id="14384" name="Group 14"/>
              <p:cNvGrpSpPr>
                <a:grpSpLocks/>
              </p:cNvGrpSpPr>
              <p:nvPr/>
            </p:nvGrpSpPr>
            <p:grpSpPr bwMode="auto">
              <a:xfrm>
                <a:off x="325" y="617"/>
                <a:ext cx="1239" cy="1885"/>
                <a:chOff x="325" y="617"/>
                <a:chExt cx="1239" cy="1885"/>
              </a:xfrm>
            </p:grpSpPr>
            <p:grpSp>
              <p:nvGrpSpPr>
                <p:cNvPr id="14386" name="Group 15"/>
                <p:cNvGrpSpPr>
                  <a:grpSpLocks/>
                </p:cNvGrpSpPr>
                <p:nvPr/>
              </p:nvGrpSpPr>
              <p:grpSpPr bwMode="auto">
                <a:xfrm>
                  <a:off x="521" y="2063"/>
                  <a:ext cx="862" cy="297"/>
                  <a:chOff x="521" y="2063"/>
                  <a:chExt cx="862" cy="297"/>
                </a:xfrm>
              </p:grpSpPr>
              <p:sp>
                <p:nvSpPr>
                  <p:cNvPr id="14405" name="Freeform 17"/>
                  <p:cNvSpPr>
                    <a:spLocks/>
                  </p:cNvSpPr>
                  <p:nvPr/>
                </p:nvSpPr>
                <p:spPr bwMode="auto">
                  <a:xfrm flipH="1">
                    <a:off x="977" y="2063"/>
                    <a:ext cx="406" cy="291"/>
                  </a:xfrm>
                  <a:custGeom>
                    <a:avLst/>
                    <a:gdLst>
                      <a:gd name="T0" fmla="*/ 0 w 406"/>
                      <a:gd name="T1" fmla="*/ 0 h 259"/>
                      <a:gd name="T2" fmla="*/ 1 w 406"/>
                      <a:gd name="T3" fmla="*/ 259 h 259"/>
                      <a:gd name="T4" fmla="*/ 406 w 406"/>
                      <a:gd name="T5" fmla="*/ 259 h 25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06" h="259">
                        <a:moveTo>
                          <a:pt x="0" y="0"/>
                        </a:moveTo>
                        <a:lnTo>
                          <a:pt x="1" y="259"/>
                        </a:lnTo>
                        <a:lnTo>
                          <a:pt x="406" y="259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04" name="Freeform 16"/>
                  <p:cNvSpPr>
                    <a:spLocks/>
                  </p:cNvSpPr>
                  <p:nvPr/>
                </p:nvSpPr>
                <p:spPr bwMode="auto">
                  <a:xfrm>
                    <a:off x="521" y="2069"/>
                    <a:ext cx="406" cy="291"/>
                  </a:xfrm>
                  <a:custGeom>
                    <a:avLst/>
                    <a:gdLst>
                      <a:gd name="T0" fmla="*/ 0 w 406"/>
                      <a:gd name="T1" fmla="*/ 0 h 259"/>
                      <a:gd name="T2" fmla="*/ 1 w 406"/>
                      <a:gd name="T3" fmla="*/ 259 h 259"/>
                      <a:gd name="T4" fmla="*/ 406 w 406"/>
                      <a:gd name="T5" fmla="*/ 259 h 25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06" h="259">
                        <a:moveTo>
                          <a:pt x="0" y="0"/>
                        </a:moveTo>
                        <a:lnTo>
                          <a:pt x="1" y="259"/>
                        </a:lnTo>
                        <a:lnTo>
                          <a:pt x="406" y="259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87" name="Group 18"/>
                <p:cNvGrpSpPr>
                  <a:grpSpLocks/>
                </p:cNvGrpSpPr>
                <p:nvPr/>
              </p:nvGrpSpPr>
              <p:grpSpPr bwMode="auto">
                <a:xfrm>
                  <a:off x="325" y="617"/>
                  <a:ext cx="1239" cy="1452"/>
                  <a:chOff x="325" y="617"/>
                  <a:chExt cx="1239" cy="1452"/>
                </a:xfrm>
              </p:grpSpPr>
              <p:grpSp>
                <p:nvGrpSpPr>
                  <p:cNvPr id="14391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521" y="617"/>
                    <a:ext cx="862" cy="1452"/>
                    <a:chOff x="3742" y="2430"/>
                    <a:chExt cx="862" cy="1726"/>
                  </a:xfrm>
                </p:grpSpPr>
                <p:sp>
                  <p:nvSpPr>
                    <p:cNvPr id="1440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432"/>
                      <a:ext cx="0" cy="1724"/>
                    </a:xfrm>
                    <a:prstGeom prst="line">
                      <a:avLst/>
                    </a:prstGeom>
                    <a:noFill/>
                    <a:ln w="635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0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430"/>
                      <a:ext cx="0" cy="1724"/>
                    </a:xfrm>
                    <a:prstGeom prst="line">
                      <a:avLst/>
                    </a:prstGeom>
                    <a:noFill/>
                    <a:ln w="635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439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25" y="686"/>
                    <a:ext cx="1239" cy="1369"/>
                    <a:chOff x="3628" y="2529"/>
                    <a:chExt cx="1239" cy="1369"/>
                  </a:xfrm>
                </p:grpSpPr>
                <p:grpSp>
                  <p:nvGrpSpPr>
                    <p:cNvPr id="14393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8" y="3063"/>
                      <a:ext cx="1239" cy="314"/>
                      <a:chOff x="3628" y="3063"/>
                      <a:chExt cx="1239" cy="314"/>
                    </a:xfrm>
                  </p:grpSpPr>
                  <p:sp>
                    <p:nvSpPr>
                      <p:cNvPr id="1440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28" y="3086"/>
                        <a:ext cx="18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t" anchorCtr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4401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86" y="3063"/>
                        <a:ext cx="18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t" anchorCtr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40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  <p:grpSp>
                  <p:nvGrpSpPr>
                    <p:cNvPr id="14394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8" y="2529"/>
                      <a:ext cx="1239" cy="314"/>
                      <a:chOff x="3628" y="3063"/>
                      <a:chExt cx="1239" cy="314"/>
                    </a:xfrm>
                  </p:grpSpPr>
                  <p:sp>
                    <p:nvSpPr>
                      <p:cNvPr id="14398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28" y="3086"/>
                        <a:ext cx="18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t" anchorCtr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4399" name="Text Box 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86" y="3063"/>
                        <a:ext cx="18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t" anchorCtr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400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  <p:grpSp>
                  <p:nvGrpSpPr>
                    <p:cNvPr id="1439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28" y="3584"/>
                      <a:ext cx="1239" cy="314"/>
                      <a:chOff x="3631" y="3063"/>
                      <a:chExt cx="1239" cy="314"/>
                    </a:xfrm>
                  </p:grpSpPr>
                  <p:sp>
                    <p:nvSpPr>
                      <p:cNvPr id="14396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31" y="3086"/>
                        <a:ext cx="18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t" anchorCtr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14397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89" y="3063"/>
                        <a:ext cx="181" cy="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t" anchorCtr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40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4388" name="Group 32"/>
                <p:cNvGrpSpPr>
                  <a:grpSpLocks/>
                </p:cNvGrpSpPr>
                <p:nvPr/>
              </p:nvGrpSpPr>
              <p:grpSpPr bwMode="auto">
                <a:xfrm>
                  <a:off x="924" y="2185"/>
                  <a:ext cx="64" cy="317"/>
                  <a:chOff x="930" y="2281"/>
                  <a:chExt cx="64" cy="317"/>
                </a:xfrm>
              </p:grpSpPr>
              <p:sp>
                <p:nvSpPr>
                  <p:cNvPr id="1438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930" y="2281"/>
                    <a:ext cx="0" cy="3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94" y="2369"/>
                    <a:ext cx="0" cy="159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532515" name="Rectangle 35"/>
              <p:cNvSpPr>
                <a:spLocks noChangeArrowheads="1"/>
              </p:cNvSpPr>
              <p:nvPr/>
            </p:nvSpPr>
            <p:spPr bwMode="auto">
              <a:xfrm>
                <a:off x="650" y="2549"/>
                <a:ext cx="70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nl-NL" altLang="nl-NL" sz="2400" i="1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2517" name="Rectangle 37"/>
          <p:cNvSpPr>
            <a:spLocks noChangeArrowheads="1"/>
          </p:cNvSpPr>
          <p:nvPr/>
        </p:nvSpPr>
        <p:spPr bwMode="auto">
          <a:xfrm>
            <a:off x="2579749" y="596882"/>
            <a:ext cx="6564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 A met de aarde, dan is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 V.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8" name="Rectangle 38"/>
          <p:cNvSpPr>
            <a:spLocks noChangeArrowheads="1"/>
          </p:cNvSpPr>
          <p:nvPr/>
        </p:nvSpPr>
        <p:spPr bwMode="auto">
          <a:xfrm>
            <a:off x="2579749" y="1066505"/>
            <a:ext cx="2808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 U</a:t>
            </a:r>
            <a:r>
              <a:rPr lang="nl-NL" altLang="nl-NL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9" name="Rectangle 39"/>
          <p:cNvSpPr>
            <a:spLocks noChangeArrowheads="1"/>
          </p:cNvSpPr>
          <p:nvPr/>
        </p:nvSpPr>
        <p:spPr bwMode="auto">
          <a:xfrm>
            <a:off x="4205162" y="1066505"/>
            <a:ext cx="2808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 V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8" name="Rectangle 58"/>
          <p:cNvSpPr>
            <a:spLocks noChangeArrowheads="1"/>
          </p:cNvSpPr>
          <p:nvPr/>
        </p:nvSpPr>
        <p:spPr bwMode="auto">
          <a:xfrm>
            <a:off x="-7938" y="5286283"/>
            <a:ext cx="2808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 </a:t>
            </a:r>
            <a:r>
              <a:rPr lang="nl-NL" alt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alt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9" name="Rectangle 59"/>
          <p:cNvSpPr>
            <a:spLocks noChangeArrowheads="1"/>
          </p:cNvSpPr>
          <p:nvPr/>
        </p:nvSpPr>
        <p:spPr bwMode="auto">
          <a:xfrm>
            <a:off x="1501994" y="5200233"/>
            <a:ext cx="28082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 V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44" name="Rectangle 64"/>
          <p:cNvSpPr>
            <a:spLocks noChangeArrowheads="1"/>
          </p:cNvSpPr>
          <p:nvPr/>
        </p:nvSpPr>
        <p:spPr bwMode="auto">
          <a:xfrm>
            <a:off x="-7938" y="636216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+ lading gaat naar de laagste spanning.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58" name="Group 75"/>
          <p:cNvGrpSpPr>
            <a:grpSpLocks/>
          </p:cNvGrpSpPr>
          <p:nvPr/>
        </p:nvGrpSpPr>
        <p:grpSpPr bwMode="auto">
          <a:xfrm>
            <a:off x="2037249" y="3606365"/>
            <a:ext cx="885825" cy="461963"/>
            <a:chOff x="1281" y="2240"/>
            <a:chExt cx="558" cy="291"/>
          </a:xfrm>
        </p:grpSpPr>
        <p:grpSp>
          <p:nvGrpSpPr>
            <p:cNvPr id="14360" name="Group 71"/>
            <p:cNvGrpSpPr>
              <a:grpSpLocks/>
            </p:cNvGrpSpPr>
            <p:nvPr/>
          </p:nvGrpSpPr>
          <p:grpSpPr bwMode="auto">
            <a:xfrm>
              <a:off x="1281" y="2333"/>
              <a:ext cx="181" cy="182"/>
              <a:chOff x="427" y="2341"/>
              <a:chExt cx="181" cy="182"/>
            </a:xfrm>
          </p:grpSpPr>
          <p:sp>
            <p:nvSpPr>
              <p:cNvPr id="14362" name="Line 72"/>
              <p:cNvSpPr>
                <a:spLocks noChangeShapeType="1"/>
              </p:cNvSpPr>
              <p:nvPr/>
            </p:nvSpPr>
            <p:spPr bwMode="auto">
              <a:xfrm>
                <a:off x="518" y="2341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3" name="Line 73"/>
              <p:cNvSpPr>
                <a:spLocks noChangeShapeType="1"/>
              </p:cNvSpPr>
              <p:nvPr/>
            </p:nvSpPr>
            <p:spPr bwMode="auto">
              <a:xfrm>
                <a:off x="427" y="2523"/>
                <a:ext cx="18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554" name="Text Box 74"/>
            <p:cNvSpPr txBox="1">
              <a:spLocks noChangeArrowheads="1"/>
            </p:cNvSpPr>
            <p:nvPr/>
          </p:nvSpPr>
          <p:spPr bwMode="auto">
            <a:xfrm>
              <a:off x="1386" y="2240"/>
              <a:ext cx="4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 V</a:t>
              </a:r>
            </a:p>
          </p:txBody>
        </p:sp>
      </p:grp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Actieknop: Verder of Volgende 7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 Box 83"/>
          <p:cNvSpPr txBox="1">
            <a:spLocks noChangeArrowheads="1"/>
          </p:cNvSpPr>
          <p:nvPr/>
        </p:nvSpPr>
        <p:spPr bwMode="auto">
          <a:xfrm>
            <a:off x="4283968" y="1129493"/>
            <a:ext cx="468052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spanning bij de -pool is 10 V lager dan bij de +pool.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 Box 83"/>
          <p:cNvSpPr txBox="1">
            <a:spLocks noChangeArrowheads="1"/>
          </p:cNvSpPr>
          <p:nvPr/>
        </p:nvSpPr>
        <p:spPr bwMode="auto">
          <a:xfrm>
            <a:off x="4348562" y="5253007"/>
            <a:ext cx="393200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beide grafieken zie je dat de spanning van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lager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dan van A.</a:t>
            </a:r>
          </a:p>
        </p:txBody>
      </p:sp>
      <p:sp>
        <p:nvSpPr>
          <p:cNvPr id="82" name="Rectangle 39"/>
          <p:cNvSpPr>
            <a:spLocks noChangeArrowheads="1"/>
          </p:cNvSpPr>
          <p:nvPr/>
        </p:nvSpPr>
        <p:spPr bwMode="auto">
          <a:xfrm>
            <a:off x="2579749" y="1552577"/>
            <a:ext cx="45849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 grafiek 1.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2520" name="Group 40"/>
          <p:cNvGrpSpPr>
            <a:grpSpLocks/>
          </p:cNvGrpSpPr>
          <p:nvPr/>
        </p:nvGrpSpPr>
        <p:grpSpPr bwMode="auto">
          <a:xfrm>
            <a:off x="3062288" y="2043113"/>
            <a:ext cx="5181600" cy="2530475"/>
            <a:chOff x="1929" y="1287"/>
            <a:chExt cx="3264" cy="1594"/>
          </a:xfrm>
        </p:grpSpPr>
        <p:sp>
          <p:nvSpPr>
            <p:cNvPr id="14368" name="Line 41"/>
            <p:cNvSpPr>
              <a:spLocks noChangeShapeType="1"/>
            </p:cNvSpPr>
            <p:nvPr/>
          </p:nvSpPr>
          <p:spPr bwMode="auto">
            <a:xfrm>
              <a:off x="4881" y="1434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369" name="Group 42"/>
            <p:cNvGrpSpPr>
              <a:grpSpLocks/>
            </p:cNvGrpSpPr>
            <p:nvPr/>
          </p:nvGrpSpPr>
          <p:grpSpPr bwMode="auto">
            <a:xfrm>
              <a:off x="1929" y="1287"/>
              <a:ext cx="3264" cy="1594"/>
              <a:chOff x="1703" y="1287"/>
              <a:chExt cx="3264" cy="1594"/>
            </a:xfrm>
          </p:grpSpPr>
          <p:grpSp>
            <p:nvGrpSpPr>
              <p:cNvPr id="14370" name="Group 43"/>
              <p:cNvGrpSpPr>
                <a:grpSpLocks/>
              </p:cNvGrpSpPr>
              <p:nvPr/>
            </p:nvGrpSpPr>
            <p:grpSpPr bwMode="auto">
              <a:xfrm>
                <a:off x="2374" y="1387"/>
                <a:ext cx="2593" cy="1451"/>
                <a:chOff x="2374" y="1387"/>
                <a:chExt cx="2593" cy="1451"/>
              </a:xfrm>
            </p:grpSpPr>
            <p:grpSp>
              <p:nvGrpSpPr>
                <p:cNvPr id="14377" name="Group 44"/>
                <p:cNvGrpSpPr>
                  <a:grpSpLocks/>
                </p:cNvGrpSpPr>
                <p:nvPr/>
              </p:nvGrpSpPr>
              <p:grpSpPr bwMode="auto">
                <a:xfrm>
                  <a:off x="2513" y="1387"/>
                  <a:ext cx="2454" cy="1451"/>
                  <a:chOff x="2240" y="1387"/>
                  <a:chExt cx="2454" cy="1451"/>
                </a:xfrm>
              </p:grpSpPr>
              <p:sp>
                <p:nvSpPr>
                  <p:cNvPr id="1438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2115"/>
                    <a:ext cx="244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1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240" y="1387"/>
                    <a:ext cx="0" cy="145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t" anchorCtr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2527" name="Rectangle 47"/>
                <p:cNvSpPr>
                  <a:spLocks noChangeArrowheads="1"/>
                </p:cNvSpPr>
                <p:nvPr/>
              </p:nvSpPr>
              <p:spPr bwMode="auto">
                <a:xfrm>
                  <a:off x="2374" y="2090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nl-NL" altLang="nl-NL" sz="24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2528" name="Rectangle 48"/>
                <p:cNvSpPr>
                  <a:spLocks noChangeArrowheads="1"/>
                </p:cNvSpPr>
                <p:nvPr/>
              </p:nvSpPr>
              <p:spPr bwMode="auto">
                <a:xfrm>
                  <a:off x="4513" y="2090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endParaRPr lang="nl-NL" altLang="nl-NL" sz="24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2529" name="Rectangle 49"/>
              <p:cNvSpPr>
                <a:spLocks noChangeArrowheads="1"/>
              </p:cNvSpPr>
              <p:nvPr/>
            </p:nvSpPr>
            <p:spPr bwMode="auto">
              <a:xfrm>
                <a:off x="1703" y="1664"/>
                <a:ext cx="8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 in V</a:t>
                </a:r>
                <a:endParaRPr lang="nl-NL" altLang="nl-NL" sz="2400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530" name="Rectangle 50"/>
              <p:cNvSpPr>
                <a:spLocks noChangeArrowheads="1"/>
              </p:cNvSpPr>
              <p:nvPr/>
            </p:nvSpPr>
            <p:spPr bwMode="auto">
              <a:xfrm>
                <a:off x="1966" y="2590"/>
                <a:ext cx="5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- 10</a:t>
                </a:r>
                <a:endParaRPr lang="nl-NL" altLang="nl-NL" sz="2400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373" name="Group 51"/>
              <p:cNvGrpSpPr>
                <a:grpSpLocks/>
              </p:cNvGrpSpPr>
              <p:nvPr/>
            </p:nvGrpSpPr>
            <p:grpSpPr bwMode="auto">
              <a:xfrm>
                <a:off x="2509" y="1434"/>
                <a:ext cx="2140" cy="1361"/>
                <a:chOff x="2509" y="1434"/>
                <a:chExt cx="2458" cy="1361"/>
              </a:xfrm>
            </p:grpSpPr>
            <p:sp>
              <p:nvSpPr>
                <p:cNvPr id="14375" name="Line 52"/>
                <p:cNvSpPr>
                  <a:spLocks noChangeShapeType="1"/>
                </p:cNvSpPr>
                <p:nvPr/>
              </p:nvSpPr>
              <p:spPr bwMode="auto">
                <a:xfrm>
                  <a:off x="2517" y="1434"/>
                  <a:ext cx="24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76" name="Line 53"/>
                <p:cNvSpPr>
                  <a:spLocks noChangeShapeType="1"/>
                </p:cNvSpPr>
                <p:nvPr/>
              </p:nvSpPr>
              <p:spPr bwMode="auto">
                <a:xfrm>
                  <a:off x="2509" y="2795"/>
                  <a:ext cx="24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2534" name="Rectangle 54"/>
              <p:cNvSpPr>
                <a:spLocks noChangeArrowheads="1"/>
              </p:cNvSpPr>
              <p:nvPr/>
            </p:nvSpPr>
            <p:spPr bwMode="auto">
              <a:xfrm>
                <a:off x="1984" y="1287"/>
                <a:ext cx="5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nl-NL" altLang="nl-NL" sz="2400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ep 3"/>
          <p:cNvGrpSpPr/>
          <p:nvPr/>
        </p:nvGrpSpPr>
        <p:grpSpPr>
          <a:xfrm>
            <a:off x="4343400" y="3365500"/>
            <a:ext cx="3403600" cy="1066800"/>
            <a:chOff x="4343400" y="3365500"/>
            <a:chExt cx="3403600" cy="1066800"/>
          </a:xfrm>
        </p:grpSpPr>
        <p:sp>
          <p:nvSpPr>
            <p:cNvPr id="532535" name="Freeform 55"/>
            <p:cNvSpPr>
              <a:spLocks/>
            </p:cNvSpPr>
            <p:nvPr/>
          </p:nvSpPr>
          <p:spPr bwMode="auto">
            <a:xfrm>
              <a:off x="4343400" y="3365500"/>
              <a:ext cx="3403600" cy="1066800"/>
            </a:xfrm>
            <a:custGeom>
              <a:avLst/>
              <a:gdLst>
                <a:gd name="T0" fmla="*/ 0 w 2144"/>
                <a:gd name="T1" fmla="*/ 0 h 672"/>
                <a:gd name="T2" fmla="*/ 2147483647 w 2144"/>
                <a:gd name="T3" fmla="*/ 2147483647 h 6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44" h="672">
                  <a:moveTo>
                    <a:pt x="0" y="0"/>
                  </a:moveTo>
                  <a:lnTo>
                    <a:pt x="2144" y="672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6050748" y="3559368"/>
              <a:ext cx="336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4348163" y="2276475"/>
            <a:ext cx="3398837" cy="1089025"/>
            <a:chOff x="4348163" y="2276475"/>
            <a:chExt cx="3398837" cy="1089025"/>
          </a:xfrm>
        </p:grpSpPr>
        <p:sp>
          <p:nvSpPr>
            <p:cNvPr id="532536" name="Freeform 56"/>
            <p:cNvSpPr>
              <a:spLocks/>
            </p:cNvSpPr>
            <p:nvPr/>
          </p:nvSpPr>
          <p:spPr bwMode="auto">
            <a:xfrm>
              <a:off x="4348163" y="2276475"/>
              <a:ext cx="3398837" cy="1089025"/>
            </a:xfrm>
            <a:custGeom>
              <a:avLst/>
              <a:gdLst>
                <a:gd name="T0" fmla="*/ 0 w 2141"/>
                <a:gd name="T1" fmla="*/ 0 h 686"/>
                <a:gd name="T2" fmla="*/ 2147483647 w 2141"/>
                <a:gd name="T3" fmla="*/ 2147483647 h 6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41" h="686">
                  <a:moveTo>
                    <a:pt x="0" y="0"/>
                  </a:moveTo>
                  <a:lnTo>
                    <a:pt x="2141" y="686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6050748" y="2426792"/>
              <a:ext cx="336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Rectangle 39"/>
          <p:cNvSpPr>
            <a:spLocks noChangeArrowheads="1"/>
          </p:cNvSpPr>
          <p:nvPr/>
        </p:nvSpPr>
        <p:spPr bwMode="auto">
          <a:xfrm>
            <a:off x="-7938" y="5824223"/>
            <a:ext cx="45849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 grafiek 2.</a:t>
            </a:r>
            <a:endParaRPr lang="nl-NL" altLang="nl-NL" sz="2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83"/>
          <p:cNvSpPr txBox="1">
            <a:spLocks noChangeArrowheads="1"/>
          </p:cNvSpPr>
          <p:nvPr/>
        </p:nvSpPr>
        <p:spPr bwMode="auto">
          <a:xfrm>
            <a:off x="1597084" y="5407981"/>
            <a:ext cx="507353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spanning bij de +pool is 10 V hoger dan bij de –pool.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3979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3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3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3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09444 3.7037E-6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6" grpId="0" autoUpdateAnimBg="0"/>
      <p:bldP spid="532537" grpId="0" autoUpdateAnimBg="0"/>
      <p:bldP spid="532482" grpId="0" autoUpdateAnimBg="0"/>
      <p:bldP spid="532517" grpId="0" autoUpdateAnimBg="0"/>
      <p:bldP spid="532518" grpId="0" autoUpdateAnimBg="0"/>
      <p:bldP spid="532519" grpId="0" autoUpdateAnimBg="0"/>
      <p:bldP spid="532538" grpId="0" autoUpdateAnimBg="0"/>
      <p:bldP spid="532539" grpId="0" autoUpdateAnimBg="0"/>
      <p:bldP spid="532544" grpId="0" autoUpdateAnimBg="0"/>
      <p:bldP spid="79" grpId="0" animBg="1"/>
      <p:bldP spid="81" grpId="0" animBg="1"/>
      <p:bldP spid="82" grpId="0" autoUpdateAnimBg="0"/>
      <p:bldP spid="84" grpId="0" autoUpdateAnimBg="0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759" name="Object 111"/>
          <p:cNvGraphicFramePr>
            <a:graphicFrameLocks noChangeAspect="1"/>
          </p:cNvGraphicFramePr>
          <p:nvPr/>
        </p:nvGraphicFramePr>
        <p:xfrm>
          <a:off x="115888" y="3860800"/>
          <a:ext cx="6442075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Grafiek" r:id="rId4" imgW="7162800" imgH="3038475" progId="Excel.Chart.8">
                  <p:embed/>
                </p:oleObj>
              </mc:Choice>
              <mc:Fallback>
                <p:oleObj name="Grafiek" r:id="rId4" imgW="7162800" imgH="30384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3860800"/>
                        <a:ext cx="6442075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9739" name="Group 91"/>
          <p:cNvGrpSpPr>
            <a:grpSpLocks/>
          </p:cNvGrpSpPr>
          <p:nvPr/>
        </p:nvGrpSpPr>
        <p:grpSpPr bwMode="auto">
          <a:xfrm>
            <a:off x="153988" y="644525"/>
            <a:ext cx="6524625" cy="3168650"/>
            <a:chOff x="97" y="406"/>
            <a:chExt cx="4110" cy="1996"/>
          </a:xfrm>
        </p:grpSpPr>
        <p:grpSp>
          <p:nvGrpSpPr>
            <p:cNvPr id="26697" name="Group 90"/>
            <p:cNvGrpSpPr>
              <a:grpSpLocks/>
            </p:cNvGrpSpPr>
            <p:nvPr/>
          </p:nvGrpSpPr>
          <p:grpSpPr bwMode="auto">
            <a:xfrm>
              <a:off x="97" y="406"/>
              <a:ext cx="4110" cy="1996"/>
              <a:chOff x="97" y="406"/>
              <a:chExt cx="4110" cy="1996"/>
            </a:xfrm>
          </p:grpSpPr>
          <p:grpSp>
            <p:nvGrpSpPr>
              <p:cNvPr id="26700" name="Group 86"/>
              <p:cNvGrpSpPr>
                <a:grpSpLocks/>
              </p:cNvGrpSpPr>
              <p:nvPr/>
            </p:nvGrpSpPr>
            <p:grpSpPr bwMode="auto">
              <a:xfrm>
                <a:off x="97" y="406"/>
                <a:ext cx="4008" cy="1996"/>
                <a:chOff x="97" y="406"/>
                <a:chExt cx="4008" cy="1996"/>
              </a:xfrm>
            </p:grpSpPr>
            <p:grpSp>
              <p:nvGrpSpPr>
                <p:cNvPr id="26702" name="Group 83"/>
                <p:cNvGrpSpPr>
                  <a:grpSpLocks/>
                </p:cNvGrpSpPr>
                <p:nvPr/>
              </p:nvGrpSpPr>
              <p:grpSpPr bwMode="auto">
                <a:xfrm>
                  <a:off x="97" y="406"/>
                  <a:ext cx="4008" cy="1996"/>
                  <a:chOff x="97" y="406"/>
                  <a:chExt cx="4008" cy="1996"/>
                </a:xfrm>
              </p:grpSpPr>
              <p:grpSp>
                <p:nvGrpSpPr>
                  <p:cNvPr id="26704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97" y="406"/>
                    <a:ext cx="4008" cy="1996"/>
                    <a:chOff x="97" y="406"/>
                    <a:chExt cx="4008" cy="1996"/>
                  </a:xfrm>
                </p:grpSpPr>
                <p:pic>
                  <p:nvPicPr>
                    <p:cNvPr id="26707" name="Picture 10" descr="lineaire versneller 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7" y="406"/>
                      <a:ext cx="4008" cy="19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6708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6" y="778"/>
                      <a:ext cx="363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nl-NL" altLang="nl-NL" sz="1800" dirty="0" err="1">
                          <a:solidFill>
                            <a:srgbClr val="FF3300"/>
                          </a:solidFill>
                        </a:rPr>
                        <a:t>U</a:t>
                      </a:r>
                      <a:r>
                        <a:rPr lang="nl-NL" altLang="nl-NL" sz="1800" baseline="-25000" dirty="0" err="1">
                          <a:solidFill>
                            <a:srgbClr val="FF3300"/>
                          </a:solidFill>
                        </a:rPr>
                        <a:t>AB</a:t>
                      </a:r>
                      <a:endParaRPr lang="nl-NL" altLang="nl-NL" sz="1800" baseline="-25000" dirty="0">
                        <a:solidFill>
                          <a:srgbClr val="FF3300"/>
                        </a:solidFill>
                      </a:endParaRPr>
                    </a:p>
                  </p:txBody>
                </p:sp>
              </p:grpSp>
              <p:sp>
                <p:nvSpPr>
                  <p:cNvPr id="26705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0" y="750"/>
                    <a:ext cx="18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nl-NL" sz="2400">
                        <a:solidFill>
                          <a:srgbClr val="000000"/>
                        </a:solidFill>
                        <a:latin typeface="Comic Sans MS" pitchFamily="66" charset="0"/>
                        <a:cs typeface="Arial" charset="0"/>
                      </a:rPr>
                      <a:t>~</a:t>
                    </a:r>
                  </a:p>
                </p:txBody>
              </p:sp>
              <p:sp>
                <p:nvSpPr>
                  <p:cNvPr id="26706" name="Freeform 82"/>
                  <p:cNvSpPr>
                    <a:spLocks/>
                  </p:cNvSpPr>
                  <p:nvPr/>
                </p:nvSpPr>
                <p:spPr bwMode="auto">
                  <a:xfrm>
                    <a:off x="3556" y="944"/>
                    <a:ext cx="150" cy="1"/>
                  </a:xfrm>
                  <a:custGeom>
                    <a:avLst/>
                    <a:gdLst>
                      <a:gd name="T0" fmla="*/ 0 w 150"/>
                      <a:gd name="T1" fmla="*/ 0 h 1"/>
                      <a:gd name="T2" fmla="*/ 150 w 150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0" h="1">
                        <a:moveTo>
                          <a:pt x="0" y="0"/>
                        </a:moveTo>
                        <a:lnTo>
                          <a:pt x="150" y="0"/>
                        </a:lnTo>
                      </a:path>
                    </a:pathLst>
                  </a:custGeom>
                  <a:noFill/>
                  <a:ln w="762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703" name="Rectangle 85"/>
                <p:cNvSpPr>
                  <a:spLocks noChangeArrowheads="1"/>
                </p:cNvSpPr>
                <p:nvPr/>
              </p:nvSpPr>
              <p:spPr bwMode="auto">
                <a:xfrm>
                  <a:off x="3470" y="1542"/>
                  <a:ext cx="544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701" name="Text Box 84"/>
              <p:cNvSpPr txBox="1">
                <a:spLocks noChangeArrowheads="1"/>
              </p:cNvSpPr>
              <p:nvPr/>
            </p:nvSpPr>
            <p:spPr bwMode="auto">
              <a:xfrm>
                <a:off x="3418" y="1480"/>
                <a:ext cx="7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000">
                    <a:solidFill>
                      <a:srgbClr val="000000"/>
                    </a:solidFill>
                  </a:rPr>
                  <a:t>HF</a:t>
                </a:r>
                <a:br>
                  <a:rPr lang="nl-NL" altLang="nl-NL" sz="1000">
                    <a:solidFill>
                      <a:srgbClr val="000000"/>
                    </a:solidFill>
                  </a:rPr>
                </a:br>
                <a:r>
                  <a:rPr lang="nl-NL" altLang="nl-NL" sz="1000">
                    <a:solidFill>
                      <a:srgbClr val="000000"/>
                    </a:solidFill>
                  </a:rPr>
                  <a:t>wisselspanning</a:t>
                </a:r>
              </a:p>
            </p:txBody>
          </p:sp>
        </p:grpSp>
        <p:sp>
          <p:nvSpPr>
            <p:cNvPr id="26698" name="Text Box 88"/>
            <p:cNvSpPr txBox="1">
              <a:spLocks noChangeArrowheads="1"/>
            </p:cNvSpPr>
            <p:nvPr/>
          </p:nvSpPr>
          <p:spPr bwMode="auto">
            <a:xfrm>
              <a:off x="3596" y="596"/>
              <a:ext cx="2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2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6699" name="Text Box 89"/>
            <p:cNvSpPr txBox="1">
              <a:spLocks noChangeArrowheads="1"/>
            </p:cNvSpPr>
            <p:nvPr/>
          </p:nvSpPr>
          <p:spPr bwMode="auto">
            <a:xfrm>
              <a:off x="3588" y="1005"/>
              <a:ext cx="2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200" b="1">
                  <a:solidFill>
                    <a:srgbClr val="000000"/>
                  </a:solidFill>
                </a:rPr>
                <a:t>B</a:t>
              </a:r>
            </a:p>
          </p:txBody>
        </p:sp>
      </p:grpSp>
      <p:sp>
        <p:nvSpPr>
          <p:cNvPr id="539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veld 1/2: De lineaire versneller.</a:t>
            </a:r>
          </a:p>
        </p:txBody>
      </p:sp>
      <p:grpSp>
        <p:nvGrpSpPr>
          <p:cNvPr id="539661" name="Group 13"/>
          <p:cNvGrpSpPr>
            <a:grpSpLocks/>
          </p:cNvGrpSpPr>
          <p:nvPr/>
        </p:nvGrpSpPr>
        <p:grpSpPr bwMode="auto">
          <a:xfrm>
            <a:off x="1598613" y="917575"/>
            <a:ext cx="4530725" cy="2833688"/>
            <a:chOff x="1007" y="578"/>
            <a:chExt cx="2854" cy="1785"/>
          </a:xfrm>
        </p:grpSpPr>
        <p:grpSp>
          <p:nvGrpSpPr>
            <p:cNvPr id="26684" name="Group 14"/>
            <p:cNvGrpSpPr>
              <a:grpSpLocks/>
            </p:cNvGrpSpPr>
            <p:nvPr/>
          </p:nvGrpSpPr>
          <p:grpSpPr bwMode="auto">
            <a:xfrm>
              <a:off x="1007" y="578"/>
              <a:ext cx="2854" cy="1424"/>
              <a:chOff x="1010" y="580"/>
              <a:chExt cx="2854" cy="1424"/>
            </a:xfrm>
          </p:grpSpPr>
          <p:grpSp>
            <p:nvGrpSpPr>
              <p:cNvPr id="26688" name="Group 15"/>
              <p:cNvGrpSpPr>
                <a:grpSpLocks/>
              </p:cNvGrpSpPr>
              <p:nvPr/>
            </p:nvGrpSpPr>
            <p:grpSpPr bwMode="auto">
              <a:xfrm>
                <a:off x="1010" y="580"/>
                <a:ext cx="2854" cy="1424"/>
                <a:chOff x="1010" y="580"/>
                <a:chExt cx="2854" cy="1424"/>
              </a:xfrm>
            </p:grpSpPr>
            <p:sp>
              <p:nvSpPr>
                <p:cNvPr id="2669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483" y="580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  <p:sp>
              <p:nvSpPr>
                <p:cNvPr id="2669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502" y="922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9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976" y="1058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9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15" y="1480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9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010" y="1773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9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34" y="1079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  <p:sp>
              <p:nvSpPr>
                <p:cNvPr id="2669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55" y="1437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</p:grpSp>
          <p:sp>
            <p:nvSpPr>
              <p:cNvPr id="26689" name="Text Box 23"/>
              <p:cNvSpPr txBox="1">
                <a:spLocks noChangeArrowheads="1"/>
              </p:cNvSpPr>
              <p:nvPr/>
            </p:nvSpPr>
            <p:spPr bwMode="auto">
              <a:xfrm>
                <a:off x="1512" y="1480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 b="1">
                    <a:solidFill>
                      <a:srgbClr val="000000"/>
                    </a:solidFill>
                    <a:cs typeface="Arial" charset="0"/>
                  </a:rPr>
                  <a:t>●</a:t>
                </a:r>
              </a:p>
            </p:txBody>
          </p:sp>
        </p:grpSp>
        <p:grpSp>
          <p:nvGrpSpPr>
            <p:cNvPr id="26685" name="Group 24"/>
            <p:cNvGrpSpPr>
              <a:grpSpLocks/>
            </p:cNvGrpSpPr>
            <p:nvPr/>
          </p:nvGrpSpPr>
          <p:grpSpPr bwMode="auto">
            <a:xfrm>
              <a:off x="1319" y="1668"/>
              <a:ext cx="680" cy="695"/>
              <a:chOff x="4513" y="1098"/>
              <a:chExt cx="680" cy="695"/>
            </a:xfrm>
          </p:grpSpPr>
          <p:sp>
            <p:nvSpPr>
              <p:cNvPr id="26686" name="Text Box 25"/>
              <p:cNvSpPr txBox="1">
                <a:spLocks noChangeArrowheads="1"/>
              </p:cNvSpPr>
              <p:nvPr/>
            </p:nvSpPr>
            <p:spPr bwMode="auto">
              <a:xfrm>
                <a:off x="4513" y="1389"/>
                <a:ext cx="6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>
                    <a:solidFill>
                      <a:srgbClr val="000000"/>
                    </a:solidFill>
                  </a:rPr>
                  <a:t>proton versnelt</a:t>
                </a:r>
              </a:p>
            </p:txBody>
          </p:sp>
          <p:sp>
            <p:nvSpPr>
              <p:cNvPr id="26687" name="Line 26"/>
              <p:cNvSpPr>
                <a:spLocks noChangeShapeType="1"/>
              </p:cNvSpPr>
              <p:nvPr/>
            </p:nvSpPr>
            <p:spPr bwMode="auto">
              <a:xfrm flipV="1">
                <a:off x="4814" y="1098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39675" name="Group 27"/>
          <p:cNvGrpSpPr>
            <a:grpSpLocks/>
          </p:cNvGrpSpPr>
          <p:nvPr/>
        </p:nvGrpSpPr>
        <p:grpSpPr bwMode="auto">
          <a:xfrm>
            <a:off x="1631950" y="965200"/>
            <a:ext cx="4530725" cy="2559050"/>
            <a:chOff x="1028" y="608"/>
            <a:chExt cx="2854" cy="1612"/>
          </a:xfrm>
        </p:grpSpPr>
        <p:grpSp>
          <p:nvGrpSpPr>
            <p:cNvPr id="26671" name="Group 28"/>
            <p:cNvGrpSpPr>
              <a:grpSpLocks/>
            </p:cNvGrpSpPr>
            <p:nvPr/>
          </p:nvGrpSpPr>
          <p:grpSpPr bwMode="auto">
            <a:xfrm>
              <a:off x="1028" y="608"/>
              <a:ext cx="2854" cy="1424"/>
              <a:chOff x="1020" y="600"/>
              <a:chExt cx="2854" cy="1424"/>
            </a:xfrm>
          </p:grpSpPr>
          <p:grpSp>
            <p:nvGrpSpPr>
              <p:cNvPr id="26675" name="Group 29"/>
              <p:cNvGrpSpPr>
                <a:grpSpLocks/>
              </p:cNvGrpSpPr>
              <p:nvPr/>
            </p:nvGrpSpPr>
            <p:grpSpPr bwMode="auto">
              <a:xfrm>
                <a:off x="1020" y="600"/>
                <a:ext cx="2854" cy="1424"/>
                <a:chOff x="1010" y="580"/>
                <a:chExt cx="2854" cy="1424"/>
              </a:xfrm>
            </p:grpSpPr>
            <p:sp>
              <p:nvSpPr>
                <p:cNvPr id="2667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483" y="580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7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502" y="922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  <p:sp>
              <p:nvSpPr>
                <p:cNvPr id="2667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76" y="1058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  <p:sp>
              <p:nvSpPr>
                <p:cNvPr id="2668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815" y="1480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  <p:sp>
              <p:nvSpPr>
                <p:cNvPr id="2668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010" y="1773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  <p:sp>
              <p:nvSpPr>
                <p:cNvPr id="2668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234" y="1079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8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255" y="1437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26676" name="Rectangle 37"/>
              <p:cNvSpPr>
                <a:spLocks noChangeArrowheads="1"/>
              </p:cNvSpPr>
              <p:nvPr/>
            </p:nvSpPr>
            <p:spPr bwMode="auto">
              <a:xfrm>
                <a:off x="2008" y="1282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 b="1">
                    <a:solidFill>
                      <a:srgbClr val="000000"/>
                    </a:solidFill>
                  </a:rPr>
                  <a:t>●</a:t>
                </a:r>
              </a:p>
            </p:txBody>
          </p:sp>
        </p:grpSp>
        <p:grpSp>
          <p:nvGrpSpPr>
            <p:cNvPr id="26672" name="Group 38"/>
            <p:cNvGrpSpPr>
              <a:grpSpLocks/>
            </p:cNvGrpSpPr>
            <p:nvPr/>
          </p:nvGrpSpPr>
          <p:grpSpPr bwMode="auto">
            <a:xfrm>
              <a:off x="1807" y="1525"/>
              <a:ext cx="680" cy="695"/>
              <a:chOff x="4513" y="1098"/>
              <a:chExt cx="680" cy="695"/>
            </a:xfrm>
          </p:grpSpPr>
          <p:sp>
            <p:nvSpPr>
              <p:cNvPr id="26673" name="Text Box 39"/>
              <p:cNvSpPr txBox="1">
                <a:spLocks noChangeArrowheads="1"/>
              </p:cNvSpPr>
              <p:nvPr/>
            </p:nvSpPr>
            <p:spPr bwMode="auto">
              <a:xfrm>
                <a:off x="4513" y="1389"/>
                <a:ext cx="6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>
                    <a:solidFill>
                      <a:srgbClr val="000000"/>
                    </a:solidFill>
                  </a:rPr>
                  <a:t>proton versnelt</a:t>
                </a:r>
              </a:p>
            </p:txBody>
          </p:sp>
          <p:sp>
            <p:nvSpPr>
              <p:cNvPr id="26674" name="Line 40"/>
              <p:cNvSpPr>
                <a:spLocks noChangeShapeType="1"/>
              </p:cNvSpPr>
              <p:nvPr/>
            </p:nvSpPr>
            <p:spPr bwMode="auto">
              <a:xfrm flipV="1">
                <a:off x="4814" y="1098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39720" name="Group 72"/>
          <p:cNvGrpSpPr>
            <a:grpSpLocks/>
          </p:cNvGrpSpPr>
          <p:nvPr/>
        </p:nvGrpSpPr>
        <p:grpSpPr bwMode="auto">
          <a:xfrm>
            <a:off x="4038600" y="2073002"/>
            <a:ext cx="4978400" cy="2686050"/>
            <a:chOff x="2544" y="993"/>
            <a:chExt cx="3136" cy="1692"/>
          </a:xfrm>
        </p:grpSpPr>
        <p:sp>
          <p:nvSpPr>
            <p:cNvPr id="26669" name="Freeform 56"/>
            <p:cNvSpPr>
              <a:spLocks/>
            </p:cNvSpPr>
            <p:nvPr/>
          </p:nvSpPr>
          <p:spPr bwMode="auto">
            <a:xfrm>
              <a:off x="2544" y="993"/>
              <a:ext cx="1624" cy="1692"/>
            </a:xfrm>
            <a:custGeom>
              <a:avLst/>
              <a:gdLst>
                <a:gd name="T0" fmla="*/ 0 w 1624"/>
                <a:gd name="T1" fmla="*/ 0 h 1692"/>
                <a:gd name="T2" fmla="*/ 1624 w 1624"/>
                <a:gd name="T3" fmla="*/ 940 h 1692"/>
                <a:gd name="T4" fmla="*/ 432 w 1624"/>
                <a:gd name="T5" fmla="*/ 1692 h 16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4" h="1692">
                  <a:moveTo>
                    <a:pt x="0" y="0"/>
                  </a:moveTo>
                  <a:lnTo>
                    <a:pt x="1624" y="940"/>
                  </a:lnTo>
                  <a:lnTo>
                    <a:pt x="432" y="169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39705" name="Text Box 57"/>
            <p:cNvSpPr txBox="1">
              <a:spLocks noChangeArrowheads="1"/>
            </p:cNvSpPr>
            <p:nvPr/>
          </p:nvSpPr>
          <p:spPr bwMode="auto">
            <a:xfrm>
              <a:off x="4161" y="1311"/>
              <a:ext cx="1519" cy="10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In de geleider is geen elektrisch veld.</a:t>
              </a:r>
              <a:br>
                <a:rPr lang="nl-NL" altLang="nl-NL" sz="2000" dirty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lang="nl-NL" altLang="nl-NL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Het proton versnelt niet.</a:t>
              </a:r>
            </a:p>
          </p:txBody>
        </p:sp>
      </p:grpSp>
      <p:grpSp>
        <p:nvGrpSpPr>
          <p:cNvPr id="539689" name="Group 41"/>
          <p:cNvGrpSpPr>
            <a:grpSpLocks/>
          </p:cNvGrpSpPr>
          <p:nvPr/>
        </p:nvGrpSpPr>
        <p:grpSpPr bwMode="auto">
          <a:xfrm>
            <a:off x="1608138" y="908050"/>
            <a:ext cx="4530725" cy="2260600"/>
            <a:chOff x="1013" y="572"/>
            <a:chExt cx="2854" cy="1424"/>
          </a:xfrm>
        </p:grpSpPr>
        <p:grpSp>
          <p:nvGrpSpPr>
            <p:cNvPr id="26656" name="Group 42"/>
            <p:cNvGrpSpPr>
              <a:grpSpLocks/>
            </p:cNvGrpSpPr>
            <p:nvPr/>
          </p:nvGrpSpPr>
          <p:grpSpPr bwMode="auto">
            <a:xfrm>
              <a:off x="1013" y="572"/>
              <a:ext cx="2854" cy="1424"/>
              <a:chOff x="1013" y="572"/>
              <a:chExt cx="2854" cy="1424"/>
            </a:xfrm>
          </p:grpSpPr>
          <p:grpSp>
            <p:nvGrpSpPr>
              <p:cNvPr id="26660" name="Group 43"/>
              <p:cNvGrpSpPr>
                <a:grpSpLocks/>
              </p:cNvGrpSpPr>
              <p:nvPr/>
            </p:nvGrpSpPr>
            <p:grpSpPr bwMode="auto">
              <a:xfrm>
                <a:off x="1013" y="572"/>
                <a:ext cx="2854" cy="1424"/>
                <a:chOff x="1010" y="580"/>
                <a:chExt cx="2854" cy="1424"/>
              </a:xfrm>
            </p:grpSpPr>
            <p:sp>
              <p:nvSpPr>
                <p:cNvPr id="2666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483" y="580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  <p:sp>
              <p:nvSpPr>
                <p:cNvPr id="2666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502" y="922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6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976" y="1058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6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815" y="1480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6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010" y="1773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333399"/>
                      </a:solidFill>
                    </a:rPr>
                    <a:t>-</a:t>
                  </a:r>
                </a:p>
              </p:txBody>
            </p:sp>
            <p:sp>
              <p:nvSpPr>
                <p:cNvPr id="2666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234" y="1079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  <p:sp>
              <p:nvSpPr>
                <p:cNvPr id="2666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255" y="1437"/>
                  <a:ext cx="36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</p:grpSp>
          <p:sp>
            <p:nvSpPr>
              <p:cNvPr id="26661" name="Text Box 51"/>
              <p:cNvSpPr txBox="1">
                <a:spLocks noChangeArrowheads="1"/>
              </p:cNvSpPr>
              <p:nvPr/>
            </p:nvSpPr>
            <p:spPr bwMode="auto">
              <a:xfrm>
                <a:off x="2615" y="1074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 b="1">
                    <a:solidFill>
                      <a:srgbClr val="000000"/>
                    </a:solidFill>
                    <a:cs typeface="Arial" charset="0"/>
                  </a:rPr>
                  <a:t>●</a:t>
                </a:r>
              </a:p>
            </p:txBody>
          </p:sp>
        </p:grpSp>
        <p:grpSp>
          <p:nvGrpSpPr>
            <p:cNvPr id="26657" name="Group 52"/>
            <p:cNvGrpSpPr>
              <a:grpSpLocks/>
            </p:cNvGrpSpPr>
            <p:nvPr/>
          </p:nvGrpSpPr>
          <p:grpSpPr bwMode="auto">
            <a:xfrm>
              <a:off x="2418" y="1280"/>
              <a:ext cx="680" cy="695"/>
              <a:chOff x="4513" y="1098"/>
              <a:chExt cx="680" cy="695"/>
            </a:xfrm>
          </p:grpSpPr>
          <p:sp>
            <p:nvSpPr>
              <p:cNvPr id="26658" name="Text Box 53"/>
              <p:cNvSpPr txBox="1">
                <a:spLocks noChangeArrowheads="1"/>
              </p:cNvSpPr>
              <p:nvPr/>
            </p:nvSpPr>
            <p:spPr bwMode="auto">
              <a:xfrm>
                <a:off x="4513" y="1389"/>
                <a:ext cx="6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>
                    <a:solidFill>
                      <a:srgbClr val="000000"/>
                    </a:solidFill>
                  </a:rPr>
                  <a:t>proton versnelt</a:t>
                </a:r>
              </a:p>
            </p:txBody>
          </p:sp>
          <p:sp>
            <p:nvSpPr>
              <p:cNvPr id="26659" name="Line 54"/>
              <p:cNvSpPr>
                <a:spLocks noChangeShapeType="1"/>
              </p:cNvSpPr>
              <p:nvPr/>
            </p:nvSpPr>
            <p:spPr bwMode="auto">
              <a:xfrm flipV="1">
                <a:off x="4814" y="1098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39723" name="Group 75"/>
          <p:cNvGrpSpPr>
            <a:grpSpLocks/>
          </p:cNvGrpSpPr>
          <p:nvPr/>
        </p:nvGrpSpPr>
        <p:grpSpPr bwMode="auto">
          <a:xfrm>
            <a:off x="4343401" y="2030413"/>
            <a:ext cx="4676776" cy="2692400"/>
            <a:chOff x="2736" y="1279"/>
            <a:chExt cx="2946" cy="1696"/>
          </a:xfrm>
        </p:grpSpPr>
        <p:sp>
          <p:nvSpPr>
            <p:cNvPr id="26654" name="Freeform 62"/>
            <p:cNvSpPr>
              <a:spLocks/>
            </p:cNvSpPr>
            <p:nvPr/>
          </p:nvSpPr>
          <p:spPr bwMode="auto">
            <a:xfrm>
              <a:off x="2736" y="1279"/>
              <a:ext cx="1426" cy="1696"/>
            </a:xfrm>
            <a:custGeom>
              <a:avLst/>
              <a:gdLst>
                <a:gd name="T0" fmla="*/ 0 w 1426"/>
                <a:gd name="T1" fmla="*/ 0 h 1696"/>
                <a:gd name="T2" fmla="*/ 1426 w 1426"/>
                <a:gd name="T3" fmla="*/ 1018 h 1696"/>
                <a:gd name="T4" fmla="*/ 584 w 1426"/>
                <a:gd name="T5" fmla="*/ 1696 h 16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6" h="1696">
                  <a:moveTo>
                    <a:pt x="0" y="0"/>
                  </a:moveTo>
                  <a:lnTo>
                    <a:pt x="1426" y="1018"/>
                  </a:lnTo>
                  <a:lnTo>
                    <a:pt x="584" y="169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39711" name="Text Box 63"/>
            <p:cNvSpPr txBox="1">
              <a:spLocks noChangeArrowheads="1"/>
            </p:cNvSpPr>
            <p:nvPr/>
          </p:nvSpPr>
          <p:spPr bwMode="auto">
            <a:xfrm>
              <a:off x="4163" y="1979"/>
              <a:ext cx="1519" cy="4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Bij elke oversteek versnelt het proton.</a:t>
              </a:r>
            </a:p>
          </p:txBody>
        </p:sp>
      </p:grpSp>
      <p:grpSp>
        <p:nvGrpSpPr>
          <p:cNvPr id="539758" name="Group 110"/>
          <p:cNvGrpSpPr>
            <a:grpSpLocks/>
          </p:cNvGrpSpPr>
          <p:nvPr/>
        </p:nvGrpSpPr>
        <p:grpSpPr bwMode="auto">
          <a:xfrm>
            <a:off x="1433513" y="944563"/>
            <a:ext cx="4729162" cy="3052763"/>
            <a:chOff x="903" y="595"/>
            <a:chExt cx="2979" cy="1923"/>
          </a:xfrm>
        </p:grpSpPr>
        <p:grpSp>
          <p:nvGrpSpPr>
            <p:cNvPr id="26641" name="Group 97"/>
            <p:cNvGrpSpPr>
              <a:grpSpLocks/>
            </p:cNvGrpSpPr>
            <p:nvPr/>
          </p:nvGrpSpPr>
          <p:grpSpPr bwMode="auto">
            <a:xfrm>
              <a:off x="1028" y="595"/>
              <a:ext cx="2854" cy="1424"/>
              <a:chOff x="1010" y="580"/>
              <a:chExt cx="2854" cy="1424"/>
            </a:xfrm>
          </p:grpSpPr>
          <p:sp>
            <p:nvSpPr>
              <p:cNvPr id="26647" name="Text Box 98"/>
              <p:cNvSpPr txBox="1">
                <a:spLocks noChangeArrowheads="1"/>
              </p:cNvSpPr>
              <p:nvPr/>
            </p:nvSpPr>
            <p:spPr bwMode="auto">
              <a:xfrm>
                <a:off x="3483" y="580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>
                    <a:solidFill>
                      <a:srgbClr val="333399"/>
                    </a:solidFill>
                  </a:rPr>
                  <a:t>-</a:t>
                </a:r>
              </a:p>
            </p:txBody>
          </p:sp>
          <p:sp>
            <p:nvSpPr>
              <p:cNvPr id="26648" name="Text Box 99"/>
              <p:cNvSpPr txBox="1">
                <a:spLocks noChangeArrowheads="1"/>
              </p:cNvSpPr>
              <p:nvPr/>
            </p:nvSpPr>
            <p:spPr bwMode="auto">
              <a:xfrm>
                <a:off x="3502" y="922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26649" name="Text Box 100"/>
              <p:cNvSpPr txBox="1">
                <a:spLocks noChangeArrowheads="1"/>
              </p:cNvSpPr>
              <p:nvPr/>
            </p:nvSpPr>
            <p:spPr bwMode="auto">
              <a:xfrm>
                <a:off x="2976" y="1058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26650" name="Text Box 101"/>
              <p:cNvSpPr txBox="1">
                <a:spLocks noChangeArrowheads="1"/>
              </p:cNvSpPr>
              <p:nvPr/>
            </p:nvSpPr>
            <p:spPr bwMode="auto">
              <a:xfrm>
                <a:off x="1815" y="1480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26651" name="Text Box 102"/>
              <p:cNvSpPr txBox="1">
                <a:spLocks noChangeArrowheads="1"/>
              </p:cNvSpPr>
              <p:nvPr/>
            </p:nvSpPr>
            <p:spPr bwMode="auto">
              <a:xfrm>
                <a:off x="1010" y="1773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 dirty="0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26652" name="Text Box 103"/>
              <p:cNvSpPr txBox="1">
                <a:spLocks noChangeArrowheads="1"/>
              </p:cNvSpPr>
              <p:nvPr/>
            </p:nvSpPr>
            <p:spPr bwMode="auto">
              <a:xfrm>
                <a:off x="2234" y="1079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>
                    <a:solidFill>
                      <a:srgbClr val="333399"/>
                    </a:solidFill>
                  </a:rPr>
                  <a:t>-</a:t>
                </a:r>
              </a:p>
            </p:txBody>
          </p:sp>
          <p:sp>
            <p:nvSpPr>
              <p:cNvPr id="26653" name="Text Box 104"/>
              <p:cNvSpPr txBox="1">
                <a:spLocks noChangeArrowheads="1"/>
              </p:cNvSpPr>
              <p:nvPr/>
            </p:nvSpPr>
            <p:spPr bwMode="auto">
              <a:xfrm>
                <a:off x="1255" y="1437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>
                    <a:solidFill>
                      <a:srgbClr val="333399"/>
                    </a:solidFill>
                  </a:rPr>
                  <a:t>-</a:t>
                </a:r>
              </a:p>
            </p:txBody>
          </p:sp>
        </p:grpSp>
        <p:grpSp>
          <p:nvGrpSpPr>
            <p:cNvPr id="26642" name="Group 109"/>
            <p:cNvGrpSpPr>
              <a:grpSpLocks/>
            </p:cNvGrpSpPr>
            <p:nvPr/>
          </p:nvGrpSpPr>
          <p:grpSpPr bwMode="auto">
            <a:xfrm>
              <a:off x="903" y="1620"/>
              <a:ext cx="711" cy="898"/>
              <a:chOff x="143" y="-743"/>
              <a:chExt cx="711" cy="898"/>
            </a:xfrm>
          </p:grpSpPr>
          <p:sp>
            <p:nvSpPr>
              <p:cNvPr id="26643" name="Text Box 105"/>
              <p:cNvSpPr txBox="1">
                <a:spLocks noChangeArrowheads="1"/>
              </p:cNvSpPr>
              <p:nvPr/>
            </p:nvSpPr>
            <p:spPr bwMode="auto">
              <a:xfrm>
                <a:off x="340" y="-743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 b="1">
                    <a:solidFill>
                      <a:srgbClr val="000000"/>
                    </a:solidFill>
                    <a:cs typeface="Arial" charset="0"/>
                  </a:rPr>
                  <a:t>●</a:t>
                </a:r>
              </a:p>
            </p:txBody>
          </p:sp>
          <p:grpSp>
            <p:nvGrpSpPr>
              <p:cNvPr id="26644" name="Group 106"/>
              <p:cNvGrpSpPr>
                <a:grpSpLocks/>
              </p:cNvGrpSpPr>
              <p:nvPr/>
            </p:nvGrpSpPr>
            <p:grpSpPr bwMode="auto">
              <a:xfrm>
                <a:off x="143" y="-543"/>
                <a:ext cx="711" cy="698"/>
                <a:chOff x="4513" y="1098"/>
                <a:chExt cx="711" cy="698"/>
              </a:xfrm>
            </p:grpSpPr>
            <p:sp>
              <p:nvSpPr>
                <p:cNvPr id="26645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4513" y="1389"/>
                  <a:ext cx="711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dirty="0">
                      <a:solidFill>
                        <a:srgbClr val="000000"/>
                      </a:solidFill>
                    </a:rPr>
                    <a:t>proton versnelt</a:t>
                  </a:r>
                </a:p>
              </p:txBody>
            </p:sp>
            <p:sp>
              <p:nvSpPr>
                <p:cNvPr id="26646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4814" y="1098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39761" name="Group 113"/>
          <p:cNvGrpSpPr>
            <a:grpSpLocks/>
          </p:cNvGrpSpPr>
          <p:nvPr/>
        </p:nvGrpSpPr>
        <p:grpSpPr bwMode="auto">
          <a:xfrm>
            <a:off x="3132138" y="4254500"/>
            <a:ext cx="5875337" cy="1866900"/>
            <a:chOff x="1973" y="2680"/>
            <a:chExt cx="3701" cy="1176"/>
          </a:xfrm>
        </p:grpSpPr>
        <p:grpSp>
          <p:nvGrpSpPr>
            <p:cNvPr id="26637" name="Group 94"/>
            <p:cNvGrpSpPr>
              <a:grpSpLocks/>
            </p:cNvGrpSpPr>
            <p:nvPr/>
          </p:nvGrpSpPr>
          <p:grpSpPr bwMode="auto">
            <a:xfrm>
              <a:off x="2624" y="2680"/>
              <a:ext cx="3050" cy="1176"/>
              <a:chOff x="2624" y="2704"/>
              <a:chExt cx="3050" cy="1176"/>
            </a:xfrm>
          </p:grpSpPr>
          <p:sp>
            <p:nvSpPr>
              <p:cNvPr id="539726" name="Text Box 78"/>
              <p:cNvSpPr txBox="1">
                <a:spLocks noChangeArrowheads="1"/>
              </p:cNvSpPr>
              <p:nvPr/>
            </p:nvSpPr>
            <p:spPr bwMode="auto">
              <a:xfrm>
                <a:off x="4155" y="2704"/>
                <a:ext cx="1519" cy="64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 elke oversteek is </a:t>
                </a:r>
                <a:r>
                  <a:rPr lang="nl-NL" altLang="nl-NL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nl-NL" altLang="nl-NL" sz="20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r>
                  <a:rPr lang="nl-NL" altLang="nl-NL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(max.) positief of negatief.</a:t>
                </a:r>
              </a:p>
            </p:txBody>
          </p:sp>
          <p:sp>
            <p:nvSpPr>
              <p:cNvPr id="26640" name="Freeform 79"/>
              <p:cNvSpPr>
                <a:spLocks/>
              </p:cNvSpPr>
              <p:nvPr/>
            </p:nvSpPr>
            <p:spPr bwMode="auto">
              <a:xfrm>
                <a:off x="2624" y="2936"/>
                <a:ext cx="1528" cy="944"/>
              </a:xfrm>
              <a:custGeom>
                <a:avLst/>
                <a:gdLst>
                  <a:gd name="T0" fmla="*/ 0 w 1528"/>
                  <a:gd name="T1" fmla="*/ 944 h 944"/>
                  <a:gd name="T2" fmla="*/ 1528 w 1528"/>
                  <a:gd name="T3" fmla="*/ 0 h 9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28" h="944">
                    <a:moveTo>
                      <a:pt x="0" y="944"/>
                    </a:moveTo>
                    <a:lnTo>
                      <a:pt x="1528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38" name="Freeform 112"/>
            <p:cNvSpPr>
              <a:spLocks/>
            </p:cNvSpPr>
            <p:nvPr/>
          </p:nvSpPr>
          <p:spPr bwMode="auto">
            <a:xfrm>
              <a:off x="1973" y="2912"/>
              <a:ext cx="2175" cy="473"/>
            </a:xfrm>
            <a:custGeom>
              <a:avLst/>
              <a:gdLst>
                <a:gd name="T0" fmla="*/ 0 w 2175"/>
                <a:gd name="T1" fmla="*/ 473 h 473"/>
                <a:gd name="T2" fmla="*/ 2175 w 2175"/>
                <a:gd name="T3" fmla="*/ 0 h 4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75" h="473">
                  <a:moveTo>
                    <a:pt x="0" y="473"/>
                  </a:moveTo>
                  <a:lnTo>
                    <a:pt x="2175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6300192" y="665401"/>
            <a:ext cx="2727921" cy="1323439"/>
            <a:chOff x="6300192" y="665401"/>
            <a:chExt cx="2727921" cy="1323439"/>
          </a:xfrm>
        </p:grpSpPr>
        <p:sp>
          <p:nvSpPr>
            <p:cNvPr id="85" name="Text Box 57"/>
            <p:cNvSpPr txBox="1">
              <a:spLocks noChangeArrowheads="1"/>
            </p:cNvSpPr>
            <p:nvPr/>
          </p:nvSpPr>
          <p:spPr bwMode="auto">
            <a:xfrm>
              <a:off x="6616700" y="665401"/>
              <a:ext cx="2411413" cy="13234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nl-NL" altLang="nl-NL" sz="2000" i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  <a:r>
                <a:rPr lang="nl-NL" altLang="nl-NL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van teken gewisseld na elke oversteek van het proton</a:t>
              </a:r>
            </a:p>
          </p:txBody>
        </p:sp>
        <p:cxnSp>
          <p:nvCxnSpPr>
            <p:cNvPr id="3" name="Rechte verbindingslijn met pijl 2"/>
            <p:cNvCxnSpPr/>
            <p:nvPr/>
          </p:nvCxnSpPr>
          <p:spPr bwMode="auto">
            <a:xfrm flipH="1">
              <a:off x="6300192" y="1190625"/>
              <a:ext cx="316508" cy="1412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Actieknop: Verder of Volgende 8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69211"/>
      </p:ext>
    </p:extLst>
  </p:cSld>
  <p:clrMapOvr>
    <a:masterClrMapping/>
  </p:clrMapOvr>
  <p:transition advTm="20000">
    <p:sndAc>
      <p:stSnd loop="1">
        <p:snd r:embed="rId3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9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9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9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3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39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39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3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9759" grpId="0"/>
      <p:bldP spid="53965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2" y="0"/>
            <a:ext cx="9140188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veld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lineaire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versneller, afbeelding.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" y="559903"/>
            <a:ext cx="9023067" cy="6021983"/>
          </a:xfrm>
        </p:spPr>
      </p:pic>
      <p:sp>
        <p:nvSpPr>
          <p:cNvPr id="11" name="Tekstvak 10"/>
          <p:cNvSpPr txBox="1"/>
          <p:nvPr/>
        </p:nvSpPr>
        <p:spPr>
          <a:xfrm>
            <a:off x="5076056" y="6290943"/>
            <a:ext cx="3969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 smtClean="0">
                <a:solidFill>
                  <a:schemeClr val="bg1">
                    <a:lumMod val="85000"/>
                  </a:schemeClr>
                </a:solidFill>
              </a:rPr>
              <a:t>27 km lange Large </a:t>
            </a:r>
            <a:r>
              <a:rPr lang="nl-NL" sz="1200" dirty="0" err="1" smtClean="0">
                <a:solidFill>
                  <a:schemeClr val="bg1">
                    <a:lumMod val="85000"/>
                  </a:schemeClr>
                </a:solidFill>
              </a:rPr>
              <a:t>Hadron</a:t>
            </a:r>
            <a:r>
              <a:rPr lang="nl-NL" sz="1200" dirty="0" smtClean="0">
                <a:solidFill>
                  <a:schemeClr val="bg1">
                    <a:lumMod val="85000"/>
                  </a:schemeClr>
                </a:solidFill>
              </a:rPr>
              <a:t> Collider </a:t>
            </a:r>
            <a:r>
              <a:rPr lang="nl-NL" sz="1200" dirty="0" err="1" smtClean="0">
                <a:solidFill>
                  <a:schemeClr val="bg1">
                    <a:lumMod val="85000"/>
                  </a:schemeClr>
                </a:solidFill>
              </a:rPr>
              <a:t>LHC</a:t>
            </a:r>
            <a:r>
              <a:rPr lang="nl-NL" sz="1200" dirty="0" smtClean="0">
                <a:solidFill>
                  <a:schemeClr val="bg1">
                    <a:lumMod val="85000"/>
                  </a:schemeClr>
                </a:solidFill>
              </a:rPr>
              <a:t> CERN Genève</a:t>
            </a:r>
            <a:endParaRPr lang="nl-NL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69097"/>
      </p:ext>
    </p:extLst>
  </p:cSld>
  <p:clrMapOvr>
    <a:masterClrMapping/>
  </p:clrMapOvr>
  <p:transition advTm="20000">
    <p:sndAc>
      <p:stSnd loop="1">
        <p:snd r:embed="rId3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514" name="Group 58"/>
          <p:cNvGrpSpPr>
            <a:grpSpLocks/>
          </p:cNvGrpSpPr>
          <p:nvPr/>
        </p:nvGrpSpPr>
        <p:grpSpPr bwMode="auto">
          <a:xfrm>
            <a:off x="77788" y="3624263"/>
            <a:ext cx="4714875" cy="2857500"/>
            <a:chOff x="57" y="3402"/>
            <a:chExt cx="2970" cy="1800"/>
          </a:xfrm>
        </p:grpSpPr>
        <p:pic>
          <p:nvPicPr>
            <p:cNvPr id="15389" name="Picture 16" descr="rontgenbuis 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3402"/>
              <a:ext cx="2947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0" name="Text Box 54"/>
            <p:cNvSpPr txBox="1">
              <a:spLocks noChangeArrowheads="1"/>
            </p:cNvSpPr>
            <p:nvPr/>
          </p:nvSpPr>
          <p:spPr bwMode="auto">
            <a:xfrm>
              <a:off x="1621" y="4971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>
                  <a:solidFill>
                    <a:srgbClr val="000000"/>
                  </a:solidFill>
                </a:rPr>
                <a:t>Röntgenbuis</a:t>
              </a:r>
              <a:r>
                <a:rPr lang="nl-NL" altLang="nl-NL" sz="1800" baseline="30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531483" name="Group 27"/>
          <p:cNvGrpSpPr>
            <a:grpSpLocks/>
          </p:cNvGrpSpPr>
          <p:nvPr/>
        </p:nvGrpSpPr>
        <p:grpSpPr bwMode="auto">
          <a:xfrm>
            <a:off x="4800600" y="3638550"/>
            <a:ext cx="4256088" cy="2817813"/>
            <a:chOff x="113" y="2432"/>
            <a:chExt cx="2681" cy="1775"/>
          </a:xfrm>
        </p:grpSpPr>
        <p:pic>
          <p:nvPicPr>
            <p:cNvPr id="15387" name="Picture 14" descr="beeldbu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432"/>
              <a:ext cx="2675" cy="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8" name="Text Box 26"/>
            <p:cNvSpPr txBox="1">
              <a:spLocks noChangeArrowheads="1"/>
            </p:cNvSpPr>
            <p:nvPr/>
          </p:nvSpPr>
          <p:spPr bwMode="auto">
            <a:xfrm>
              <a:off x="1388" y="3974"/>
              <a:ext cx="14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dirty="0">
                  <a:solidFill>
                    <a:srgbClr val="000000"/>
                  </a:solidFill>
                </a:rPr>
                <a:t>Beeldbuis TV</a:t>
              </a:r>
            </a:p>
          </p:txBody>
        </p:sp>
      </p:grpSp>
      <p:sp>
        <p:nvSpPr>
          <p:cNvPr id="531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veld: De röntgenbuis.</a:t>
            </a:r>
          </a:p>
        </p:txBody>
      </p:sp>
      <p:sp>
        <p:nvSpPr>
          <p:cNvPr id="531477" name="AutoShape 21"/>
          <p:cNvSpPr>
            <a:spLocks noChangeArrowheads="1"/>
          </p:cNvSpPr>
          <p:nvPr/>
        </p:nvSpPr>
        <p:spPr bwMode="auto">
          <a:xfrm>
            <a:off x="4833938" y="5227638"/>
            <a:ext cx="863600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grpSp>
        <p:nvGrpSpPr>
          <p:cNvPr id="531513" name="Group 57"/>
          <p:cNvGrpSpPr>
            <a:grpSpLocks/>
          </p:cNvGrpSpPr>
          <p:nvPr/>
        </p:nvGrpSpPr>
        <p:grpSpPr bwMode="auto">
          <a:xfrm>
            <a:off x="76200" y="4141788"/>
            <a:ext cx="4678363" cy="2309812"/>
            <a:chOff x="48" y="2705"/>
            <a:chExt cx="2947" cy="1455"/>
          </a:xfrm>
        </p:grpSpPr>
        <p:pic>
          <p:nvPicPr>
            <p:cNvPr id="15385" name="Picture 53" descr="Rontgenbuis-draaianod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05"/>
              <a:ext cx="2947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1573" y="3929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dirty="0">
                  <a:solidFill>
                    <a:srgbClr val="000000"/>
                  </a:solidFill>
                </a:rPr>
                <a:t>Draaiende anode</a:t>
              </a:r>
              <a:r>
                <a:rPr lang="nl-NL" altLang="nl-NL" sz="1800" baseline="30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531512" name="Group 56"/>
          <p:cNvGrpSpPr>
            <a:grpSpLocks/>
          </p:cNvGrpSpPr>
          <p:nvPr/>
        </p:nvGrpSpPr>
        <p:grpSpPr bwMode="auto">
          <a:xfrm>
            <a:off x="76200" y="3644900"/>
            <a:ext cx="4729163" cy="1790700"/>
            <a:chOff x="56" y="1466"/>
            <a:chExt cx="2979" cy="1128"/>
          </a:xfrm>
        </p:grpSpPr>
        <p:pic>
          <p:nvPicPr>
            <p:cNvPr id="15383" name="Picture 31" descr="Rontgenbuis-vaste-anod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1466"/>
              <a:ext cx="2947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4" name="Text Box 55"/>
            <p:cNvSpPr txBox="1">
              <a:spLocks noChangeArrowheads="1"/>
            </p:cNvSpPr>
            <p:nvPr/>
          </p:nvSpPr>
          <p:spPr bwMode="auto">
            <a:xfrm>
              <a:off x="1629" y="2363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dirty="0">
                  <a:solidFill>
                    <a:srgbClr val="000000"/>
                  </a:solidFill>
                </a:rPr>
                <a:t>Röntgenbuis</a:t>
              </a:r>
              <a:r>
                <a:rPr lang="nl-NL" altLang="nl-NL" sz="1800" baseline="30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531517" name="Text Box 61"/>
          <p:cNvSpPr txBox="1">
            <a:spLocks noChangeArrowheads="1"/>
          </p:cNvSpPr>
          <p:nvPr/>
        </p:nvSpPr>
        <p:spPr bwMode="auto">
          <a:xfrm>
            <a:off x="-25400" y="649128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1800" baseline="30000" dirty="0">
                <a:solidFill>
                  <a:srgbClr val="000000"/>
                </a:solidFill>
              </a:rPr>
              <a:t>1</a:t>
            </a:r>
            <a:r>
              <a:rPr lang="nl-NL" altLang="nl-NL" sz="1800" dirty="0">
                <a:solidFill>
                  <a:srgbClr val="000000"/>
                </a:solidFill>
              </a:rPr>
              <a:t>Bron: Wikipedia</a:t>
            </a:r>
          </a:p>
        </p:txBody>
      </p:sp>
      <p:pic>
        <p:nvPicPr>
          <p:cNvPr id="531519" name="Picture 63" descr="rontgenbuis simulati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59338" y="620713"/>
            <a:ext cx="41052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1521" name="Group 65"/>
          <p:cNvGrpSpPr>
            <a:grpSpLocks/>
          </p:cNvGrpSpPr>
          <p:nvPr/>
        </p:nvGrpSpPr>
        <p:grpSpPr bwMode="auto">
          <a:xfrm>
            <a:off x="90488" y="603250"/>
            <a:ext cx="4741862" cy="2903538"/>
            <a:chOff x="57" y="380"/>
            <a:chExt cx="2987" cy="1829"/>
          </a:xfrm>
        </p:grpSpPr>
        <p:grpSp>
          <p:nvGrpSpPr>
            <p:cNvPr id="15372" name="Group 52"/>
            <p:cNvGrpSpPr>
              <a:grpSpLocks/>
            </p:cNvGrpSpPr>
            <p:nvPr/>
          </p:nvGrpSpPr>
          <p:grpSpPr bwMode="auto">
            <a:xfrm>
              <a:off x="57" y="380"/>
              <a:ext cx="2987" cy="1829"/>
              <a:chOff x="193" y="460"/>
              <a:chExt cx="3005" cy="1829"/>
            </a:xfrm>
          </p:grpSpPr>
          <p:grpSp>
            <p:nvGrpSpPr>
              <p:cNvPr id="15374" name="Group 51"/>
              <p:cNvGrpSpPr>
                <a:grpSpLocks/>
              </p:cNvGrpSpPr>
              <p:nvPr/>
            </p:nvGrpSpPr>
            <p:grpSpPr bwMode="auto">
              <a:xfrm>
                <a:off x="193" y="460"/>
                <a:ext cx="2949" cy="1792"/>
                <a:chOff x="193" y="460"/>
                <a:chExt cx="2949" cy="1792"/>
              </a:xfrm>
            </p:grpSpPr>
            <p:sp>
              <p:nvSpPr>
                <p:cNvPr id="15376" name="Rectangle 34"/>
                <p:cNvSpPr>
                  <a:spLocks noChangeArrowheads="1"/>
                </p:cNvSpPr>
                <p:nvPr/>
              </p:nvSpPr>
              <p:spPr bwMode="auto">
                <a:xfrm>
                  <a:off x="193" y="460"/>
                  <a:ext cx="2947" cy="17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5377" name="Group 50"/>
                <p:cNvGrpSpPr>
                  <a:grpSpLocks/>
                </p:cNvGrpSpPr>
                <p:nvPr/>
              </p:nvGrpSpPr>
              <p:grpSpPr bwMode="auto">
                <a:xfrm>
                  <a:off x="195" y="461"/>
                  <a:ext cx="2947" cy="1791"/>
                  <a:chOff x="195" y="464"/>
                  <a:chExt cx="2947" cy="1782"/>
                </a:xfrm>
              </p:grpSpPr>
              <p:pic>
                <p:nvPicPr>
                  <p:cNvPr id="15378" name="Picture 32" descr="-Roentgen-Roehre_svg gekoeld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5" y="464"/>
                    <a:ext cx="2894" cy="17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37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69" y="1049"/>
                    <a:ext cx="273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1800" b="1">
                        <a:solidFill>
                          <a:srgbClr val="000000"/>
                        </a:solidFill>
                      </a:rPr>
                      <a:t>in</a:t>
                    </a:r>
                  </a:p>
                </p:txBody>
              </p:sp>
              <p:sp>
                <p:nvSpPr>
                  <p:cNvPr id="15380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9" y="1618"/>
                    <a:ext cx="336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1800" b="1">
                        <a:solidFill>
                          <a:srgbClr val="000000"/>
                        </a:solidFill>
                      </a:rPr>
                      <a:t>uit</a:t>
                    </a:r>
                  </a:p>
                </p:txBody>
              </p:sp>
              <p:sp>
                <p:nvSpPr>
                  <p:cNvPr id="15381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4" y="2013"/>
                    <a:ext cx="408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18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</a:t>
                    </a:r>
                    <a:r>
                      <a:rPr lang="nl-NL" altLang="nl-NL" sz="1800" baseline="-25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nl-NL" altLang="nl-NL" sz="1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82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1" y="2015"/>
                    <a:ext cx="408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nl-NL" altLang="nl-NL" sz="1800" b="1">
                        <a:solidFill>
                          <a:srgbClr val="993300"/>
                        </a:solidFill>
                        <a:latin typeface="Arial Unicode MS" pitchFamily="34" charset="-128"/>
                      </a:rPr>
                      <a:t>U</a:t>
                    </a:r>
                    <a:r>
                      <a:rPr lang="nl-NL" altLang="nl-NL" sz="1800" b="1" baseline="-25000">
                        <a:solidFill>
                          <a:srgbClr val="993300"/>
                        </a:solidFill>
                        <a:latin typeface="Arial Unicode MS" pitchFamily="34" charset="-128"/>
                      </a:rPr>
                      <a:t>AK</a:t>
                    </a:r>
                  </a:p>
                </p:txBody>
              </p:sp>
            </p:grpSp>
          </p:grpSp>
          <p:sp>
            <p:nvSpPr>
              <p:cNvPr id="15375" name="Text Box 22"/>
              <p:cNvSpPr txBox="1">
                <a:spLocks noChangeArrowheads="1"/>
              </p:cNvSpPr>
              <p:nvPr/>
            </p:nvSpPr>
            <p:spPr bwMode="auto">
              <a:xfrm>
                <a:off x="1066" y="2056"/>
                <a:ext cx="213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Gekoelde röntgenbuis</a:t>
                </a:r>
                <a:r>
                  <a:rPr lang="nl-NL" altLang="nl-NL" sz="1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5373" name="Line 64"/>
            <p:cNvSpPr>
              <a:spLocks noChangeShapeType="1"/>
            </p:cNvSpPr>
            <p:nvPr/>
          </p:nvSpPr>
          <p:spPr bwMode="auto">
            <a:xfrm>
              <a:off x="2789" y="1201"/>
              <a:ext cx="1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ctieknop: Verder of Volgende 3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07504" y="3510956"/>
            <a:ext cx="4392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Door de spanningsbron (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 wordt de gloeidraad (kathode K) verhit en schieten er elektronen uit.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107504" y="3510956"/>
            <a:ext cx="4392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Door het spanningsverschil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gaan de elektronen versneld naar de anode A. Bij de botsing ontstaat röntgenstraling (en warmte, vandaar de waterkoeling).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107504" y="3506788"/>
            <a:ext cx="4392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Om röntgenstraling 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 te wekken moeten de elektronen tegen A botsen met een energie van 50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De versnelspanning </a:t>
            </a:r>
            <a:r>
              <a:rPr lang="nl-NL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altLang="nl-NL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moet dus 50 kV zijn (</a:t>
            </a:r>
            <a:r>
              <a:rPr lang="nl-NL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q.U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6377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3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3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3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3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 autoUpdateAnimBg="0"/>
      <p:bldP spid="531477" grpId="0" animBg="1"/>
      <p:bldP spid="531517" grpId="0"/>
      <p:bldP spid="34" grpId="0" animBg="1"/>
      <p:bldP spid="36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5054" name="Object 2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51227"/>
              </p:ext>
            </p:extLst>
          </p:nvPr>
        </p:nvGraphicFramePr>
        <p:xfrm>
          <a:off x="115888" y="4368800"/>
          <a:ext cx="8488362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Grafiek" r:id="rId4" imgW="6172200" imgH="2352675" progId="Excel.Chart.8">
                  <p:embed/>
                </p:oleObj>
              </mc:Choice>
              <mc:Fallback>
                <p:oleObj name="Grafiek" r:id="rId4" imgW="6172200" imgH="23526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4368800"/>
                        <a:ext cx="8488362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Text Box 295"/>
          <p:cNvSpPr txBox="1">
            <a:spLocks noChangeArrowheads="1"/>
          </p:cNvSpPr>
          <p:nvPr/>
        </p:nvSpPr>
        <p:spPr bwMode="auto">
          <a:xfrm>
            <a:off x="3163888" y="1681163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nl-NL" altLang="nl-NL" sz="2000" b="1" baseline="-250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25603" name="Text Box 296"/>
          <p:cNvSpPr txBox="1">
            <a:spLocks noChangeArrowheads="1"/>
          </p:cNvSpPr>
          <p:nvPr/>
        </p:nvSpPr>
        <p:spPr bwMode="auto">
          <a:xfrm>
            <a:off x="5014913" y="1947863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nl-NL" altLang="nl-NL" sz="2400" b="1" baseline="-25000">
              <a:solidFill>
                <a:srgbClr val="FE3924"/>
              </a:solidFill>
              <a:latin typeface="Comic Sans MS" pitchFamily="66" charset="0"/>
            </a:endParaRPr>
          </a:p>
        </p:txBody>
      </p:sp>
      <p:sp>
        <p:nvSpPr>
          <p:cNvPr id="25604" name="Text Box 297"/>
          <p:cNvSpPr txBox="1">
            <a:spLocks noChangeArrowheads="1"/>
          </p:cNvSpPr>
          <p:nvPr/>
        </p:nvSpPr>
        <p:spPr bwMode="auto">
          <a:xfrm>
            <a:off x="5002213" y="1643063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nl-NL" altLang="nl-NL" sz="2000" b="1" baseline="-25000">
              <a:solidFill>
                <a:srgbClr val="FE3924"/>
              </a:solidFill>
              <a:latin typeface="Comic Sans MS" pitchFamily="66" charset="0"/>
            </a:endParaRPr>
          </a:p>
        </p:txBody>
      </p:sp>
      <p:sp>
        <p:nvSpPr>
          <p:cNvPr id="54478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-36513" y="-26988"/>
            <a:ext cx="9144001" cy="549276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Oscilloscoop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4854" name="Picture 86" descr="elektroscoop 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23764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5204" name="Group 436"/>
          <p:cNvGrpSpPr>
            <a:grpSpLocks/>
          </p:cNvGrpSpPr>
          <p:nvPr/>
        </p:nvGrpSpPr>
        <p:grpSpPr bwMode="auto">
          <a:xfrm>
            <a:off x="107950" y="-34925"/>
            <a:ext cx="8996363" cy="4543425"/>
            <a:chOff x="68" y="-158"/>
            <a:chExt cx="5667" cy="2862"/>
          </a:xfrm>
        </p:grpSpPr>
        <p:grpSp>
          <p:nvGrpSpPr>
            <p:cNvPr id="25648" name="Group 435"/>
            <p:cNvGrpSpPr>
              <a:grpSpLocks/>
            </p:cNvGrpSpPr>
            <p:nvPr/>
          </p:nvGrpSpPr>
          <p:grpSpPr bwMode="auto">
            <a:xfrm>
              <a:off x="4011" y="-158"/>
              <a:ext cx="1724" cy="2862"/>
              <a:chOff x="4017" y="-170"/>
              <a:chExt cx="1724" cy="2862"/>
            </a:xfrm>
          </p:grpSpPr>
          <p:sp>
            <p:nvSpPr>
              <p:cNvPr id="25693" name="AutoShape 88"/>
              <p:cNvSpPr>
                <a:spLocks noChangeArrowheads="1"/>
              </p:cNvSpPr>
              <p:nvPr/>
            </p:nvSpPr>
            <p:spPr bwMode="auto">
              <a:xfrm rot="5400000" flipH="1">
                <a:off x="3541" y="465"/>
                <a:ext cx="2711" cy="1602"/>
              </a:xfrm>
              <a:prstGeom prst="parallelogram">
                <a:avLst>
                  <a:gd name="adj" fmla="val 70472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25694" name="Object 433"/>
              <p:cNvGraphicFramePr>
                <a:graphicFrameLocks noChangeAspect="1"/>
              </p:cNvGraphicFramePr>
              <p:nvPr/>
            </p:nvGraphicFramePr>
            <p:xfrm>
              <a:off x="4017" y="-170"/>
              <a:ext cx="1724" cy="2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3" name="Grafiek" r:id="rId7" imgW="4772025" imgH="5695950" progId="Excel.Chart.8">
                      <p:embed/>
                    </p:oleObj>
                  </mc:Choice>
                  <mc:Fallback>
                    <p:oleObj name="Grafiek" r:id="rId7" imgW="4772025" imgH="5695950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7" y="-170"/>
                            <a:ext cx="1724" cy="2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649" name="Group 152"/>
            <p:cNvGrpSpPr>
              <a:grpSpLocks/>
            </p:cNvGrpSpPr>
            <p:nvPr/>
          </p:nvGrpSpPr>
          <p:grpSpPr bwMode="auto">
            <a:xfrm>
              <a:off x="68" y="1100"/>
              <a:ext cx="1098" cy="812"/>
              <a:chOff x="104" y="2317"/>
              <a:chExt cx="1098" cy="812"/>
            </a:xfrm>
          </p:grpSpPr>
          <p:grpSp>
            <p:nvGrpSpPr>
              <p:cNvPr id="25679" name="Group 144"/>
              <p:cNvGrpSpPr>
                <a:grpSpLocks/>
              </p:cNvGrpSpPr>
              <p:nvPr/>
            </p:nvGrpSpPr>
            <p:grpSpPr bwMode="auto">
              <a:xfrm>
                <a:off x="476" y="2317"/>
                <a:ext cx="726" cy="812"/>
                <a:chOff x="476" y="2317"/>
                <a:chExt cx="726" cy="812"/>
              </a:xfrm>
            </p:grpSpPr>
            <p:sp>
              <p:nvSpPr>
                <p:cNvPr id="25686" name="Rectangle 137" descr="Donker horizontaal"/>
                <p:cNvSpPr>
                  <a:spLocks noChangeArrowheads="1"/>
                </p:cNvSpPr>
                <p:nvPr/>
              </p:nvSpPr>
              <p:spPr bwMode="auto">
                <a:xfrm>
                  <a:off x="476" y="2339"/>
                  <a:ext cx="45" cy="272"/>
                </a:xfrm>
                <a:prstGeom prst="rect">
                  <a:avLst/>
                </a:prstGeom>
                <a:pattFill prst="dkHorz">
                  <a:fgClr>
                    <a:schemeClr val="tx2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87" name="AutoShape 138"/>
                <p:cNvSpPr>
                  <a:spLocks noChangeArrowheads="1"/>
                </p:cNvSpPr>
                <p:nvPr/>
              </p:nvSpPr>
              <p:spPr bwMode="auto">
                <a:xfrm rot="-5400000">
                  <a:off x="907" y="2335"/>
                  <a:ext cx="314" cy="277"/>
                </a:xfrm>
                <a:prstGeom prst="can">
                  <a:avLst>
                    <a:gd name="adj" fmla="val 25000"/>
                  </a:avLst>
                </a:prstGeom>
                <a:solidFill>
                  <a:srgbClr val="DDDDDD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5688" name="Group 141"/>
                <p:cNvGrpSpPr>
                  <a:grpSpLocks/>
                </p:cNvGrpSpPr>
                <p:nvPr/>
              </p:nvGrpSpPr>
              <p:grpSpPr bwMode="auto">
                <a:xfrm>
                  <a:off x="748" y="2856"/>
                  <a:ext cx="45" cy="273"/>
                  <a:chOff x="748" y="2856"/>
                  <a:chExt cx="45" cy="273"/>
                </a:xfrm>
              </p:grpSpPr>
              <p:sp>
                <p:nvSpPr>
                  <p:cNvPr id="25691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856"/>
                    <a:ext cx="0" cy="2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92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748" y="2931"/>
                    <a:ext cx="0" cy="1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5689" name="Freeform 142"/>
                <p:cNvSpPr>
                  <a:spLocks/>
                </p:cNvSpPr>
                <p:nvPr/>
              </p:nvSpPr>
              <p:spPr bwMode="auto">
                <a:xfrm>
                  <a:off x="492" y="2608"/>
                  <a:ext cx="252" cy="392"/>
                </a:xfrm>
                <a:custGeom>
                  <a:avLst/>
                  <a:gdLst>
                    <a:gd name="T0" fmla="*/ 0 w 252"/>
                    <a:gd name="T1" fmla="*/ 0 h 392"/>
                    <a:gd name="T2" fmla="*/ 0 w 252"/>
                    <a:gd name="T3" fmla="*/ 392 h 392"/>
                    <a:gd name="T4" fmla="*/ 252 w 252"/>
                    <a:gd name="T5" fmla="*/ 392 h 39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52" h="392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252" y="39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90" name="Freeform 143"/>
                <p:cNvSpPr>
                  <a:spLocks/>
                </p:cNvSpPr>
                <p:nvPr/>
              </p:nvSpPr>
              <p:spPr bwMode="auto">
                <a:xfrm>
                  <a:off x="792" y="2628"/>
                  <a:ext cx="280" cy="372"/>
                </a:xfrm>
                <a:custGeom>
                  <a:avLst/>
                  <a:gdLst>
                    <a:gd name="T0" fmla="*/ 280 w 280"/>
                    <a:gd name="T1" fmla="*/ 0 h 372"/>
                    <a:gd name="T2" fmla="*/ 276 w 280"/>
                    <a:gd name="T3" fmla="*/ 372 h 372"/>
                    <a:gd name="T4" fmla="*/ 0 w 280"/>
                    <a:gd name="T5" fmla="*/ 372 h 37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0" h="372">
                      <a:moveTo>
                        <a:pt x="280" y="0"/>
                      </a:moveTo>
                      <a:lnTo>
                        <a:pt x="276" y="372"/>
                      </a:lnTo>
                      <a:lnTo>
                        <a:pt x="0" y="37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80" name="Group 151"/>
              <p:cNvGrpSpPr>
                <a:grpSpLocks/>
              </p:cNvGrpSpPr>
              <p:nvPr/>
            </p:nvGrpSpPr>
            <p:grpSpPr bwMode="auto">
              <a:xfrm>
                <a:off x="104" y="2330"/>
                <a:ext cx="394" cy="296"/>
                <a:chOff x="104" y="2330"/>
                <a:chExt cx="394" cy="296"/>
              </a:xfrm>
            </p:grpSpPr>
            <p:grpSp>
              <p:nvGrpSpPr>
                <p:cNvPr id="25681" name="Group 147"/>
                <p:cNvGrpSpPr>
                  <a:grpSpLocks/>
                </p:cNvGrpSpPr>
                <p:nvPr/>
              </p:nvGrpSpPr>
              <p:grpSpPr bwMode="auto">
                <a:xfrm>
                  <a:off x="104" y="2333"/>
                  <a:ext cx="272" cy="288"/>
                  <a:chOff x="860" y="3374"/>
                  <a:chExt cx="272" cy="288"/>
                </a:xfrm>
              </p:grpSpPr>
              <p:sp>
                <p:nvSpPr>
                  <p:cNvPr id="544914" name="Text Box 1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0" y="3374"/>
                    <a:ext cx="27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cs typeface="Arial" charset="0"/>
                      </a:rPr>
                      <a:t>~</a:t>
                    </a:r>
                  </a:p>
                </p:txBody>
              </p:sp>
              <p:sp>
                <p:nvSpPr>
                  <p:cNvPr id="25685" name="Oval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84" y="3430"/>
                    <a:ext cx="182" cy="18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5682" name="Freeform 148"/>
                <p:cNvSpPr>
                  <a:spLocks/>
                </p:cNvSpPr>
                <p:nvPr/>
              </p:nvSpPr>
              <p:spPr bwMode="auto">
                <a:xfrm>
                  <a:off x="216" y="2330"/>
                  <a:ext cx="282" cy="52"/>
                </a:xfrm>
                <a:custGeom>
                  <a:avLst/>
                  <a:gdLst>
                    <a:gd name="T0" fmla="*/ 0 w 282"/>
                    <a:gd name="T1" fmla="*/ 52 h 52"/>
                    <a:gd name="T2" fmla="*/ 0 w 282"/>
                    <a:gd name="T3" fmla="*/ 0 h 52"/>
                    <a:gd name="T4" fmla="*/ 282 w 282"/>
                    <a:gd name="T5" fmla="*/ 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2" h="52">
                      <a:moveTo>
                        <a:pt x="0" y="52"/>
                      </a:moveTo>
                      <a:lnTo>
                        <a:pt x="0" y="0"/>
                      </a:lnTo>
                      <a:lnTo>
                        <a:pt x="282" y="2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83" name="Freeform 149"/>
                <p:cNvSpPr>
                  <a:spLocks/>
                </p:cNvSpPr>
                <p:nvPr/>
              </p:nvSpPr>
              <p:spPr bwMode="auto">
                <a:xfrm>
                  <a:off x="216" y="2568"/>
                  <a:ext cx="276" cy="58"/>
                </a:xfrm>
                <a:custGeom>
                  <a:avLst/>
                  <a:gdLst>
                    <a:gd name="T0" fmla="*/ 0 w 276"/>
                    <a:gd name="T1" fmla="*/ 0 h 58"/>
                    <a:gd name="T2" fmla="*/ 0 w 276"/>
                    <a:gd name="T3" fmla="*/ 56 h 58"/>
                    <a:gd name="T4" fmla="*/ 276 w 276"/>
                    <a:gd name="T5" fmla="*/ 58 h 5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6" h="58">
                      <a:moveTo>
                        <a:pt x="0" y="0"/>
                      </a:moveTo>
                      <a:lnTo>
                        <a:pt x="0" y="56"/>
                      </a:lnTo>
                      <a:lnTo>
                        <a:pt x="276" y="5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5650" name="Group 426"/>
            <p:cNvGrpSpPr>
              <a:grpSpLocks/>
            </p:cNvGrpSpPr>
            <p:nvPr/>
          </p:nvGrpSpPr>
          <p:grpSpPr bwMode="auto">
            <a:xfrm>
              <a:off x="1496" y="902"/>
              <a:ext cx="1396" cy="1405"/>
              <a:chOff x="1496" y="902"/>
              <a:chExt cx="1396" cy="1405"/>
            </a:xfrm>
          </p:grpSpPr>
          <p:grpSp>
            <p:nvGrpSpPr>
              <p:cNvPr id="25665" name="Group 135"/>
              <p:cNvGrpSpPr>
                <a:grpSpLocks/>
              </p:cNvGrpSpPr>
              <p:nvPr/>
            </p:nvGrpSpPr>
            <p:grpSpPr bwMode="auto">
              <a:xfrm>
                <a:off x="1496" y="938"/>
                <a:ext cx="1002" cy="1138"/>
                <a:chOff x="1532" y="2247"/>
                <a:chExt cx="1002" cy="1138"/>
              </a:xfrm>
            </p:grpSpPr>
            <p:sp>
              <p:nvSpPr>
                <p:cNvPr id="25671" name="Rectangle 96"/>
                <p:cNvSpPr>
                  <a:spLocks noChangeArrowheads="1"/>
                </p:cNvSpPr>
                <p:nvPr/>
              </p:nvSpPr>
              <p:spPr bwMode="auto">
                <a:xfrm>
                  <a:off x="1854" y="2247"/>
                  <a:ext cx="680" cy="454"/>
                </a:xfrm>
                <a:prstGeom prst="rect">
                  <a:avLst/>
                </a:prstGeom>
                <a:solidFill>
                  <a:srgbClr val="7DECFB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2" name="Rectangle 95"/>
                <p:cNvSpPr>
                  <a:spLocks noChangeArrowheads="1"/>
                </p:cNvSpPr>
                <p:nvPr/>
              </p:nvSpPr>
              <p:spPr bwMode="auto">
                <a:xfrm>
                  <a:off x="1532" y="2432"/>
                  <a:ext cx="680" cy="454"/>
                </a:xfrm>
                <a:prstGeom prst="rect">
                  <a:avLst/>
                </a:prstGeom>
                <a:solidFill>
                  <a:srgbClr val="7DECFB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5673" name="Group 107"/>
                <p:cNvGrpSpPr>
                  <a:grpSpLocks/>
                </p:cNvGrpSpPr>
                <p:nvPr/>
              </p:nvGrpSpPr>
              <p:grpSpPr bwMode="auto">
                <a:xfrm>
                  <a:off x="1891" y="3112"/>
                  <a:ext cx="273" cy="273"/>
                  <a:chOff x="1791" y="2976"/>
                  <a:chExt cx="273" cy="273"/>
                </a:xfrm>
              </p:grpSpPr>
              <p:sp>
                <p:nvSpPr>
                  <p:cNvPr id="25676" name="Oval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1" y="2976"/>
                    <a:ext cx="273" cy="273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77" name="Freeform 100"/>
                  <p:cNvSpPr>
                    <a:spLocks/>
                  </p:cNvSpPr>
                  <p:nvPr/>
                </p:nvSpPr>
                <p:spPr bwMode="auto">
                  <a:xfrm>
                    <a:off x="1799" y="3079"/>
                    <a:ext cx="265" cy="67"/>
                  </a:xfrm>
                  <a:custGeom>
                    <a:avLst/>
                    <a:gdLst>
                      <a:gd name="T0" fmla="*/ 0 w 283"/>
                      <a:gd name="T1" fmla="*/ 66 h 67"/>
                      <a:gd name="T2" fmla="*/ 75 w 283"/>
                      <a:gd name="T3" fmla="*/ 3 h 67"/>
                      <a:gd name="T4" fmla="*/ 71 w 283"/>
                      <a:gd name="T5" fmla="*/ 64 h 67"/>
                      <a:gd name="T6" fmla="*/ 146 w 283"/>
                      <a:gd name="T7" fmla="*/ 0 h 67"/>
                      <a:gd name="T8" fmla="*/ 143 w 283"/>
                      <a:gd name="T9" fmla="*/ 67 h 67"/>
                      <a:gd name="T10" fmla="*/ 217 w 283"/>
                      <a:gd name="T11" fmla="*/ 1 h 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3" h="67">
                        <a:moveTo>
                          <a:pt x="0" y="66"/>
                        </a:moveTo>
                        <a:lnTo>
                          <a:pt x="97" y="3"/>
                        </a:lnTo>
                        <a:lnTo>
                          <a:pt x="93" y="64"/>
                        </a:lnTo>
                        <a:lnTo>
                          <a:pt x="190" y="0"/>
                        </a:lnTo>
                        <a:lnTo>
                          <a:pt x="186" y="67"/>
                        </a:lnTo>
                        <a:lnTo>
                          <a:pt x="283" y="1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78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791" y="3113"/>
                    <a:ext cx="27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5674" name="Freeform 108"/>
                <p:cNvSpPr>
                  <a:spLocks/>
                </p:cNvSpPr>
                <p:nvPr/>
              </p:nvSpPr>
              <p:spPr bwMode="auto">
                <a:xfrm>
                  <a:off x="2162" y="2704"/>
                  <a:ext cx="266" cy="548"/>
                </a:xfrm>
                <a:custGeom>
                  <a:avLst/>
                  <a:gdLst>
                    <a:gd name="T0" fmla="*/ 264 w 266"/>
                    <a:gd name="T1" fmla="*/ 0 h 548"/>
                    <a:gd name="T2" fmla="*/ 266 w 266"/>
                    <a:gd name="T3" fmla="*/ 548 h 548"/>
                    <a:gd name="T4" fmla="*/ 0 w 266"/>
                    <a:gd name="T5" fmla="*/ 548 h 5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6" h="548">
                      <a:moveTo>
                        <a:pt x="264" y="0"/>
                      </a:moveTo>
                      <a:lnTo>
                        <a:pt x="266" y="548"/>
                      </a:lnTo>
                      <a:lnTo>
                        <a:pt x="0" y="54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5" name="Freeform 109"/>
                <p:cNvSpPr>
                  <a:spLocks/>
                </p:cNvSpPr>
                <p:nvPr/>
              </p:nvSpPr>
              <p:spPr bwMode="auto">
                <a:xfrm>
                  <a:off x="1655" y="2886"/>
                  <a:ext cx="235" cy="366"/>
                </a:xfrm>
                <a:custGeom>
                  <a:avLst/>
                  <a:gdLst>
                    <a:gd name="T0" fmla="*/ 0 w 235"/>
                    <a:gd name="T1" fmla="*/ 0 h 366"/>
                    <a:gd name="T2" fmla="*/ 1 w 235"/>
                    <a:gd name="T3" fmla="*/ 366 h 366"/>
                    <a:gd name="T4" fmla="*/ 235 w 235"/>
                    <a:gd name="T5" fmla="*/ 366 h 3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5" h="366">
                      <a:moveTo>
                        <a:pt x="0" y="0"/>
                      </a:moveTo>
                      <a:lnTo>
                        <a:pt x="1" y="366"/>
                      </a:lnTo>
                      <a:lnTo>
                        <a:pt x="235" y="366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66" name="Text Box 291"/>
              <p:cNvSpPr txBox="1">
                <a:spLocks noChangeArrowheads="1"/>
              </p:cNvSpPr>
              <p:nvPr/>
            </p:nvSpPr>
            <p:spPr bwMode="auto">
              <a:xfrm>
                <a:off x="1830" y="2057"/>
                <a:ext cx="5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000" b="1">
                    <a:solidFill>
                      <a:srgbClr val="333399"/>
                    </a:solidFill>
                    <a:latin typeface="Comic Sans MS" pitchFamily="66" charset="0"/>
                  </a:rPr>
                  <a:t>U</a:t>
                </a:r>
                <a:r>
                  <a:rPr lang="nl-NL" altLang="nl-NL" sz="2000" b="1" baseline="-25000">
                    <a:solidFill>
                      <a:srgbClr val="333399"/>
                    </a:solidFill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25667" name="Text Box 294"/>
              <p:cNvSpPr txBox="1">
                <a:spLocks noChangeArrowheads="1"/>
              </p:cNvSpPr>
              <p:nvPr/>
            </p:nvSpPr>
            <p:spPr bwMode="auto">
              <a:xfrm>
                <a:off x="2302" y="902"/>
                <a:ext cx="5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000" b="1">
                    <a:solidFill>
                      <a:srgbClr val="333399"/>
                    </a:solidFill>
                    <a:latin typeface="Comic Sans MS" pitchFamily="66" charset="0"/>
                  </a:rPr>
                  <a:t>X</a:t>
                </a:r>
                <a:endParaRPr lang="nl-NL" altLang="nl-NL" sz="2000" b="1" baseline="-25000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5668" name="Group 317"/>
              <p:cNvGrpSpPr>
                <a:grpSpLocks/>
              </p:cNvGrpSpPr>
              <p:nvPr/>
            </p:nvGrpSpPr>
            <p:grpSpPr bwMode="auto">
              <a:xfrm>
                <a:off x="1532" y="1945"/>
                <a:ext cx="181" cy="182"/>
                <a:chOff x="431" y="2341"/>
                <a:chExt cx="181" cy="182"/>
              </a:xfrm>
            </p:grpSpPr>
            <p:sp>
              <p:nvSpPr>
                <p:cNvPr id="25669" name="Line 318"/>
                <p:cNvSpPr>
                  <a:spLocks noChangeShapeType="1"/>
                </p:cNvSpPr>
                <p:nvPr/>
              </p:nvSpPr>
              <p:spPr bwMode="auto">
                <a:xfrm>
                  <a:off x="521" y="2341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70" name="Line 319"/>
                <p:cNvSpPr>
                  <a:spLocks noChangeShapeType="1"/>
                </p:cNvSpPr>
                <p:nvPr/>
              </p:nvSpPr>
              <p:spPr bwMode="auto">
                <a:xfrm>
                  <a:off x="431" y="2523"/>
                  <a:ext cx="18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5651" name="Group 425"/>
            <p:cNvGrpSpPr>
              <a:grpSpLocks/>
            </p:cNvGrpSpPr>
            <p:nvPr/>
          </p:nvGrpSpPr>
          <p:grpSpPr bwMode="auto">
            <a:xfrm>
              <a:off x="2752" y="1029"/>
              <a:ext cx="995" cy="1380"/>
              <a:chOff x="2752" y="1029"/>
              <a:chExt cx="995" cy="1380"/>
            </a:xfrm>
          </p:grpSpPr>
          <p:sp>
            <p:nvSpPr>
              <p:cNvPr id="25652" name="AutoShape 92"/>
              <p:cNvSpPr>
                <a:spLocks noChangeArrowheads="1"/>
              </p:cNvSpPr>
              <p:nvPr/>
            </p:nvSpPr>
            <p:spPr bwMode="auto">
              <a:xfrm>
                <a:off x="2781" y="1079"/>
                <a:ext cx="953" cy="136"/>
              </a:xfrm>
              <a:prstGeom prst="parallelogram">
                <a:avLst>
                  <a:gd name="adj" fmla="val 175184"/>
                </a:avLst>
              </a:prstGeom>
              <a:solidFill>
                <a:srgbClr val="FF5050">
                  <a:alpha val="23921"/>
                </a:srgb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3" name="AutoShape 93"/>
              <p:cNvSpPr>
                <a:spLocks noChangeArrowheads="1"/>
              </p:cNvSpPr>
              <p:nvPr/>
            </p:nvSpPr>
            <p:spPr bwMode="auto">
              <a:xfrm>
                <a:off x="2785" y="1306"/>
                <a:ext cx="953" cy="136"/>
              </a:xfrm>
              <a:prstGeom prst="parallelogram">
                <a:avLst>
                  <a:gd name="adj" fmla="val 175184"/>
                </a:avLst>
              </a:prstGeom>
              <a:solidFill>
                <a:srgbClr val="FF5050">
                  <a:alpha val="30196"/>
                </a:srgb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4" name="Freeform 111"/>
              <p:cNvSpPr>
                <a:spLocks/>
              </p:cNvSpPr>
              <p:nvPr/>
            </p:nvSpPr>
            <p:spPr bwMode="auto">
              <a:xfrm>
                <a:off x="2844" y="1446"/>
                <a:ext cx="158" cy="587"/>
              </a:xfrm>
              <a:custGeom>
                <a:avLst/>
                <a:gdLst>
                  <a:gd name="T0" fmla="*/ 0 w 158"/>
                  <a:gd name="T1" fmla="*/ 0 h 587"/>
                  <a:gd name="T2" fmla="*/ 0 w 158"/>
                  <a:gd name="T3" fmla="*/ 587 h 587"/>
                  <a:gd name="T4" fmla="*/ 158 w 158"/>
                  <a:gd name="T5" fmla="*/ 587 h 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" h="587">
                    <a:moveTo>
                      <a:pt x="0" y="0"/>
                    </a:moveTo>
                    <a:lnTo>
                      <a:pt x="0" y="587"/>
                    </a:lnTo>
                    <a:lnTo>
                      <a:pt x="158" y="587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655" name="Group 127"/>
              <p:cNvGrpSpPr>
                <a:grpSpLocks/>
              </p:cNvGrpSpPr>
              <p:nvPr/>
            </p:nvGrpSpPr>
            <p:grpSpPr bwMode="auto">
              <a:xfrm>
                <a:off x="3002" y="1896"/>
                <a:ext cx="274" cy="273"/>
                <a:chOff x="2026" y="1301"/>
                <a:chExt cx="274" cy="273"/>
              </a:xfrm>
            </p:grpSpPr>
            <p:sp>
              <p:nvSpPr>
                <p:cNvPr id="25662" name="Oval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2027" y="1301"/>
                  <a:ext cx="273" cy="27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3" name="Line 123"/>
                <p:cNvSpPr>
                  <a:spLocks noChangeShapeType="1"/>
                </p:cNvSpPr>
                <p:nvPr/>
              </p:nvSpPr>
              <p:spPr bwMode="auto">
                <a:xfrm>
                  <a:off x="2027" y="1438"/>
                  <a:ext cx="27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4" name="Freeform 126"/>
                <p:cNvSpPr>
                  <a:spLocks/>
                </p:cNvSpPr>
                <p:nvPr/>
              </p:nvSpPr>
              <p:spPr bwMode="auto">
                <a:xfrm>
                  <a:off x="2026" y="1389"/>
                  <a:ext cx="272" cy="91"/>
                </a:xfrm>
                <a:custGeom>
                  <a:avLst/>
                  <a:gdLst>
                    <a:gd name="T0" fmla="*/ 0 w 272"/>
                    <a:gd name="T1" fmla="*/ 45 h 91"/>
                    <a:gd name="T2" fmla="*/ 46 w 272"/>
                    <a:gd name="T3" fmla="*/ 0 h 91"/>
                    <a:gd name="T4" fmla="*/ 91 w 272"/>
                    <a:gd name="T5" fmla="*/ 45 h 91"/>
                    <a:gd name="T6" fmla="*/ 136 w 272"/>
                    <a:gd name="T7" fmla="*/ 91 h 91"/>
                    <a:gd name="T8" fmla="*/ 182 w 272"/>
                    <a:gd name="T9" fmla="*/ 45 h 91"/>
                    <a:gd name="T10" fmla="*/ 227 w 272"/>
                    <a:gd name="T11" fmla="*/ 0 h 91"/>
                    <a:gd name="T12" fmla="*/ 272 w 272"/>
                    <a:gd name="T13" fmla="*/ 45 h 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2" h="91">
                      <a:moveTo>
                        <a:pt x="0" y="45"/>
                      </a:moveTo>
                      <a:cubicBezTo>
                        <a:pt x="15" y="22"/>
                        <a:pt x="31" y="0"/>
                        <a:pt x="46" y="0"/>
                      </a:cubicBezTo>
                      <a:cubicBezTo>
                        <a:pt x="61" y="0"/>
                        <a:pt x="76" y="30"/>
                        <a:pt x="91" y="45"/>
                      </a:cubicBezTo>
                      <a:cubicBezTo>
                        <a:pt x="106" y="60"/>
                        <a:pt x="121" y="91"/>
                        <a:pt x="136" y="91"/>
                      </a:cubicBezTo>
                      <a:cubicBezTo>
                        <a:pt x="151" y="91"/>
                        <a:pt x="167" y="60"/>
                        <a:pt x="182" y="45"/>
                      </a:cubicBezTo>
                      <a:cubicBezTo>
                        <a:pt x="197" y="30"/>
                        <a:pt x="212" y="0"/>
                        <a:pt x="227" y="0"/>
                      </a:cubicBezTo>
                      <a:cubicBezTo>
                        <a:pt x="242" y="0"/>
                        <a:pt x="257" y="22"/>
                        <a:pt x="272" y="45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56" name="Freeform 128"/>
              <p:cNvSpPr>
                <a:spLocks/>
              </p:cNvSpPr>
              <p:nvPr/>
            </p:nvSpPr>
            <p:spPr bwMode="auto">
              <a:xfrm>
                <a:off x="3276" y="1206"/>
                <a:ext cx="156" cy="829"/>
              </a:xfrm>
              <a:custGeom>
                <a:avLst/>
                <a:gdLst>
                  <a:gd name="T0" fmla="*/ 156 w 156"/>
                  <a:gd name="T1" fmla="*/ 0 h 829"/>
                  <a:gd name="T2" fmla="*/ 156 w 156"/>
                  <a:gd name="T3" fmla="*/ 829 h 829"/>
                  <a:gd name="T4" fmla="*/ 0 w 156"/>
                  <a:gd name="T5" fmla="*/ 829 h 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829">
                    <a:moveTo>
                      <a:pt x="156" y="0"/>
                    </a:moveTo>
                    <a:lnTo>
                      <a:pt x="156" y="829"/>
                    </a:lnTo>
                    <a:lnTo>
                      <a:pt x="0" y="829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657" name="Text Box 292"/>
              <p:cNvSpPr txBox="1">
                <a:spLocks noChangeArrowheads="1"/>
              </p:cNvSpPr>
              <p:nvPr/>
            </p:nvSpPr>
            <p:spPr bwMode="auto">
              <a:xfrm>
                <a:off x="3028" y="2159"/>
                <a:ext cx="5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000" b="1">
                    <a:solidFill>
                      <a:srgbClr val="FE3924"/>
                    </a:solidFill>
                    <a:latin typeface="Comic Sans MS" pitchFamily="66" charset="0"/>
                  </a:rPr>
                  <a:t>U</a:t>
                </a:r>
                <a:r>
                  <a:rPr lang="nl-NL" altLang="nl-NL" sz="2400" b="1" baseline="-25000">
                    <a:solidFill>
                      <a:srgbClr val="FE3924"/>
                    </a:solidFill>
                    <a:latin typeface="Comic Sans MS" pitchFamily="66" charset="0"/>
                  </a:rPr>
                  <a:t>Y</a:t>
                </a:r>
              </a:p>
            </p:txBody>
          </p:sp>
          <p:grpSp>
            <p:nvGrpSpPr>
              <p:cNvPr id="25658" name="Group 322"/>
              <p:cNvGrpSpPr>
                <a:grpSpLocks/>
              </p:cNvGrpSpPr>
              <p:nvPr/>
            </p:nvGrpSpPr>
            <p:grpSpPr bwMode="auto">
              <a:xfrm>
                <a:off x="2752" y="2031"/>
                <a:ext cx="181" cy="182"/>
                <a:chOff x="431" y="2341"/>
                <a:chExt cx="181" cy="182"/>
              </a:xfrm>
            </p:grpSpPr>
            <p:sp>
              <p:nvSpPr>
                <p:cNvPr id="25660" name="Line 323"/>
                <p:cNvSpPr>
                  <a:spLocks noChangeShapeType="1"/>
                </p:cNvSpPr>
                <p:nvPr/>
              </p:nvSpPr>
              <p:spPr bwMode="auto">
                <a:xfrm>
                  <a:off x="521" y="2341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61" name="Line 324"/>
                <p:cNvSpPr>
                  <a:spLocks noChangeShapeType="1"/>
                </p:cNvSpPr>
                <p:nvPr/>
              </p:nvSpPr>
              <p:spPr bwMode="auto">
                <a:xfrm>
                  <a:off x="431" y="2523"/>
                  <a:ext cx="181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59" name="Text Box 379"/>
              <p:cNvSpPr txBox="1">
                <a:spLocks noChangeArrowheads="1"/>
              </p:cNvSpPr>
              <p:nvPr/>
            </p:nvSpPr>
            <p:spPr bwMode="auto">
              <a:xfrm>
                <a:off x="3203" y="1029"/>
                <a:ext cx="5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400" b="1">
                    <a:solidFill>
                      <a:srgbClr val="EB1313"/>
                    </a:solidFill>
                    <a:latin typeface="Comic Sans MS" pitchFamily="66" charset="0"/>
                  </a:rPr>
                  <a:t>Y</a:t>
                </a:r>
              </a:p>
            </p:txBody>
          </p:sp>
        </p:grpSp>
      </p:grpSp>
      <p:grpSp>
        <p:nvGrpSpPr>
          <p:cNvPr id="544954" name="Group 186"/>
          <p:cNvGrpSpPr>
            <a:grpSpLocks/>
          </p:cNvGrpSpPr>
          <p:nvPr/>
        </p:nvGrpSpPr>
        <p:grpSpPr bwMode="auto">
          <a:xfrm>
            <a:off x="777875" y="2220913"/>
            <a:ext cx="7000875" cy="25400"/>
            <a:chOff x="526" y="2472"/>
            <a:chExt cx="4410" cy="16"/>
          </a:xfrm>
        </p:grpSpPr>
        <p:sp>
          <p:nvSpPr>
            <p:cNvPr id="25644" name="Line 153"/>
            <p:cNvSpPr>
              <a:spLocks noChangeShapeType="1"/>
            </p:cNvSpPr>
            <p:nvPr/>
          </p:nvSpPr>
          <p:spPr bwMode="auto">
            <a:xfrm>
              <a:off x="526" y="2478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25645" name="Line 154"/>
            <p:cNvSpPr>
              <a:spLocks noChangeShapeType="1"/>
            </p:cNvSpPr>
            <p:nvPr/>
          </p:nvSpPr>
          <p:spPr bwMode="auto">
            <a:xfrm>
              <a:off x="1207" y="2478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25646" name="Freeform 155"/>
            <p:cNvSpPr>
              <a:spLocks/>
            </p:cNvSpPr>
            <p:nvPr/>
          </p:nvSpPr>
          <p:spPr bwMode="auto">
            <a:xfrm>
              <a:off x="2213" y="2472"/>
              <a:ext cx="1883" cy="1"/>
            </a:xfrm>
            <a:custGeom>
              <a:avLst/>
              <a:gdLst>
                <a:gd name="T0" fmla="*/ 0 w 1883"/>
                <a:gd name="T1" fmla="*/ 0 h 1"/>
                <a:gd name="T2" fmla="*/ 1883 w 188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3" h="1">
                  <a:moveTo>
                    <a:pt x="0" y="0"/>
                  </a:moveTo>
                  <a:lnTo>
                    <a:pt x="1883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25647" name="Freeform 156"/>
            <p:cNvSpPr>
              <a:spLocks/>
            </p:cNvSpPr>
            <p:nvPr/>
          </p:nvSpPr>
          <p:spPr bwMode="auto">
            <a:xfrm>
              <a:off x="4096" y="2472"/>
              <a:ext cx="840" cy="16"/>
            </a:xfrm>
            <a:custGeom>
              <a:avLst/>
              <a:gdLst>
                <a:gd name="T0" fmla="*/ 0 w 840"/>
                <a:gd name="T1" fmla="*/ 0 h 16"/>
                <a:gd name="T2" fmla="*/ 840 w 840"/>
                <a:gd name="T3" fmla="*/ 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40" h="16">
                  <a:moveTo>
                    <a:pt x="0" y="0"/>
                  </a:moveTo>
                  <a:lnTo>
                    <a:pt x="840" y="1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sp>
        <p:nvSpPr>
          <p:cNvPr id="545205" name="Freeform 437"/>
          <p:cNvSpPr>
            <a:spLocks/>
          </p:cNvSpPr>
          <p:nvPr/>
        </p:nvSpPr>
        <p:spPr bwMode="auto">
          <a:xfrm>
            <a:off x="6477000" y="1338248"/>
            <a:ext cx="2552700" cy="1789113"/>
          </a:xfrm>
          <a:custGeom>
            <a:avLst/>
            <a:gdLst>
              <a:gd name="T0" fmla="*/ 0 w 1608"/>
              <a:gd name="T1" fmla="*/ 2147483647 h 1112"/>
              <a:gd name="T2" fmla="*/ 2147483647 w 1608"/>
              <a:gd name="T3" fmla="*/ 0 h 11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08" h="1112">
                <a:moveTo>
                  <a:pt x="0" y="1112"/>
                </a:moveTo>
                <a:lnTo>
                  <a:pt x="1608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545215" name="Group 447"/>
          <p:cNvGrpSpPr>
            <a:grpSpLocks/>
          </p:cNvGrpSpPr>
          <p:nvPr/>
        </p:nvGrpSpPr>
        <p:grpSpPr bwMode="auto">
          <a:xfrm>
            <a:off x="323852" y="1196975"/>
            <a:ext cx="1863725" cy="4249742"/>
            <a:chOff x="204" y="754"/>
            <a:chExt cx="1174" cy="2677"/>
          </a:xfrm>
        </p:grpSpPr>
        <p:sp>
          <p:nvSpPr>
            <p:cNvPr id="25642" name="AutoShape 383"/>
            <p:cNvSpPr>
              <a:spLocks noChangeArrowheads="1"/>
            </p:cNvSpPr>
            <p:nvPr/>
          </p:nvSpPr>
          <p:spPr bwMode="auto">
            <a:xfrm>
              <a:off x="340" y="754"/>
              <a:ext cx="952" cy="182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70C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545213" name="Text Box 445"/>
            <p:cNvSpPr txBox="1">
              <a:spLocks noChangeArrowheads="1"/>
            </p:cNvSpPr>
            <p:nvPr/>
          </p:nvSpPr>
          <p:spPr bwMode="auto">
            <a:xfrm>
              <a:off x="204" y="2675"/>
              <a:ext cx="1174" cy="7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Versnellen</a:t>
              </a:r>
              <a:b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van elektronen</a:t>
              </a:r>
            </a:p>
          </p:txBody>
        </p:sp>
      </p:grpSp>
      <p:grpSp>
        <p:nvGrpSpPr>
          <p:cNvPr id="545216" name="Group 448"/>
          <p:cNvGrpSpPr>
            <a:grpSpLocks/>
          </p:cNvGrpSpPr>
          <p:nvPr/>
        </p:nvGrpSpPr>
        <p:grpSpPr bwMode="auto">
          <a:xfrm>
            <a:off x="2243138" y="1412875"/>
            <a:ext cx="1960562" cy="4008439"/>
            <a:chOff x="1413" y="890"/>
            <a:chExt cx="1235" cy="2525"/>
          </a:xfrm>
        </p:grpSpPr>
        <p:sp>
          <p:nvSpPr>
            <p:cNvPr id="25640" name="AutoShape 443"/>
            <p:cNvSpPr>
              <a:spLocks noChangeArrowheads="1"/>
            </p:cNvSpPr>
            <p:nvPr/>
          </p:nvSpPr>
          <p:spPr bwMode="auto">
            <a:xfrm>
              <a:off x="1413" y="890"/>
              <a:ext cx="1179" cy="1684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70C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545214" name="Text Box 446"/>
            <p:cNvSpPr txBox="1">
              <a:spLocks noChangeArrowheads="1"/>
            </p:cNvSpPr>
            <p:nvPr/>
          </p:nvSpPr>
          <p:spPr bwMode="auto">
            <a:xfrm>
              <a:off x="1474" y="2659"/>
              <a:ext cx="1174" cy="7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Tijdbasis: horizontale afbuiging</a:t>
              </a:r>
            </a:p>
          </p:txBody>
        </p:sp>
      </p:grpSp>
      <p:grpSp>
        <p:nvGrpSpPr>
          <p:cNvPr id="545218" name="Group 450"/>
          <p:cNvGrpSpPr>
            <a:grpSpLocks/>
          </p:cNvGrpSpPr>
          <p:nvPr/>
        </p:nvGrpSpPr>
        <p:grpSpPr bwMode="auto">
          <a:xfrm>
            <a:off x="4284663" y="1565275"/>
            <a:ext cx="1943100" cy="3486151"/>
            <a:chOff x="2699" y="986"/>
            <a:chExt cx="1224" cy="2196"/>
          </a:xfrm>
        </p:grpSpPr>
        <p:sp>
          <p:nvSpPr>
            <p:cNvPr id="25638" name="AutoShape 444"/>
            <p:cNvSpPr>
              <a:spLocks noChangeArrowheads="1"/>
            </p:cNvSpPr>
            <p:nvPr/>
          </p:nvSpPr>
          <p:spPr bwMode="auto">
            <a:xfrm>
              <a:off x="2699" y="986"/>
              <a:ext cx="1179" cy="15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70C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545217" name="Text Box 449"/>
            <p:cNvSpPr txBox="1">
              <a:spLocks noChangeArrowheads="1"/>
            </p:cNvSpPr>
            <p:nvPr/>
          </p:nvSpPr>
          <p:spPr bwMode="auto">
            <a:xfrm>
              <a:off x="2749" y="2659"/>
              <a:ext cx="1174" cy="5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Vertikale</a:t>
              </a: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afbuiging</a:t>
              </a:r>
            </a:p>
          </p:txBody>
        </p:sp>
      </p:grpSp>
      <p:grpSp>
        <p:nvGrpSpPr>
          <p:cNvPr id="545226" name="Group 458"/>
          <p:cNvGrpSpPr>
            <a:grpSpLocks/>
          </p:cNvGrpSpPr>
          <p:nvPr/>
        </p:nvGrpSpPr>
        <p:grpSpPr bwMode="auto">
          <a:xfrm>
            <a:off x="2422525" y="2162175"/>
            <a:ext cx="5399088" cy="3427413"/>
            <a:chOff x="1526" y="1362"/>
            <a:chExt cx="3401" cy="2159"/>
          </a:xfrm>
        </p:grpSpPr>
        <p:sp>
          <p:nvSpPr>
            <p:cNvPr id="25632" name="Oval 302"/>
            <p:cNvSpPr>
              <a:spLocks noChangeAspect="1" noChangeArrowheads="1"/>
            </p:cNvSpPr>
            <p:nvPr/>
          </p:nvSpPr>
          <p:spPr bwMode="auto">
            <a:xfrm>
              <a:off x="1526" y="3453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25633" name="Oval 193"/>
            <p:cNvSpPr>
              <a:spLocks noChangeAspect="1" noChangeArrowheads="1"/>
            </p:cNvSpPr>
            <p:nvPr/>
          </p:nvSpPr>
          <p:spPr bwMode="auto">
            <a:xfrm>
              <a:off x="4859" y="1362"/>
              <a:ext cx="68" cy="6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18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545240" name="Group 472"/>
          <p:cNvGrpSpPr>
            <a:grpSpLocks/>
          </p:cNvGrpSpPr>
          <p:nvPr/>
        </p:nvGrpSpPr>
        <p:grpSpPr bwMode="auto">
          <a:xfrm>
            <a:off x="979488" y="2219325"/>
            <a:ext cx="5575300" cy="3365500"/>
            <a:chOff x="617" y="1398"/>
            <a:chExt cx="3512" cy="2120"/>
          </a:xfrm>
        </p:grpSpPr>
        <p:grpSp>
          <p:nvGrpSpPr>
            <p:cNvPr id="25621" name="Group 455"/>
            <p:cNvGrpSpPr>
              <a:grpSpLocks/>
            </p:cNvGrpSpPr>
            <p:nvPr/>
          </p:nvGrpSpPr>
          <p:grpSpPr bwMode="auto">
            <a:xfrm>
              <a:off x="617" y="1500"/>
              <a:ext cx="3512" cy="2018"/>
              <a:chOff x="617" y="1500"/>
              <a:chExt cx="3512" cy="2018"/>
            </a:xfrm>
          </p:grpSpPr>
          <p:sp>
            <p:nvSpPr>
              <p:cNvPr id="25623" name="Oval 300"/>
              <p:cNvSpPr>
                <a:spLocks noChangeAspect="1" noChangeArrowheads="1"/>
              </p:cNvSpPr>
              <p:nvPr/>
            </p:nvSpPr>
            <p:spPr bwMode="auto">
              <a:xfrm>
                <a:off x="617" y="3450"/>
                <a:ext cx="68" cy="68"/>
              </a:xfrm>
              <a:prstGeom prst="ellipse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4" name="Oval 165"/>
              <p:cNvSpPr>
                <a:spLocks noChangeAspect="1" noChangeArrowheads="1"/>
              </p:cNvSpPr>
              <p:nvPr/>
            </p:nvSpPr>
            <p:spPr bwMode="auto">
              <a:xfrm>
                <a:off x="4061" y="1907"/>
                <a:ext cx="68" cy="68"/>
              </a:xfrm>
              <a:prstGeom prst="ellipse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Line 453"/>
              <p:cNvSpPr>
                <a:spLocks noChangeShapeType="1"/>
              </p:cNvSpPr>
              <p:nvPr/>
            </p:nvSpPr>
            <p:spPr bwMode="auto">
              <a:xfrm rot="19800000" flipH="1" flipV="1">
                <a:off x="1978" y="1500"/>
                <a:ext cx="408" cy="0"/>
              </a:xfrm>
              <a:prstGeom prst="line">
                <a:avLst/>
              </a:prstGeom>
              <a:noFill/>
              <a:ln w="25400">
                <a:solidFill>
                  <a:srgbClr val="3601DF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22" name="Freeform 471"/>
            <p:cNvSpPr>
              <a:spLocks/>
            </p:cNvSpPr>
            <p:nvPr/>
          </p:nvSpPr>
          <p:spPr bwMode="auto">
            <a:xfrm>
              <a:off x="2880" y="1398"/>
              <a:ext cx="1225" cy="535"/>
            </a:xfrm>
            <a:custGeom>
              <a:avLst/>
              <a:gdLst>
                <a:gd name="T0" fmla="*/ 0 w 1357"/>
                <a:gd name="T1" fmla="*/ 0 h 535"/>
                <a:gd name="T2" fmla="*/ 462 w 1357"/>
                <a:gd name="T3" fmla="*/ 30 h 535"/>
                <a:gd name="T4" fmla="*/ 609 w 1357"/>
                <a:gd name="T5" fmla="*/ 42 h 535"/>
                <a:gd name="T6" fmla="*/ 771 w 1357"/>
                <a:gd name="T7" fmla="*/ 72 h 535"/>
                <a:gd name="T8" fmla="*/ 921 w 1357"/>
                <a:gd name="T9" fmla="*/ 150 h 535"/>
                <a:gd name="T10" fmla="*/ 1071 w 1357"/>
                <a:gd name="T11" fmla="*/ 252 h 535"/>
                <a:gd name="T12" fmla="*/ 1203 w 1357"/>
                <a:gd name="T13" fmla="*/ 372 h 535"/>
                <a:gd name="T14" fmla="*/ 1357 w 1357"/>
                <a:gd name="T15" fmla="*/ 535 h 5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7" h="535">
                  <a:moveTo>
                    <a:pt x="0" y="0"/>
                  </a:moveTo>
                  <a:lnTo>
                    <a:pt x="462" y="30"/>
                  </a:lnTo>
                  <a:lnTo>
                    <a:pt x="609" y="42"/>
                  </a:lnTo>
                  <a:lnTo>
                    <a:pt x="771" y="72"/>
                  </a:lnTo>
                  <a:lnTo>
                    <a:pt x="921" y="150"/>
                  </a:lnTo>
                  <a:lnTo>
                    <a:pt x="1071" y="252"/>
                  </a:lnTo>
                  <a:lnTo>
                    <a:pt x="1203" y="372"/>
                  </a:lnTo>
                  <a:lnTo>
                    <a:pt x="1357" y="5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sp>
        <p:nvSpPr>
          <p:cNvPr id="10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ctieknop: Verder of Volgende 10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Rechte verbindingslijn 2"/>
          <p:cNvCxnSpPr/>
          <p:nvPr/>
        </p:nvCxnSpPr>
        <p:spPr bwMode="auto">
          <a:xfrm>
            <a:off x="7750985" y="980728"/>
            <a:ext cx="3969" cy="25308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ep 5"/>
          <p:cNvGrpSpPr/>
          <p:nvPr/>
        </p:nvGrpSpPr>
        <p:grpSpPr>
          <a:xfrm>
            <a:off x="3857625" y="1311275"/>
            <a:ext cx="5207000" cy="4268788"/>
            <a:chOff x="3857625" y="1311275"/>
            <a:chExt cx="5207000" cy="4268788"/>
          </a:xfrm>
        </p:grpSpPr>
        <p:grpSp>
          <p:nvGrpSpPr>
            <p:cNvPr id="545231" name="Group 463"/>
            <p:cNvGrpSpPr>
              <a:grpSpLocks/>
            </p:cNvGrpSpPr>
            <p:nvPr/>
          </p:nvGrpSpPr>
          <p:grpSpPr bwMode="auto">
            <a:xfrm>
              <a:off x="3857625" y="1311275"/>
              <a:ext cx="5207000" cy="4268788"/>
              <a:chOff x="2430" y="834"/>
              <a:chExt cx="3280" cy="2689"/>
            </a:xfrm>
          </p:grpSpPr>
          <p:sp>
            <p:nvSpPr>
              <p:cNvPr id="25626" name="Oval 304"/>
              <p:cNvSpPr>
                <a:spLocks noChangeAspect="1" noChangeArrowheads="1"/>
              </p:cNvSpPr>
              <p:nvPr/>
            </p:nvSpPr>
            <p:spPr bwMode="auto">
              <a:xfrm>
                <a:off x="2430" y="3455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7" name="Oval 219"/>
              <p:cNvSpPr>
                <a:spLocks noChangeAspect="1" noChangeArrowheads="1"/>
              </p:cNvSpPr>
              <p:nvPr/>
            </p:nvSpPr>
            <p:spPr bwMode="auto">
              <a:xfrm>
                <a:off x="5642" y="83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" name="Freeform 471"/>
            <p:cNvSpPr>
              <a:spLocks/>
            </p:cNvSpPr>
            <p:nvPr/>
          </p:nvSpPr>
          <p:spPr bwMode="auto">
            <a:xfrm flipV="1">
              <a:off x="4571999" y="1365249"/>
              <a:ext cx="4463258" cy="856617"/>
            </a:xfrm>
            <a:custGeom>
              <a:avLst/>
              <a:gdLst>
                <a:gd name="T0" fmla="*/ 0 w 1357"/>
                <a:gd name="T1" fmla="*/ 0 h 535"/>
                <a:gd name="T2" fmla="*/ 462 w 1357"/>
                <a:gd name="T3" fmla="*/ 30 h 535"/>
                <a:gd name="T4" fmla="*/ 609 w 1357"/>
                <a:gd name="T5" fmla="*/ 42 h 535"/>
                <a:gd name="T6" fmla="*/ 771 w 1357"/>
                <a:gd name="T7" fmla="*/ 72 h 535"/>
                <a:gd name="T8" fmla="*/ 921 w 1357"/>
                <a:gd name="T9" fmla="*/ 150 h 535"/>
                <a:gd name="T10" fmla="*/ 1071 w 1357"/>
                <a:gd name="T11" fmla="*/ 252 h 535"/>
                <a:gd name="T12" fmla="*/ 1203 w 1357"/>
                <a:gd name="T13" fmla="*/ 372 h 535"/>
                <a:gd name="T14" fmla="*/ 1357 w 1357"/>
                <a:gd name="T15" fmla="*/ 535 h 5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7" h="535">
                  <a:moveTo>
                    <a:pt x="0" y="0"/>
                  </a:moveTo>
                  <a:lnTo>
                    <a:pt x="462" y="30"/>
                  </a:lnTo>
                  <a:lnTo>
                    <a:pt x="609" y="42"/>
                  </a:lnTo>
                  <a:lnTo>
                    <a:pt x="771" y="72"/>
                  </a:lnTo>
                  <a:lnTo>
                    <a:pt x="921" y="150"/>
                  </a:lnTo>
                  <a:lnTo>
                    <a:pt x="1071" y="252"/>
                  </a:lnTo>
                  <a:lnTo>
                    <a:pt x="1203" y="372"/>
                  </a:lnTo>
                  <a:lnTo>
                    <a:pt x="1357" y="5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3143250" y="2139950"/>
            <a:ext cx="5307013" cy="3444875"/>
            <a:chOff x="3143250" y="2139950"/>
            <a:chExt cx="5307013" cy="3444875"/>
          </a:xfrm>
        </p:grpSpPr>
        <p:grpSp>
          <p:nvGrpSpPr>
            <p:cNvPr id="545230" name="Group 462"/>
            <p:cNvGrpSpPr>
              <a:grpSpLocks/>
            </p:cNvGrpSpPr>
            <p:nvPr/>
          </p:nvGrpSpPr>
          <p:grpSpPr bwMode="auto">
            <a:xfrm>
              <a:off x="3143250" y="2139950"/>
              <a:ext cx="5307013" cy="3444875"/>
              <a:chOff x="1980" y="1348"/>
              <a:chExt cx="3343" cy="2170"/>
            </a:xfrm>
          </p:grpSpPr>
          <p:sp>
            <p:nvSpPr>
              <p:cNvPr id="25628" name="Oval 218"/>
              <p:cNvSpPr>
                <a:spLocks noChangeAspect="1" noChangeArrowheads="1"/>
              </p:cNvSpPr>
              <p:nvPr/>
            </p:nvSpPr>
            <p:spPr bwMode="auto">
              <a:xfrm>
                <a:off x="5255" y="1874"/>
                <a:ext cx="68" cy="68"/>
              </a:xfrm>
              <a:prstGeom prst="ellipse">
                <a:avLst/>
              </a:prstGeom>
              <a:solidFill>
                <a:srgbClr val="3601D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9" name="Oval 303"/>
              <p:cNvSpPr>
                <a:spLocks noChangeAspect="1" noChangeArrowheads="1"/>
              </p:cNvSpPr>
              <p:nvPr/>
            </p:nvSpPr>
            <p:spPr bwMode="auto">
              <a:xfrm>
                <a:off x="1980" y="3450"/>
                <a:ext cx="68" cy="68"/>
              </a:xfrm>
              <a:prstGeom prst="ellipse">
                <a:avLst/>
              </a:prstGeom>
              <a:solidFill>
                <a:srgbClr val="3601D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0" name="Line 459"/>
              <p:cNvSpPr>
                <a:spLocks noChangeShapeType="1"/>
              </p:cNvSpPr>
              <p:nvPr/>
            </p:nvSpPr>
            <p:spPr bwMode="auto">
              <a:xfrm>
                <a:off x="3243" y="1397"/>
                <a:ext cx="0" cy="453"/>
              </a:xfrm>
              <a:prstGeom prst="line">
                <a:avLst/>
              </a:prstGeom>
              <a:noFill/>
              <a:ln w="25400">
                <a:solidFill>
                  <a:srgbClr val="EB1313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1" name="Line 461"/>
              <p:cNvSpPr>
                <a:spLocks noChangeShapeType="1"/>
              </p:cNvSpPr>
              <p:nvPr/>
            </p:nvSpPr>
            <p:spPr bwMode="auto">
              <a:xfrm rot="19800000" flipV="1">
                <a:off x="2277" y="1348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3601DF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5" name="Freeform 471"/>
            <p:cNvSpPr>
              <a:spLocks/>
            </p:cNvSpPr>
            <p:nvPr/>
          </p:nvSpPr>
          <p:spPr bwMode="auto">
            <a:xfrm>
              <a:off x="4571999" y="2221866"/>
              <a:ext cx="3824289" cy="812641"/>
            </a:xfrm>
            <a:custGeom>
              <a:avLst/>
              <a:gdLst>
                <a:gd name="T0" fmla="*/ 0 w 1357"/>
                <a:gd name="T1" fmla="*/ 0 h 535"/>
                <a:gd name="T2" fmla="*/ 462 w 1357"/>
                <a:gd name="T3" fmla="*/ 30 h 535"/>
                <a:gd name="T4" fmla="*/ 609 w 1357"/>
                <a:gd name="T5" fmla="*/ 42 h 535"/>
                <a:gd name="T6" fmla="*/ 771 w 1357"/>
                <a:gd name="T7" fmla="*/ 72 h 535"/>
                <a:gd name="T8" fmla="*/ 921 w 1357"/>
                <a:gd name="T9" fmla="*/ 150 h 535"/>
                <a:gd name="T10" fmla="*/ 1071 w 1357"/>
                <a:gd name="T11" fmla="*/ 252 h 535"/>
                <a:gd name="T12" fmla="*/ 1203 w 1357"/>
                <a:gd name="T13" fmla="*/ 372 h 535"/>
                <a:gd name="T14" fmla="*/ 1357 w 1357"/>
                <a:gd name="T15" fmla="*/ 535 h 5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7" h="535">
                  <a:moveTo>
                    <a:pt x="0" y="0"/>
                  </a:moveTo>
                  <a:lnTo>
                    <a:pt x="462" y="30"/>
                  </a:lnTo>
                  <a:lnTo>
                    <a:pt x="609" y="42"/>
                  </a:lnTo>
                  <a:lnTo>
                    <a:pt x="771" y="72"/>
                  </a:lnTo>
                  <a:lnTo>
                    <a:pt x="921" y="150"/>
                  </a:lnTo>
                  <a:lnTo>
                    <a:pt x="1071" y="252"/>
                  </a:lnTo>
                  <a:lnTo>
                    <a:pt x="1203" y="372"/>
                  </a:lnTo>
                  <a:lnTo>
                    <a:pt x="1357" y="5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703388" y="1389063"/>
            <a:ext cx="5472112" cy="4203701"/>
            <a:chOff x="1703388" y="1389063"/>
            <a:chExt cx="5472112" cy="4203701"/>
          </a:xfrm>
        </p:grpSpPr>
        <p:grpSp>
          <p:nvGrpSpPr>
            <p:cNvPr id="545225" name="Group 457"/>
            <p:cNvGrpSpPr>
              <a:grpSpLocks/>
            </p:cNvGrpSpPr>
            <p:nvPr/>
          </p:nvGrpSpPr>
          <p:grpSpPr bwMode="auto">
            <a:xfrm>
              <a:off x="1703388" y="1389063"/>
              <a:ext cx="5472112" cy="4203701"/>
              <a:chOff x="1073" y="875"/>
              <a:chExt cx="3447" cy="2648"/>
            </a:xfrm>
          </p:grpSpPr>
          <p:sp>
            <p:nvSpPr>
              <p:cNvPr id="25634" name="Oval 170"/>
              <p:cNvSpPr>
                <a:spLocks noChangeAspect="1" noChangeArrowheads="1"/>
              </p:cNvSpPr>
              <p:nvPr/>
            </p:nvSpPr>
            <p:spPr bwMode="auto">
              <a:xfrm>
                <a:off x="4452" y="875"/>
                <a:ext cx="68" cy="68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5" name="Oval 301"/>
              <p:cNvSpPr>
                <a:spLocks noChangeAspect="1" noChangeArrowheads="1"/>
              </p:cNvSpPr>
              <p:nvPr/>
            </p:nvSpPr>
            <p:spPr bwMode="auto">
              <a:xfrm>
                <a:off x="1073" y="3455"/>
                <a:ext cx="68" cy="68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6" name="Line 454"/>
              <p:cNvSpPr>
                <a:spLocks noChangeShapeType="1"/>
              </p:cNvSpPr>
              <p:nvPr/>
            </p:nvSpPr>
            <p:spPr bwMode="auto">
              <a:xfrm rot="19800000" flipH="1" flipV="1">
                <a:off x="2164" y="1450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3601DF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7" name="Line 456"/>
              <p:cNvSpPr>
                <a:spLocks noChangeShapeType="1"/>
              </p:cNvSpPr>
              <p:nvPr/>
            </p:nvSpPr>
            <p:spPr bwMode="auto">
              <a:xfrm flipV="1">
                <a:off x="3243" y="943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EB1313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6" name="Freeform 471"/>
            <p:cNvSpPr>
              <a:spLocks/>
            </p:cNvSpPr>
            <p:nvPr/>
          </p:nvSpPr>
          <p:spPr bwMode="auto">
            <a:xfrm flipV="1">
              <a:off x="4572000" y="1433402"/>
              <a:ext cx="2549524" cy="796449"/>
            </a:xfrm>
            <a:custGeom>
              <a:avLst/>
              <a:gdLst>
                <a:gd name="T0" fmla="*/ 0 w 1357"/>
                <a:gd name="T1" fmla="*/ 0 h 535"/>
                <a:gd name="T2" fmla="*/ 462 w 1357"/>
                <a:gd name="T3" fmla="*/ 30 h 535"/>
                <a:gd name="T4" fmla="*/ 609 w 1357"/>
                <a:gd name="T5" fmla="*/ 42 h 535"/>
                <a:gd name="T6" fmla="*/ 771 w 1357"/>
                <a:gd name="T7" fmla="*/ 72 h 535"/>
                <a:gd name="T8" fmla="*/ 921 w 1357"/>
                <a:gd name="T9" fmla="*/ 150 h 535"/>
                <a:gd name="T10" fmla="*/ 1071 w 1357"/>
                <a:gd name="T11" fmla="*/ 252 h 535"/>
                <a:gd name="T12" fmla="*/ 1203 w 1357"/>
                <a:gd name="T13" fmla="*/ 372 h 535"/>
                <a:gd name="T14" fmla="*/ 1357 w 1357"/>
                <a:gd name="T15" fmla="*/ 535 h 5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7" h="535">
                  <a:moveTo>
                    <a:pt x="0" y="0"/>
                  </a:moveTo>
                  <a:lnTo>
                    <a:pt x="462" y="30"/>
                  </a:lnTo>
                  <a:lnTo>
                    <a:pt x="609" y="42"/>
                  </a:lnTo>
                  <a:lnTo>
                    <a:pt x="771" y="72"/>
                  </a:lnTo>
                  <a:lnTo>
                    <a:pt x="921" y="150"/>
                  </a:lnTo>
                  <a:lnTo>
                    <a:pt x="1071" y="252"/>
                  </a:lnTo>
                  <a:lnTo>
                    <a:pt x="1203" y="372"/>
                  </a:lnTo>
                  <a:lnTo>
                    <a:pt x="1357" y="5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sp>
        <p:nvSpPr>
          <p:cNvPr id="107" name="Text Box 449"/>
          <p:cNvSpPr txBox="1">
            <a:spLocks noChangeArrowheads="1"/>
          </p:cNvSpPr>
          <p:nvPr/>
        </p:nvSpPr>
        <p:spPr bwMode="auto">
          <a:xfrm>
            <a:off x="186927" y="4050646"/>
            <a:ext cx="835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 t = 0, 1, 2, 3 en 4 ms zie je de krachten, de baan en de plek op het scherm.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kstvak 110"/>
          <p:cNvSpPr txBox="1"/>
          <p:nvPr/>
        </p:nvSpPr>
        <p:spPr>
          <a:xfrm>
            <a:off x="2920755" y="92869"/>
            <a:ext cx="561817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Oscilloscopen met een beeldbuis worden nog nauwelijks gefabriceerd.</a:t>
            </a:r>
            <a:endParaRPr lang="nl-NL" sz="2400" dirty="0"/>
          </a:p>
        </p:txBody>
      </p:sp>
      <p:sp>
        <p:nvSpPr>
          <p:cNvPr id="108" name="Vrije vorm 107"/>
          <p:cNvSpPr/>
          <p:nvPr/>
        </p:nvSpPr>
        <p:spPr bwMode="auto">
          <a:xfrm>
            <a:off x="6484414" y="1339474"/>
            <a:ext cx="2552700" cy="1784350"/>
          </a:xfrm>
          <a:custGeom>
            <a:avLst/>
            <a:gdLst>
              <a:gd name="connsiteX0" fmla="*/ 0 w 2552700"/>
              <a:gd name="connsiteY0" fmla="*/ 1784350 h 1784350"/>
              <a:gd name="connsiteX1" fmla="*/ 95250 w 2552700"/>
              <a:gd name="connsiteY1" fmla="*/ 1409700 h 1784350"/>
              <a:gd name="connsiteX2" fmla="*/ 196850 w 2552700"/>
              <a:gd name="connsiteY2" fmla="*/ 1016000 h 1784350"/>
              <a:gd name="connsiteX3" fmla="*/ 247650 w 2552700"/>
              <a:gd name="connsiteY3" fmla="*/ 889000 h 1784350"/>
              <a:gd name="connsiteX4" fmla="*/ 330200 w 2552700"/>
              <a:gd name="connsiteY4" fmla="*/ 609600 h 1784350"/>
              <a:gd name="connsiteX5" fmla="*/ 495300 w 2552700"/>
              <a:gd name="connsiteY5" fmla="*/ 234950 h 1784350"/>
              <a:gd name="connsiteX6" fmla="*/ 628650 w 2552700"/>
              <a:gd name="connsiteY6" fmla="*/ 88900 h 1784350"/>
              <a:gd name="connsiteX7" fmla="*/ 768350 w 2552700"/>
              <a:gd name="connsiteY7" fmla="*/ 50800 h 1784350"/>
              <a:gd name="connsiteX8" fmla="*/ 920750 w 2552700"/>
              <a:gd name="connsiteY8" fmla="*/ 190500 h 1784350"/>
              <a:gd name="connsiteX9" fmla="*/ 1066800 w 2552700"/>
              <a:gd name="connsiteY9" fmla="*/ 406400 h 1784350"/>
              <a:gd name="connsiteX10" fmla="*/ 1174750 w 2552700"/>
              <a:gd name="connsiteY10" fmla="*/ 654050 h 1784350"/>
              <a:gd name="connsiteX11" fmla="*/ 1282700 w 2552700"/>
              <a:gd name="connsiteY11" fmla="*/ 889000 h 1784350"/>
              <a:gd name="connsiteX12" fmla="*/ 1377950 w 2552700"/>
              <a:gd name="connsiteY12" fmla="*/ 1130300 h 1784350"/>
              <a:gd name="connsiteX13" fmla="*/ 1485900 w 2552700"/>
              <a:gd name="connsiteY13" fmla="*/ 1365250 h 1784350"/>
              <a:gd name="connsiteX14" fmla="*/ 1631950 w 2552700"/>
              <a:gd name="connsiteY14" fmla="*/ 1587500 h 1784350"/>
              <a:gd name="connsiteX15" fmla="*/ 1797050 w 2552700"/>
              <a:gd name="connsiteY15" fmla="*/ 1720850 h 1784350"/>
              <a:gd name="connsiteX16" fmla="*/ 1930400 w 2552700"/>
              <a:gd name="connsiteY16" fmla="*/ 1695450 h 1784350"/>
              <a:gd name="connsiteX17" fmla="*/ 2057400 w 2552700"/>
              <a:gd name="connsiteY17" fmla="*/ 1517650 h 1784350"/>
              <a:gd name="connsiteX18" fmla="*/ 2209800 w 2552700"/>
              <a:gd name="connsiteY18" fmla="*/ 1181100 h 1784350"/>
              <a:gd name="connsiteX19" fmla="*/ 2343150 w 2552700"/>
              <a:gd name="connsiteY19" fmla="*/ 762000 h 1784350"/>
              <a:gd name="connsiteX20" fmla="*/ 2451100 w 2552700"/>
              <a:gd name="connsiteY20" fmla="*/ 368300 h 1784350"/>
              <a:gd name="connsiteX21" fmla="*/ 2552700 w 2552700"/>
              <a:gd name="connsiteY21" fmla="*/ 0 h 1784350"/>
              <a:gd name="connsiteX0" fmla="*/ 0 w 2552700"/>
              <a:gd name="connsiteY0" fmla="*/ 1784350 h 1784350"/>
              <a:gd name="connsiteX1" fmla="*/ 95250 w 2552700"/>
              <a:gd name="connsiteY1" fmla="*/ 1409700 h 1784350"/>
              <a:gd name="connsiteX2" fmla="*/ 217992 w 2552700"/>
              <a:gd name="connsiteY2" fmla="*/ 1021285 h 1784350"/>
              <a:gd name="connsiteX3" fmla="*/ 247650 w 2552700"/>
              <a:gd name="connsiteY3" fmla="*/ 889000 h 1784350"/>
              <a:gd name="connsiteX4" fmla="*/ 330200 w 2552700"/>
              <a:gd name="connsiteY4" fmla="*/ 609600 h 1784350"/>
              <a:gd name="connsiteX5" fmla="*/ 495300 w 2552700"/>
              <a:gd name="connsiteY5" fmla="*/ 234950 h 1784350"/>
              <a:gd name="connsiteX6" fmla="*/ 628650 w 2552700"/>
              <a:gd name="connsiteY6" fmla="*/ 88900 h 1784350"/>
              <a:gd name="connsiteX7" fmla="*/ 768350 w 2552700"/>
              <a:gd name="connsiteY7" fmla="*/ 50800 h 1784350"/>
              <a:gd name="connsiteX8" fmla="*/ 920750 w 2552700"/>
              <a:gd name="connsiteY8" fmla="*/ 190500 h 1784350"/>
              <a:gd name="connsiteX9" fmla="*/ 1066800 w 2552700"/>
              <a:gd name="connsiteY9" fmla="*/ 406400 h 1784350"/>
              <a:gd name="connsiteX10" fmla="*/ 1174750 w 2552700"/>
              <a:gd name="connsiteY10" fmla="*/ 654050 h 1784350"/>
              <a:gd name="connsiteX11" fmla="*/ 1282700 w 2552700"/>
              <a:gd name="connsiteY11" fmla="*/ 889000 h 1784350"/>
              <a:gd name="connsiteX12" fmla="*/ 1377950 w 2552700"/>
              <a:gd name="connsiteY12" fmla="*/ 1130300 h 1784350"/>
              <a:gd name="connsiteX13" fmla="*/ 1485900 w 2552700"/>
              <a:gd name="connsiteY13" fmla="*/ 1365250 h 1784350"/>
              <a:gd name="connsiteX14" fmla="*/ 1631950 w 2552700"/>
              <a:gd name="connsiteY14" fmla="*/ 1587500 h 1784350"/>
              <a:gd name="connsiteX15" fmla="*/ 1797050 w 2552700"/>
              <a:gd name="connsiteY15" fmla="*/ 1720850 h 1784350"/>
              <a:gd name="connsiteX16" fmla="*/ 1930400 w 2552700"/>
              <a:gd name="connsiteY16" fmla="*/ 1695450 h 1784350"/>
              <a:gd name="connsiteX17" fmla="*/ 2057400 w 2552700"/>
              <a:gd name="connsiteY17" fmla="*/ 1517650 h 1784350"/>
              <a:gd name="connsiteX18" fmla="*/ 2209800 w 2552700"/>
              <a:gd name="connsiteY18" fmla="*/ 1181100 h 1784350"/>
              <a:gd name="connsiteX19" fmla="*/ 2343150 w 2552700"/>
              <a:gd name="connsiteY19" fmla="*/ 762000 h 1784350"/>
              <a:gd name="connsiteX20" fmla="*/ 2451100 w 2552700"/>
              <a:gd name="connsiteY20" fmla="*/ 368300 h 1784350"/>
              <a:gd name="connsiteX21" fmla="*/ 2552700 w 2552700"/>
              <a:gd name="connsiteY21" fmla="*/ 0 h 178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52700" h="1784350">
                <a:moveTo>
                  <a:pt x="0" y="1784350"/>
                </a:moveTo>
                <a:cubicBezTo>
                  <a:pt x="31221" y="1661054"/>
                  <a:pt x="58918" y="1536877"/>
                  <a:pt x="95250" y="1409700"/>
                </a:cubicBezTo>
                <a:cubicBezTo>
                  <a:pt x="131582" y="1282523"/>
                  <a:pt x="192592" y="1108068"/>
                  <a:pt x="217992" y="1021285"/>
                </a:cubicBezTo>
                <a:cubicBezTo>
                  <a:pt x="243392" y="934502"/>
                  <a:pt x="228949" y="957614"/>
                  <a:pt x="247650" y="889000"/>
                </a:cubicBezTo>
                <a:cubicBezTo>
                  <a:pt x="266351" y="820386"/>
                  <a:pt x="288925" y="718608"/>
                  <a:pt x="330200" y="609600"/>
                </a:cubicBezTo>
                <a:cubicBezTo>
                  <a:pt x="371475" y="500592"/>
                  <a:pt x="445558" y="321733"/>
                  <a:pt x="495300" y="234950"/>
                </a:cubicBezTo>
                <a:cubicBezTo>
                  <a:pt x="545042" y="148167"/>
                  <a:pt x="583142" y="119592"/>
                  <a:pt x="628650" y="88900"/>
                </a:cubicBezTo>
                <a:cubicBezTo>
                  <a:pt x="674158" y="58208"/>
                  <a:pt x="719667" y="33867"/>
                  <a:pt x="768350" y="50800"/>
                </a:cubicBezTo>
                <a:cubicBezTo>
                  <a:pt x="817033" y="67733"/>
                  <a:pt x="871008" y="131233"/>
                  <a:pt x="920750" y="190500"/>
                </a:cubicBezTo>
                <a:cubicBezTo>
                  <a:pt x="970492" y="249767"/>
                  <a:pt x="1024467" y="329142"/>
                  <a:pt x="1066800" y="406400"/>
                </a:cubicBezTo>
                <a:cubicBezTo>
                  <a:pt x="1109133" y="483658"/>
                  <a:pt x="1138767" y="573617"/>
                  <a:pt x="1174750" y="654050"/>
                </a:cubicBezTo>
                <a:cubicBezTo>
                  <a:pt x="1210733" y="734483"/>
                  <a:pt x="1248833" y="809625"/>
                  <a:pt x="1282700" y="889000"/>
                </a:cubicBezTo>
                <a:cubicBezTo>
                  <a:pt x="1316567" y="968375"/>
                  <a:pt x="1344083" y="1050925"/>
                  <a:pt x="1377950" y="1130300"/>
                </a:cubicBezTo>
                <a:cubicBezTo>
                  <a:pt x="1411817" y="1209675"/>
                  <a:pt x="1443567" y="1289050"/>
                  <a:pt x="1485900" y="1365250"/>
                </a:cubicBezTo>
                <a:cubicBezTo>
                  <a:pt x="1528233" y="1441450"/>
                  <a:pt x="1580092" y="1528233"/>
                  <a:pt x="1631950" y="1587500"/>
                </a:cubicBezTo>
                <a:cubicBezTo>
                  <a:pt x="1683808" y="1646767"/>
                  <a:pt x="1747308" y="1702858"/>
                  <a:pt x="1797050" y="1720850"/>
                </a:cubicBezTo>
                <a:cubicBezTo>
                  <a:pt x="1846792" y="1738842"/>
                  <a:pt x="1887008" y="1729317"/>
                  <a:pt x="1930400" y="1695450"/>
                </a:cubicBezTo>
                <a:cubicBezTo>
                  <a:pt x="1973792" y="1661583"/>
                  <a:pt x="2010833" y="1603375"/>
                  <a:pt x="2057400" y="1517650"/>
                </a:cubicBezTo>
                <a:cubicBezTo>
                  <a:pt x="2103967" y="1431925"/>
                  <a:pt x="2162175" y="1307042"/>
                  <a:pt x="2209800" y="1181100"/>
                </a:cubicBezTo>
                <a:cubicBezTo>
                  <a:pt x="2257425" y="1055158"/>
                  <a:pt x="2302933" y="897467"/>
                  <a:pt x="2343150" y="762000"/>
                </a:cubicBezTo>
                <a:cubicBezTo>
                  <a:pt x="2383367" y="626533"/>
                  <a:pt x="2416175" y="495300"/>
                  <a:pt x="2451100" y="368300"/>
                </a:cubicBezTo>
                <a:cubicBezTo>
                  <a:pt x="2486025" y="241300"/>
                  <a:pt x="2519362" y="120650"/>
                  <a:pt x="2552700" y="0"/>
                </a:cubicBezTo>
              </a:path>
            </a:pathLst>
          </a:cu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24593"/>
      </p:ext>
    </p:extLst>
  </p:cSld>
  <p:clrMapOvr>
    <a:masterClrMapping/>
  </p:clrMapOvr>
  <p:transition advTm="20000">
    <p:sndAc>
      <p:stSnd loop="1">
        <p:snd r:embed="rId3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4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5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4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5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45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5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54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45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545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5054" grpId="0"/>
      <p:bldP spid="544784" grpId="0" autoUpdateAnimBg="0"/>
      <p:bldP spid="545205" grpId="0" animBg="1"/>
      <p:bldP spid="107" grpId="0" animBg="1"/>
      <p:bldP spid="111" grpId="0" animBg="1"/>
      <p:bldP spid="1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/>
          <p:cNvGrpSpPr/>
          <p:nvPr/>
        </p:nvGrpSpPr>
        <p:grpSpPr>
          <a:xfrm>
            <a:off x="-17010" y="5473995"/>
            <a:ext cx="9144000" cy="1274195"/>
            <a:chOff x="-15766" y="4691490"/>
            <a:chExt cx="9144000" cy="1274195"/>
          </a:xfrm>
        </p:grpSpPr>
        <p:sp>
          <p:nvSpPr>
            <p:cNvPr id="12" name="Tijdelijke aanduiding voor inhoud 2"/>
            <p:cNvSpPr txBox="1">
              <a:spLocks/>
            </p:cNvSpPr>
            <p:nvPr/>
          </p:nvSpPr>
          <p:spPr bwMode="auto">
            <a:xfrm>
              <a:off x="-15766" y="4691490"/>
              <a:ext cx="9144000" cy="1274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73038" indent="-173038">
                <a:buNone/>
              </a:pPr>
              <a:r>
                <a:rPr lang="nl-NL" sz="24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• Is een voorwerp negatief geladen dan wordt dat aangeven met een –teken.</a:t>
              </a:r>
            </a:p>
            <a:p>
              <a:pPr marL="173038" indent="-173038">
                <a:buNone/>
              </a:pPr>
              <a:r>
                <a:rPr lang="nl-NL" sz="24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Dat betekent dat er meer – dan +lading op zit.</a:t>
              </a:r>
            </a:p>
          </p:txBody>
        </p:sp>
        <p:grpSp>
          <p:nvGrpSpPr>
            <p:cNvPr id="8" name="Groep 7"/>
            <p:cNvGrpSpPr/>
            <p:nvPr/>
          </p:nvGrpSpPr>
          <p:grpSpPr>
            <a:xfrm>
              <a:off x="6404340" y="5020045"/>
              <a:ext cx="1078309" cy="945219"/>
              <a:chOff x="6764380" y="5267601"/>
              <a:chExt cx="1078309" cy="945219"/>
            </a:xfrm>
          </p:grpSpPr>
          <p:sp>
            <p:nvSpPr>
              <p:cNvPr id="6" name="Ovaal 5"/>
              <p:cNvSpPr>
                <a:spLocks/>
              </p:cNvSpPr>
              <p:nvPr/>
            </p:nvSpPr>
            <p:spPr bwMode="auto">
              <a:xfrm>
                <a:off x="6764380" y="5312820"/>
                <a:ext cx="900000" cy="9000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Tekstvak 6"/>
              <p:cNvSpPr txBox="1"/>
              <p:nvPr/>
            </p:nvSpPr>
            <p:spPr>
              <a:xfrm>
                <a:off x="6978669" y="5267601"/>
                <a:ext cx="864020" cy="923330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r>
                  <a:rPr lang="nl-NL" sz="5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nl-NL" sz="5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32" y="1"/>
            <a:ext cx="1829867" cy="17008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7010" y="-5750"/>
            <a:ext cx="7596336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Statische elektriciteit.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7010" y="651925"/>
            <a:ext cx="9144000" cy="461665"/>
          </a:xfrm>
        </p:spPr>
        <p:txBody>
          <a:bodyPr anchor="t" anchorCtr="0">
            <a:spAutoFit/>
          </a:bodyPr>
          <a:lstStyle/>
          <a:p>
            <a:pPr marL="0" indent="0">
              <a:buNone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Alleen vrije elektronen kunnen zich verplaatsen.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-65469" y="273056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• Je kunt een geleider alleen laden door uitwisseling van elektronen.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-17010" y="3696013"/>
            <a:ext cx="91440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• Bij een </a:t>
            </a:r>
            <a:r>
              <a:rPr lang="nl-NL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elektronentekort</a:t>
            </a: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is het voorwerp </a:t>
            </a:r>
            <a:r>
              <a:rPr lang="nl-NL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positief</a:t>
            </a: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geladen (meer positieve dan negatieve </a:t>
            </a:r>
            <a:r>
              <a:rPr 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lading). </a:t>
            </a:r>
            <a:endParaRPr lang="nl-NL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588"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Bij </a:t>
            </a:r>
            <a:r>
              <a:rPr 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elektronenoverschot</a:t>
            </a:r>
            <a:r>
              <a:rPr 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 is het voorwerp </a:t>
            </a:r>
            <a:r>
              <a:rPr lang="nl-NL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negatief</a:t>
            </a:r>
            <a:r>
              <a:rPr lang="nl-NL" sz="2400" kern="0" dirty="0">
                <a:latin typeface="Arial" panose="020B0604020202020204" pitchFamily="34" charset="0"/>
                <a:cs typeface="Arial" panose="020B0604020202020204" pitchFamily="34" charset="0"/>
              </a:rPr>
              <a:t> geladen (meer negatieve dan positieve lading</a:t>
            </a: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eknop: Verder of Volgende 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-17010" y="1248045"/>
            <a:ext cx="91440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• Een neutrale of “ongeladen” geleider heeft</a:t>
            </a:r>
          </a:p>
          <a:p>
            <a:pPr marL="171450" indent="1588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evenveel positieve lading (protonen) als negatieve</a:t>
            </a:r>
          </a:p>
          <a:p>
            <a:pPr marL="171450" indent="1588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lading (elektronen).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4" name="Groep 333"/>
          <p:cNvGrpSpPr/>
          <p:nvPr/>
        </p:nvGrpSpPr>
        <p:grpSpPr>
          <a:xfrm>
            <a:off x="179512" y="2773249"/>
            <a:ext cx="9144000" cy="2288234"/>
            <a:chOff x="172690" y="2523673"/>
            <a:chExt cx="9144000" cy="2288234"/>
          </a:xfrm>
        </p:grpSpPr>
        <p:grpSp>
          <p:nvGrpSpPr>
            <p:cNvPr id="324" name="Groep 323"/>
            <p:cNvGrpSpPr/>
            <p:nvPr/>
          </p:nvGrpSpPr>
          <p:grpSpPr>
            <a:xfrm>
              <a:off x="172690" y="2523673"/>
              <a:ext cx="9144000" cy="2288234"/>
              <a:chOff x="1478794" y="4493566"/>
              <a:chExt cx="9144000" cy="2288234"/>
            </a:xfrm>
          </p:grpSpPr>
          <p:grpSp>
            <p:nvGrpSpPr>
              <p:cNvPr id="15" name="Group 624"/>
              <p:cNvGrpSpPr>
                <a:grpSpLocks/>
              </p:cNvGrpSpPr>
              <p:nvPr/>
            </p:nvGrpSpPr>
            <p:grpSpPr bwMode="auto">
              <a:xfrm>
                <a:off x="1571627" y="5105400"/>
                <a:ext cx="5610228" cy="1676400"/>
                <a:chOff x="990" y="3120"/>
                <a:chExt cx="3534" cy="1056"/>
              </a:xfrm>
            </p:grpSpPr>
            <p:grpSp>
              <p:nvGrpSpPr>
                <p:cNvPr id="16" name="Group 620"/>
                <p:cNvGrpSpPr>
                  <a:grpSpLocks/>
                </p:cNvGrpSpPr>
                <p:nvPr/>
              </p:nvGrpSpPr>
              <p:grpSpPr bwMode="auto">
                <a:xfrm>
                  <a:off x="990" y="3120"/>
                  <a:ext cx="3534" cy="1056"/>
                  <a:chOff x="990" y="3024"/>
                  <a:chExt cx="3534" cy="1056"/>
                </a:xfrm>
              </p:grpSpPr>
              <p:sp>
                <p:nvSpPr>
                  <p:cNvPr id="18" name="Rectangle 619"/>
                  <p:cNvSpPr>
                    <a:spLocks noChangeArrowheads="1"/>
                  </p:cNvSpPr>
                  <p:nvPr/>
                </p:nvSpPr>
                <p:spPr bwMode="auto">
                  <a:xfrm>
                    <a:off x="990" y="3024"/>
                    <a:ext cx="3534" cy="1056"/>
                  </a:xfrm>
                  <a:prstGeom prst="rect">
                    <a:avLst/>
                  </a:prstGeom>
                  <a:solidFill>
                    <a:srgbClr val="CCE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9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152" y="3024"/>
                    <a:ext cx="3162" cy="1056"/>
                    <a:chOff x="1911" y="2544"/>
                    <a:chExt cx="3162" cy="1056"/>
                  </a:xfrm>
                </p:grpSpPr>
                <p:grpSp>
                  <p:nvGrpSpPr>
                    <p:cNvPr id="21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1" y="2544"/>
                      <a:ext cx="1596" cy="1056"/>
                      <a:chOff x="1911" y="2544"/>
                      <a:chExt cx="1596" cy="1056"/>
                    </a:xfrm>
                  </p:grpSpPr>
                  <p:grpSp>
                    <p:nvGrpSpPr>
                      <p:cNvPr id="173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11" y="2547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299" name="Group 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318" name="Group 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320" name="Oval 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21" name="AutoShape 1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22" name="AutoShape 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19" name="AutoShape 1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00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313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315" name="Oval 1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16" name="AutoShape 1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17" name="AutoShape 1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14" name="AutoShape 1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01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308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310" name="Oval 2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11" name="AutoShape 2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12" name="AutoShape 2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09" name="AutoShape 2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02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303" name="Group 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305" name="Oval 2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06" name="AutoShape 2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07" name="AutoShape 2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04" name="AutoShape 3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4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78" y="2553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275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94" name="Group 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96" name="Oval 3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97" name="AutoShape 3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98" name="AutoShape 3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95" name="AutoShape 3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76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89" name="Group 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91" name="Oval 4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92" name="AutoShape 4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93" name="AutoShape 4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90" name="AutoShape 4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77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84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86" name="Oval 4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7" name="AutoShape 4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8" name="AutoShape 4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5" name="AutoShape 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78" name="Group 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79" name="Group 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81" name="Oval 5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2" name="AutoShape 5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3" name="AutoShape 5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0" name="AutoShape 5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5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36" y="2544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251" name="Group 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70" name="Group 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72" name="Oval 5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3" name="AutoShape 6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4" name="AutoShape 6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1" name="AutoShape 6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2" name="Group 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65" name="Group 6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67" name="Oval 6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68" name="AutoShape 6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69" name="AutoShape 6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66" name="AutoShape 6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3" name="Group 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60" name="Group 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62" name="Oval 7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63" name="AutoShape 7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64" name="AutoShape 7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61" name="AutoShape 7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4" name="Group 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55" name="Group 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57" name="Oval 7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8" name="AutoShape 7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9" name="AutoShape 7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56" name="AutoShape 8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6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97" y="2553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227" name="Group 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46" name="Group 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48" name="Oval 8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9" name="AutoShape 8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0" name="AutoShape 8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7" name="AutoShape 8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8" name="Group 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41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43" name="Oval 9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4" name="AutoShape 9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5" name="AutoShape 9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2" name="AutoShape 9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9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36" name="Group 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38" name="Oval 9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9" name="AutoShape 9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0" name="AutoShape 9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7" name="AutoShape 9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0" name="Group 1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31" name="Group 1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33" name="Oval 10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4" name="AutoShape 10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35" name="AutoShape 10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2" name="AutoShape 10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7" name="Group 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6" y="2544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203" name="Group 1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22" name="Group 1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24" name="Oval 10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25" name="AutoShape 11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26" name="AutoShape 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3" name="AutoShape 11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4" name="Group 1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17" name="Group 1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19" name="Oval 11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20" name="AutoShape 11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21" name="AutoShape 11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8" name="AutoShape 11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5" name="Group 1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12" name="Group 1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14" name="Oval 12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15" name="AutoShape 12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16" name="AutoShape 12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3" name="AutoShape 12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6" name="Group 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207" name="Group 1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09" name="Oval 12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10" name="AutoShape 12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11" name="AutoShape 12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8" name="AutoShape 13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8" name="Group 1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07" y="2544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179" name="Group 1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98" name="Group 1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200" name="Oval 13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01" name="AutoShape 13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02" name="AutoShape 13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99" name="AutoShape 13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80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93" name="Group 1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95" name="Oval 14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96" name="AutoShape 14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97" name="AutoShape 14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94" name="AutoShape 14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81" name="Group 1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88" name="Group 1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90" name="Oval 14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91" name="AutoShape 14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92" name="AutoShape 14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9" name="AutoShape 1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82" name="Group 1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83" name="Group 1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85" name="Oval 15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86" name="AutoShape 15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87" name="AutoShape 15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4" name="AutoShape 15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2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77" y="2544"/>
                      <a:ext cx="1596" cy="1056"/>
                      <a:chOff x="1911" y="2544"/>
                      <a:chExt cx="1596" cy="1056"/>
                    </a:xfrm>
                  </p:grpSpPr>
                  <p:grpSp>
                    <p:nvGrpSpPr>
                      <p:cNvPr id="23" name="Group 1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11" y="2547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149" name="Group 1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68" name="Group 1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70" name="Oval 16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71" name="AutoShape 16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72" name="AutoShape 16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69" name="AutoShape 16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0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63" name="Group 1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65" name="Oval 16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6" name="AutoShape 16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7" name="AutoShape 16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64" name="AutoShape 16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1" name="Group 1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58" name="Group 1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60" name="Oval 17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1" name="AutoShape 17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2" name="AutoShape 17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59" name="AutoShape 17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2" name="Group 1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53" name="Group 1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55" name="Oval 17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6" name="AutoShape 17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7" name="AutoShape 18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54" name="AutoShape 18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4" name="Group 1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78" y="2553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125" name="Group 1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44" name="Group 1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46" name="Oval 18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7" name="AutoShape 18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8" name="AutoShape 18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45" name="AutoShape 18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6" name="Group 1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39" name="Group 1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41" name="Oval 19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2" name="AutoShape 19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3" name="AutoShape 19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40" name="AutoShape 19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7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34" name="Group 1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36" name="Oval 19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37" name="AutoShape 19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38" name="AutoShape 19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35" name="AutoShape 20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8" name="Group 2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29" name="Group 20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31" name="Oval 20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32" name="AutoShape 20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33" name="AutoShape 20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30" name="AutoShape 20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5" name="Group 2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36" y="2544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101" name="Group 2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20" name="Group 20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22" name="Oval 21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" name="AutoShape 2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4" name="AutoShape 21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1" name="AutoShape 21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2" name="Group 2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15" name="Group 2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17" name="Oval 21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18" name="AutoShape 21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19" name="AutoShape 21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6" name="AutoShape 21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3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10" name="Group 2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12" name="Oval 22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13" name="AutoShape 22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14" name="AutoShape 22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1" name="AutoShape 22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4" name="Group 2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105" name="Group 2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107" name="Oval 22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8" name="AutoShape 22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9" name="AutoShape 23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6" name="AutoShape 23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6" name="Group 2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97" y="2553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77" name="Group 2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96" name="Group 2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98" name="Oval 23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99" name="AutoShape 23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0" name="AutoShape 23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7" name="AutoShape 23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8" name="Group 2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91" name="Group 2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93" name="Oval 24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94" name="AutoShape 24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95" name="AutoShape 24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2" name="AutoShape 24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58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" name="Group 2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86" name="Group 2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88" name="Oval 24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9" name="AutoShape 24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90" name="AutoShape 2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7" name="AutoShape 25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" name="Group 2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81" name="Group 2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83" name="Oval 25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4" name="AutoShape 25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5" name="AutoShape 25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" name="AutoShape 25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7" name="Group 2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6" y="2544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53" name="Group 2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72" name="Group 2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74" name="Oval 26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5" name="AutoShape 26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6" name="AutoShape 26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3" name="AutoShape 26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" name="Group 2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67" name="Group 2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69" name="Oval 26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0" name="AutoShape 26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1" name="AutoShape 26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8" name="AutoShape 26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8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" name="Group 2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62" name="Group 2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64" name="Oval 27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5" name="AutoShape 27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6" name="AutoShape 27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3" name="AutoShape 27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6" name="Group 2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57" name="Group 2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59" name="Oval 27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0" name="AutoShape 27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1" name="AutoShape 28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8" name="AutoShape 28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8" name="Group 2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07" y="2544"/>
                        <a:ext cx="300" cy="1047"/>
                        <a:chOff x="1911" y="2547"/>
                        <a:chExt cx="300" cy="1047"/>
                      </a:xfrm>
                    </p:grpSpPr>
                    <p:grpSp>
                      <p:nvGrpSpPr>
                        <p:cNvPr id="29" name="Group 2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54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48" name="Group 2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50" name="Oval 28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51" name="AutoShape 28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52" name="AutoShape 28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9" name="AutoShape 28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0" name="Group 2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11" y="2811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43" name="Group 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45" name="Oval 29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6" name="AutoShape 29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7" name="AutoShape 29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" name="AutoShape 29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54" y="2667"/>
                            <a:ext cx="68" cy="68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1" name="Group 2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3063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38" name="Group 2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40" name="Oval 29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1" name="AutoShape 29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2" name="AutoShape 29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9" name="AutoShape 30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2" name="Group 3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3" y="3327"/>
                          <a:ext cx="288" cy="267"/>
                          <a:chOff x="1920" y="2565"/>
                          <a:chExt cx="288" cy="267"/>
                        </a:xfrm>
                      </p:grpSpPr>
                      <p:grpSp>
                        <p:nvGrpSpPr>
                          <p:cNvPr id="33" name="Group 30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20" y="2565"/>
                            <a:ext cx="288" cy="267"/>
                            <a:chOff x="1920" y="2565"/>
                            <a:chExt cx="288" cy="267"/>
                          </a:xfrm>
                        </p:grpSpPr>
                        <p:sp>
                          <p:nvSpPr>
                            <p:cNvPr id="35" name="Oval 30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41" y="2565"/>
                              <a:ext cx="267" cy="267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rgbClr val="99CCFF">
                                    <a:gamma/>
                                    <a:shade val="8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99CCFF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6" name="AutoShape 30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127" y="2601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7" name="AutoShape 30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1920" y="2676"/>
                              <a:ext cx="45" cy="4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nl-NL" sz="400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4" name="AutoShape 30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044" y="2662"/>
                            <a:ext cx="67" cy="67"/>
                          </a:xfrm>
                          <a:prstGeom prst="flowChartConnector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nl-NL" sz="40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20" name="Freeform 617"/>
                  <p:cNvSpPr>
                    <a:spLocks/>
                  </p:cNvSpPr>
                  <p:nvPr/>
                </p:nvSpPr>
                <p:spPr bwMode="auto">
                  <a:xfrm>
                    <a:off x="1002" y="3024"/>
                    <a:ext cx="3515" cy="2"/>
                  </a:xfrm>
                  <a:custGeom>
                    <a:avLst/>
                    <a:gdLst>
                      <a:gd name="T0" fmla="*/ 0 w 4277"/>
                      <a:gd name="T1" fmla="*/ 0 h 2"/>
                      <a:gd name="T2" fmla="*/ 4277 w 4277"/>
                      <a:gd name="T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4277" h="2">
                        <a:moveTo>
                          <a:pt x="0" y="0"/>
                        </a:moveTo>
                        <a:lnTo>
                          <a:pt x="4277" y="2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4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" name="Freeform 618"/>
                <p:cNvSpPr>
                  <a:spLocks/>
                </p:cNvSpPr>
                <p:nvPr/>
              </p:nvSpPr>
              <p:spPr bwMode="auto">
                <a:xfrm>
                  <a:off x="1009" y="4159"/>
                  <a:ext cx="3515" cy="12"/>
                </a:xfrm>
                <a:custGeom>
                  <a:avLst/>
                  <a:gdLst>
                    <a:gd name="T0" fmla="*/ 0 w 4265"/>
                    <a:gd name="T1" fmla="*/ 0 h 12"/>
                    <a:gd name="T2" fmla="*/ 4265 w 4265"/>
                    <a:gd name="T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265" h="12">
                      <a:moveTo>
                        <a:pt x="0" y="0"/>
                      </a:moveTo>
                      <a:lnTo>
                        <a:pt x="4265" y="12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4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3" name="Rectangle 625"/>
              <p:cNvSpPr>
                <a:spLocks noChangeArrowheads="1"/>
              </p:cNvSpPr>
              <p:nvPr/>
            </p:nvSpPr>
            <p:spPr bwMode="auto">
              <a:xfrm>
                <a:off x="1478794" y="4493566"/>
                <a:ext cx="9144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Een</a:t>
                </a:r>
                <a:r>
                  <a:rPr lang="en-US" alt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koperdraad</a:t>
                </a:r>
                <a:r>
                  <a:rPr lang="en-US" alt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bevat</a:t>
                </a:r>
                <a:r>
                  <a:rPr lang="en-US" alt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heel </a:t>
                </a:r>
                <a:r>
                  <a:rPr lang="en-US" alt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veel</a:t>
                </a:r>
                <a:r>
                  <a:rPr lang="en-US" alt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vrije</a:t>
                </a:r>
                <a:r>
                  <a:rPr lang="en-US" alt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electronen</a:t>
                </a:r>
                <a:r>
                  <a:rPr lang="en-US" alt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(&gt;10</a:t>
                </a:r>
                <a:r>
                  <a:rPr lang="en-US" altLang="nl-NL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  <a:r>
                  <a:rPr lang="en-US" alt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endParaRPr lang="nl-NL" altLang="nl-N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3" name="Groep 332"/>
            <p:cNvGrpSpPr/>
            <p:nvPr/>
          </p:nvGrpSpPr>
          <p:grpSpPr>
            <a:xfrm>
              <a:off x="5330045" y="3352506"/>
              <a:ext cx="3633955" cy="1058906"/>
              <a:chOff x="5330045" y="3352506"/>
              <a:chExt cx="3633955" cy="1058906"/>
            </a:xfrm>
          </p:grpSpPr>
          <p:sp>
            <p:nvSpPr>
              <p:cNvPr id="325" name="Tekstvak 324"/>
              <p:cNvSpPr txBox="1"/>
              <p:nvPr/>
            </p:nvSpPr>
            <p:spPr>
              <a:xfrm>
                <a:off x="6228184" y="3488082"/>
                <a:ext cx="27358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>
                    <a:solidFill>
                      <a:srgbClr val="FF0000"/>
                    </a:solidFill>
                  </a:rPr>
                  <a:t>Protonen</a:t>
                </a:r>
              </a:p>
              <a:p>
                <a:r>
                  <a:rPr lang="nl-NL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Binnenste elektronen</a:t>
                </a:r>
              </a:p>
              <a:p>
                <a:r>
                  <a:rPr lang="nl-NL" dirty="0" smtClean="0">
                    <a:solidFill>
                      <a:srgbClr val="003399"/>
                    </a:solidFill>
                  </a:rPr>
                  <a:t>Vrije elektronen</a:t>
                </a:r>
                <a:endParaRPr lang="nl-NL" dirty="0">
                  <a:solidFill>
                    <a:srgbClr val="003399"/>
                  </a:solidFill>
                </a:endParaRPr>
              </a:p>
            </p:txBody>
          </p:sp>
          <p:cxnSp>
            <p:nvCxnSpPr>
              <p:cNvPr id="329" name="Rechte verbindingslijn met pijl 328"/>
              <p:cNvCxnSpPr/>
              <p:nvPr/>
            </p:nvCxnSpPr>
            <p:spPr bwMode="auto">
              <a:xfrm>
                <a:off x="5330045" y="3352506"/>
                <a:ext cx="972000" cy="3240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" name="Rechte verbindingslijn met pijl 330"/>
              <p:cNvCxnSpPr/>
              <p:nvPr/>
            </p:nvCxnSpPr>
            <p:spPr bwMode="auto">
              <a:xfrm>
                <a:off x="5450003" y="3819947"/>
                <a:ext cx="864000" cy="1440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2" name="Rechte verbindingslijn met pijl 331"/>
              <p:cNvCxnSpPr/>
              <p:nvPr/>
            </p:nvCxnSpPr>
            <p:spPr bwMode="auto">
              <a:xfrm>
                <a:off x="5457457" y="4058224"/>
                <a:ext cx="864000" cy="1800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431646952"/>
      </p:ext>
    </p:extLst>
  </p:cSld>
  <p:clrMapOvr>
    <a:masterClrMapping/>
  </p:clrMapOvr>
  <p:transition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36858" y="-875"/>
            <a:ext cx="7938737" cy="369332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</a:t>
            </a:r>
            <a:endParaRPr 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133"/>
          <p:cNvSpPr>
            <a:spLocks noChangeArrowheads="1"/>
          </p:cNvSpPr>
          <p:nvPr/>
        </p:nvSpPr>
        <p:spPr bwMode="auto">
          <a:xfrm>
            <a:off x="-36858" y="4574342"/>
            <a:ext cx="770520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268288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nl-NL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sz="1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18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18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1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q.U</a:t>
            </a:r>
            <a:r>
              <a:rPr lang="nl-NL" altLang="nl-NL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nl-NL" altLang="nl-NL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 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35D2</a:t>
            </a:r>
            <a:endParaRPr lang="nl-NL" altLang="nl-NL" sz="1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hthoek 62"/>
          <p:cNvSpPr/>
          <p:nvPr/>
        </p:nvSpPr>
        <p:spPr>
          <a:xfrm>
            <a:off x="-36858" y="4246877"/>
            <a:ext cx="864130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indent="268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nl-NL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nl-NL" altLang="nl-NL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altLang="nl-NL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nl-NL" altLang="nl-NL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Tabel 35D2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83"/>
          <p:cNvSpPr txBox="1">
            <a:spLocks noChangeArrowheads="1"/>
          </p:cNvSpPr>
          <p:nvPr/>
        </p:nvSpPr>
        <p:spPr bwMode="auto">
          <a:xfrm>
            <a:off x="-36858" y="5556737"/>
            <a:ext cx="813411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indent="2682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1eV 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1,602.10</a:t>
            </a:r>
            <a:r>
              <a:rPr lang="nl-NL" altLang="nl-NL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J                                    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Tabel 4.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133"/>
          <p:cNvSpPr>
            <a:spLocks noChangeArrowheads="1"/>
          </p:cNvSpPr>
          <p:nvPr/>
        </p:nvSpPr>
        <p:spPr bwMode="auto">
          <a:xfrm>
            <a:off x="-36858" y="5229272"/>
            <a:ext cx="831273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268288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 en </a:t>
            </a:r>
            <a:r>
              <a:rPr lang="nl-NL" altLang="nl-NL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 →  </a:t>
            </a:r>
            <a:r>
              <a:rPr lang="nl-NL" altLang="nl-NL" sz="1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18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eV</a:t>
            </a:r>
            <a:endParaRPr lang="nl-NL" altLang="nl-NL" sz="1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Actieknop: Verder of Volgende 6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-53049" y="369598"/>
            <a:ext cx="917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•In een geleider kunnen alleen de geleidingselektronen zich verplaatsen.</a:t>
            </a:r>
          </a:p>
          <a:p>
            <a:pPr indent="268288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•De geleidingselektronen zijn de buitenste elektronen van het atoom.</a:t>
            </a:r>
          </a:p>
          <a:p>
            <a:pPr marL="268288"/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•Een geleider kan alleen geladen worden door 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elektronen 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op te nemen of af te staan.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-67144" y="1294069"/>
            <a:ext cx="917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i="1" kern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q.E</a:t>
            </a:r>
            <a:r>
              <a:rPr lang="nl-NL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268288"/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i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 in N, </a:t>
            </a:r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 is de lading in Coulomb (C) en </a:t>
            </a:r>
            <a:r>
              <a:rPr lang="nl-NL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is de elektrische veldsterkte in N/C.</a:t>
            </a:r>
          </a:p>
        </p:txBody>
      </p:sp>
      <p:sp>
        <p:nvSpPr>
          <p:cNvPr id="70" name="Rechthoek 69"/>
          <p:cNvSpPr/>
          <p:nvPr/>
        </p:nvSpPr>
        <p:spPr>
          <a:xfrm>
            <a:off x="-36858" y="3919412"/>
            <a:ext cx="89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nl-NL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De wet van behoud van energie luidt: De toename van </a:t>
            </a:r>
            <a:r>
              <a:rPr lang="nl-NL" i="1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i="1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nl-NL" kern="0" dirty="0">
                <a:latin typeface="Arial" panose="020B0604020202020204" pitchFamily="34" charset="0"/>
                <a:cs typeface="Arial" panose="020B0604020202020204" pitchFamily="34" charset="0"/>
              </a:rPr>
              <a:t> = afname van </a:t>
            </a:r>
            <a:r>
              <a:rPr lang="nl-NL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i="1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nl-NL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133"/>
          <p:cNvSpPr>
            <a:spLocks noChangeArrowheads="1"/>
          </p:cNvSpPr>
          <p:nvPr/>
        </p:nvSpPr>
        <p:spPr bwMode="auto">
          <a:xfrm>
            <a:off x="-36858" y="4901807"/>
            <a:ext cx="831273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268288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 en </a:t>
            </a:r>
            <a:r>
              <a:rPr lang="nl-NL" altLang="nl-NL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 (=J/C)  →  </a:t>
            </a:r>
            <a:r>
              <a:rPr lang="nl-NL" altLang="nl-NL" sz="1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18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J</a:t>
            </a:r>
            <a:endParaRPr lang="nl-NL" altLang="nl-NL" sz="1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83"/>
          <p:cNvSpPr txBox="1">
            <a:spLocks noChangeArrowheads="1"/>
          </p:cNvSpPr>
          <p:nvPr/>
        </p:nvSpPr>
        <p:spPr bwMode="auto">
          <a:xfrm>
            <a:off x="-36858" y="6211669"/>
            <a:ext cx="9174286" cy="646331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 anchor="t" anchorCtr="0">
            <a:spAutoFit/>
          </a:bodyPr>
          <a:lstStyle/>
          <a:p>
            <a:pPr indent="952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5. Versnellen van geladen deeltjes vindt o.a. plaats bij:</a:t>
            </a:r>
          </a:p>
          <a:p>
            <a:pPr indent="1730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röntgenapparaat, elektronenmicroscoop, lineaire versneller.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-36858" y="194154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61950" indent="-361950" algn="l"/>
            <a:r>
              <a:rPr lang="nl-NL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•Elektrische veldlijnen geven de richting aan van het elektrisch veldsterkte E en van de elektrische kracht F</a:t>
            </a:r>
            <a:r>
              <a:rPr lang="nl-NL" sz="1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nl-NL" sz="1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positieve </a:t>
            </a:r>
            <a:r>
              <a:rPr lang="nl-NL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lading.</a:t>
            </a:r>
          </a:p>
          <a:p>
            <a:pPr marL="361950" algn="l"/>
            <a:r>
              <a:rPr lang="nl-NL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1800" i="1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sz="1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sz="18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q.E.</a:t>
            </a:r>
            <a:r>
              <a:rPr lang="nl-NL" sz="1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 </a:t>
            </a:r>
            <a:r>
              <a:rPr lang="nl-NL" sz="1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nl-NL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positief is hebben </a:t>
            </a:r>
            <a:r>
              <a:rPr lang="nl-NL" sz="1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1800" i="1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1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dus dezelfde richting)</a:t>
            </a:r>
          </a:p>
          <a:p>
            <a:pPr marL="361950" indent="-93663" algn="l"/>
            <a:r>
              <a:rPr lang="nl-NL" sz="1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 vindt je m.b.v. de raaklijn aan de elektrische veldlijn</a:t>
            </a:r>
            <a:endParaRPr lang="nl-NL" sz="1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51520" y="3017714"/>
            <a:ext cx="7825466" cy="1679474"/>
            <a:chOff x="251520" y="2639694"/>
            <a:chExt cx="7825466" cy="1679474"/>
          </a:xfrm>
        </p:grpSpPr>
        <p:grpSp>
          <p:nvGrpSpPr>
            <p:cNvPr id="60" name="Groep 59"/>
            <p:cNvGrpSpPr/>
            <p:nvPr/>
          </p:nvGrpSpPr>
          <p:grpSpPr>
            <a:xfrm>
              <a:off x="251520" y="2639694"/>
              <a:ext cx="7825466" cy="1679474"/>
              <a:chOff x="589790" y="2852936"/>
              <a:chExt cx="7825466" cy="1679474"/>
            </a:xfrm>
          </p:grpSpPr>
          <p:grpSp>
            <p:nvGrpSpPr>
              <p:cNvPr id="61" name="Groep 60"/>
              <p:cNvGrpSpPr/>
              <p:nvPr/>
            </p:nvGrpSpPr>
            <p:grpSpPr>
              <a:xfrm>
                <a:off x="589790" y="2908678"/>
                <a:ext cx="4846306" cy="733865"/>
                <a:chOff x="814694" y="1985807"/>
                <a:chExt cx="4846306" cy="733865"/>
              </a:xfrm>
            </p:grpSpPr>
            <p:grpSp>
              <p:nvGrpSpPr>
                <p:cNvPr id="86" name="Groep 85"/>
                <p:cNvGrpSpPr>
                  <a:grpSpLocks/>
                </p:cNvGrpSpPr>
                <p:nvPr/>
              </p:nvGrpSpPr>
              <p:grpSpPr>
                <a:xfrm>
                  <a:off x="3046092" y="1987583"/>
                  <a:ext cx="2614908" cy="732089"/>
                  <a:chOff x="1682064" y="4241895"/>
                  <a:chExt cx="3170579" cy="990019"/>
                </a:xfrm>
              </p:grpSpPr>
              <p:grpSp>
                <p:nvGrpSpPr>
                  <p:cNvPr id="103" name="Groep 102"/>
                  <p:cNvGrpSpPr/>
                  <p:nvPr/>
                </p:nvGrpSpPr>
                <p:grpSpPr>
                  <a:xfrm>
                    <a:off x="1682064" y="4241895"/>
                    <a:ext cx="3170579" cy="908508"/>
                    <a:chOff x="1658314" y="4232466"/>
                    <a:chExt cx="3170579" cy="908508"/>
                  </a:xfrm>
                </p:grpSpPr>
                <p:grpSp>
                  <p:nvGrpSpPr>
                    <p:cNvPr id="109" name="Groep 108"/>
                    <p:cNvGrpSpPr/>
                    <p:nvPr/>
                  </p:nvGrpSpPr>
                  <p:grpSpPr>
                    <a:xfrm>
                      <a:off x="1658314" y="4641520"/>
                      <a:ext cx="3170579" cy="499454"/>
                      <a:chOff x="1658314" y="4641520"/>
                      <a:chExt cx="3170579" cy="499454"/>
                    </a:xfrm>
                  </p:grpSpPr>
                  <p:cxnSp>
                    <p:nvCxnSpPr>
                      <p:cNvPr id="116" name="Rechte verbindingslijn met pijl 115"/>
                      <p:cNvCxnSpPr/>
                      <p:nvPr/>
                    </p:nvCxnSpPr>
                    <p:spPr bwMode="auto">
                      <a:xfrm>
                        <a:off x="1658314" y="4661762"/>
                        <a:ext cx="2592000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 w="med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117" name="Tekstvak 116"/>
                      <p:cNvSpPr txBox="1"/>
                      <p:nvPr/>
                    </p:nvSpPr>
                    <p:spPr>
                      <a:xfrm>
                        <a:off x="3604757" y="4641520"/>
                        <a:ext cx="1224136" cy="4994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 anchorCtr="0">
                        <a:spAutoFit/>
                      </a:bodyPr>
                      <a:lstStyle/>
                      <a:p>
                        <a:r>
                          <a:rPr lang="nl-NL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veldlijn</a:t>
                        </a:r>
                        <a:endParaRPr lang="nl-NL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0" name="Groep 109"/>
                    <p:cNvGrpSpPr/>
                    <p:nvPr/>
                  </p:nvGrpSpPr>
                  <p:grpSpPr>
                    <a:xfrm>
                      <a:off x="3210609" y="4232466"/>
                      <a:ext cx="844089" cy="499454"/>
                      <a:chOff x="1648840" y="1476785"/>
                      <a:chExt cx="844089" cy="499454"/>
                    </a:xfrm>
                  </p:grpSpPr>
                  <p:sp>
                    <p:nvSpPr>
                      <p:cNvPr id="114" name="Tekstvak 113"/>
                      <p:cNvSpPr txBox="1"/>
                      <p:nvPr/>
                    </p:nvSpPr>
                    <p:spPr>
                      <a:xfrm>
                        <a:off x="1689208" y="1476785"/>
                        <a:ext cx="803721" cy="4994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 anchorCtr="0">
                        <a:spAutoFit/>
                      </a:bodyPr>
                      <a:lstStyle/>
                      <a:p>
                        <a:r>
                          <a:rPr lang="nl-NL" i="1" dirty="0" smtClean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nl-NL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115" name="Rechte verbindingslijn met pijl 114"/>
                      <p:cNvCxnSpPr/>
                      <p:nvPr/>
                    </p:nvCxnSpPr>
                    <p:spPr bwMode="auto">
                      <a:xfrm flipV="1">
                        <a:off x="1648840" y="1909452"/>
                        <a:ext cx="523800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triangle" w="lg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grpSp>
                  <p:nvGrpSpPr>
                    <p:cNvPr id="111" name="Groep 110"/>
                    <p:cNvGrpSpPr/>
                    <p:nvPr/>
                  </p:nvGrpSpPr>
                  <p:grpSpPr>
                    <a:xfrm>
                      <a:off x="2045549" y="4232466"/>
                      <a:ext cx="942162" cy="499454"/>
                      <a:chOff x="657206" y="1484013"/>
                      <a:chExt cx="942162" cy="499454"/>
                    </a:xfrm>
                  </p:grpSpPr>
                  <p:cxnSp>
                    <p:nvCxnSpPr>
                      <p:cNvPr id="112" name="Rechte verbindingslijn met pijl 111"/>
                      <p:cNvCxnSpPr/>
                      <p:nvPr/>
                    </p:nvCxnSpPr>
                    <p:spPr bwMode="auto">
                      <a:xfrm flipH="1">
                        <a:off x="657206" y="1919782"/>
                        <a:ext cx="872999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triangle" w="lg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113" name="Tekstvak 112"/>
                      <p:cNvSpPr txBox="1"/>
                      <p:nvPr/>
                    </p:nvSpPr>
                    <p:spPr>
                      <a:xfrm>
                        <a:off x="795650" y="1484013"/>
                        <a:ext cx="803718" cy="4994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 anchorCtr="0">
                        <a:spAutoFit/>
                      </a:bodyPr>
                      <a:lstStyle/>
                      <a:p>
                        <a:r>
                          <a:rPr lang="nl-NL" i="1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</a:t>
                        </a:r>
                        <a:endParaRPr lang="nl-NL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4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870008" y="4495310"/>
                    <a:ext cx="431802" cy="736604"/>
                    <a:chOff x="549" y="1299"/>
                    <a:chExt cx="272" cy="464"/>
                  </a:xfrm>
                </p:grpSpPr>
                <p:sp>
                  <p:nvSpPr>
                    <p:cNvPr id="105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" y="1448"/>
                      <a:ext cx="272" cy="3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en-US" alt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kumimoji="1" lang="nl-NL" alt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7" name="Oval 1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78" y="1299"/>
                      <a:ext cx="193" cy="21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t" anchorCtr="0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7" name="Groep 86"/>
                <p:cNvGrpSpPr>
                  <a:grpSpLocks/>
                </p:cNvGrpSpPr>
                <p:nvPr/>
              </p:nvGrpSpPr>
              <p:grpSpPr>
                <a:xfrm>
                  <a:off x="814694" y="1985807"/>
                  <a:ext cx="2350736" cy="724019"/>
                  <a:chOff x="2453645" y="4257502"/>
                  <a:chExt cx="2929108" cy="883924"/>
                </a:xfrm>
              </p:grpSpPr>
              <p:grpSp>
                <p:nvGrpSpPr>
                  <p:cNvPr id="88" name="Groep 87"/>
                  <p:cNvGrpSpPr/>
                  <p:nvPr/>
                </p:nvGrpSpPr>
                <p:grpSpPr>
                  <a:xfrm>
                    <a:off x="2453645" y="4257502"/>
                    <a:ext cx="2929108" cy="832666"/>
                    <a:chOff x="2429895" y="4248073"/>
                    <a:chExt cx="2929108" cy="832666"/>
                  </a:xfrm>
                </p:grpSpPr>
                <p:grpSp>
                  <p:nvGrpSpPr>
                    <p:cNvPr id="94" name="Groep 93"/>
                    <p:cNvGrpSpPr/>
                    <p:nvPr/>
                  </p:nvGrpSpPr>
                  <p:grpSpPr>
                    <a:xfrm>
                      <a:off x="2429895" y="4629837"/>
                      <a:ext cx="2929108" cy="450902"/>
                      <a:chOff x="2429895" y="4629837"/>
                      <a:chExt cx="2929108" cy="450902"/>
                    </a:xfrm>
                  </p:grpSpPr>
                  <p:cxnSp>
                    <p:nvCxnSpPr>
                      <p:cNvPr id="101" name="Rechte verbindingslijn met pijl 100"/>
                      <p:cNvCxnSpPr/>
                      <p:nvPr/>
                    </p:nvCxnSpPr>
                    <p:spPr bwMode="auto">
                      <a:xfrm>
                        <a:off x="2429895" y="4661762"/>
                        <a:ext cx="2592001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 w="med" len="lg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102" name="Tekstvak 101"/>
                      <p:cNvSpPr txBox="1"/>
                      <p:nvPr/>
                    </p:nvSpPr>
                    <p:spPr>
                      <a:xfrm>
                        <a:off x="4134867" y="4629837"/>
                        <a:ext cx="1224136" cy="4509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 anchorCtr="0">
                        <a:spAutoFit/>
                      </a:bodyPr>
                      <a:lstStyle/>
                      <a:p>
                        <a:r>
                          <a:rPr lang="nl-NL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veldlijn</a:t>
                        </a:r>
                        <a:endParaRPr lang="nl-NL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5" name="Groep 94"/>
                    <p:cNvGrpSpPr/>
                    <p:nvPr/>
                  </p:nvGrpSpPr>
                  <p:grpSpPr>
                    <a:xfrm>
                      <a:off x="3139180" y="4259917"/>
                      <a:ext cx="1005939" cy="450901"/>
                      <a:chOff x="1577411" y="1504236"/>
                      <a:chExt cx="1005939" cy="450901"/>
                    </a:xfrm>
                  </p:grpSpPr>
                  <p:sp>
                    <p:nvSpPr>
                      <p:cNvPr id="99" name="Tekstvak 98"/>
                      <p:cNvSpPr txBox="1"/>
                      <p:nvPr/>
                    </p:nvSpPr>
                    <p:spPr>
                      <a:xfrm>
                        <a:off x="1577411" y="1504236"/>
                        <a:ext cx="803722" cy="4509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 anchorCtr="0">
                        <a:spAutoFit/>
                      </a:bodyPr>
                      <a:lstStyle/>
                      <a:p>
                        <a:r>
                          <a:rPr lang="nl-NL" i="1" dirty="0" smtClean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nl-NL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cxnSp>
                    <p:nvCxnSpPr>
                      <p:cNvPr id="100" name="Rechte verbindingslijn met pijl 99"/>
                      <p:cNvCxnSpPr/>
                      <p:nvPr/>
                    </p:nvCxnSpPr>
                    <p:spPr bwMode="auto">
                      <a:xfrm flipV="1">
                        <a:off x="1686201" y="1901324"/>
                        <a:ext cx="897149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triangle" w="lg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grpSp>
                  <p:nvGrpSpPr>
                    <p:cNvPr id="96" name="Groep 95"/>
                    <p:cNvGrpSpPr/>
                    <p:nvPr/>
                  </p:nvGrpSpPr>
                  <p:grpSpPr>
                    <a:xfrm>
                      <a:off x="3206053" y="4248073"/>
                      <a:ext cx="1363766" cy="450901"/>
                      <a:chOff x="1817710" y="1499620"/>
                      <a:chExt cx="1363766" cy="450901"/>
                    </a:xfrm>
                  </p:grpSpPr>
                  <p:cxnSp>
                    <p:nvCxnSpPr>
                      <p:cNvPr id="97" name="Rechte verbindingslijn met pijl 96"/>
                      <p:cNvCxnSpPr/>
                      <p:nvPr/>
                    </p:nvCxnSpPr>
                    <p:spPr bwMode="auto">
                      <a:xfrm rot="10800000" flipH="1">
                        <a:off x="1817710" y="1911642"/>
                        <a:ext cx="538289" cy="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triangle" w="lg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98" name="Tekstvak 97"/>
                      <p:cNvSpPr txBox="1"/>
                      <p:nvPr/>
                    </p:nvSpPr>
                    <p:spPr>
                      <a:xfrm>
                        <a:off x="2377752" y="1499620"/>
                        <a:ext cx="803724" cy="4509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 anchorCtr="0">
                        <a:spAutoFit/>
                      </a:bodyPr>
                      <a:lstStyle/>
                      <a:p>
                        <a:r>
                          <a:rPr lang="nl-NL" i="1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</a:t>
                        </a:r>
                        <a:endParaRPr lang="nl-NL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9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850957" y="4342909"/>
                    <a:ext cx="819152" cy="798517"/>
                    <a:chOff x="537" y="1203"/>
                    <a:chExt cx="516" cy="503"/>
                  </a:xfrm>
                </p:grpSpPr>
                <p:sp>
                  <p:nvSpPr>
                    <p:cNvPr id="90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" y="1422"/>
                      <a:ext cx="272" cy="2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t" anchorCtr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kumimoji="1" lang="en-US" alt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kumimoji="1" lang="nl-NL" altLang="nl-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91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" y="1203"/>
                      <a:ext cx="512" cy="498"/>
                      <a:chOff x="4025" y="3123"/>
                      <a:chExt cx="512" cy="498"/>
                    </a:xfrm>
                  </p:grpSpPr>
                  <p:sp>
                    <p:nvSpPr>
                      <p:cNvPr id="92" name="Oval 1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062" y="3197"/>
                        <a:ext cx="198" cy="19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 anchor="t" anchorCtr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nl-NL" altLang="nl-NL" sz="1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3" name="Text Box 10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25" y="3123"/>
                        <a:ext cx="512" cy="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t" anchorCtr="0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r>
                          <a:rPr lang="nl-NL" altLang="nl-NL" sz="240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+</a:t>
                        </a:r>
                        <a:endParaRPr lang="nl-NL" altLang="nl-NL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65" name="Groep 64"/>
              <p:cNvGrpSpPr/>
              <p:nvPr/>
            </p:nvGrpSpPr>
            <p:grpSpPr>
              <a:xfrm>
                <a:off x="5673824" y="2852936"/>
                <a:ext cx="2741432" cy="1679474"/>
                <a:chOff x="5673824" y="2852936"/>
                <a:chExt cx="2741432" cy="1679474"/>
              </a:xfrm>
            </p:grpSpPr>
            <p:grpSp>
              <p:nvGrpSpPr>
                <p:cNvPr id="77" name="Groep 76"/>
                <p:cNvGrpSpPr/>
                <p:nvPr/>
              </p:nvGrpSpPr>
              <p:grpSpPr>
                <a:xfrm>
                  <a:off x="5673824" y="2924947"/>
                  <a:ext cx="2066528" cy="1607463"/>
                  <a:chOff x="5364088" y="2750245"/>
                  <a:chExt cx="2066528" cy="1489942"/>
                </a:xfrm>
              </p:grpSpPr>
              <p:grpSp>
                <p:nvGrpSpPr>
                  <p:cNvPr id="80" name="Groep 79"/>
                  <p:cNvGrpSpPr/>
                  <p:nvPr/>
                </p:nvGrpSpPr>
                <p:grpSpPr>
                  <a:xfrm>
                    <a:off x="5364088" y="2907611"/>
                    <a:ext cx="2066528" cy="1332576"/>
                    <a:chOff x="5364088" y="2907611"/>
                    <a:chExt cx="2066528" cy="1332576"/>
                  </a:xfrm>
                </p:grpSpPr>
                <p:sp>
                  <p:nvSpPr>
                    <p:cNvPr id="83" name="Boog 82"/>
                    <p:cNvSpPr/>
                    <p:nvPr/>
                  </p:nvSpPr>
                  <p:spPr bwMode="auto">
                    <a:xfrm>
                      <a:off x="5508104" y="3106591"/>
                      <a:ext cx="1922512" cy="1133596"/>
                    </a:xfrm>
                    <a:prstGeom prst="arc">
                      <a:avLst>
                        <a:gd name="adj1" fmla="val 11783451"/>
                        <a:gd name="adj2" fmla="val 20668096"/>
                      </a:avLst>
                    </a:prstGeom>
                    <a:noFill/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cxnSp>
                  <p:nvCxnSpPr>
                    <p:cNvPr id="84" name="Rechte verbindingslijn 83"/>
                    <p:cNvCxnSpPr/>
                    <p:nvPr/>
                  </p:nvCxnSpPr>
                  <p:spPr bwMode="auto">
                    <a:xfrm flipV="1">
                      <a:off x="5364088" y="2907611"/>
                      <a:ext cx="1498855" cy="47895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81" name="Tekstvak 80"/>
                  <p:cNvSpPr txBox="1"/>
                  <p:nvPr/>
                </p:nvSpPr>
                <p:spPr>
                  <a:xfrm>
                    <a:off x="6103548" y="2750245"/>
                    <a:ext cx="662862" cy="34233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 anchorCtr="0">
                    <a:spAutoFit/>
                  </a:bodyPr>
                  <a:lstStyle/>
                  <a:p>
                    <a:r>
                      <a:rPr lang="nl-NL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</a:t>
                    </a:r>
                    <a:endParaRPr lang="nl-NL" i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82" name="Rechte verbindingslijn met pijl 81"/>
                  <p:cNvCxnSpPr/>
                  <p:nvPr/>
                </p:nvCxnSpPr>
                <p:spPr bwMode="auto">
                  <a:xfrm rot="20520000" flipV="1">
                    <a:off x="6018846" y="3070531"/>
                    <a:ext cx="6840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triangle" w="lg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78" name="Tekstvak 77"/>
                <p:cNvSpPr txBox="1"/>
                <p:nvPr/>
              </p:nvSpPr>
              <p:spPr>
                <a:xfrm>
                  <a:off x="7100482" y="2852936"/>
                  <a:ext cx="1009596" cy="369332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raaklijn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Tekstvak 78"/>
                <p:cNvSpPr txBox="1"/>
                <p:nvPr/>
              </p:nvSpPr>
              <p:spPr>
                <a:xfrm>
                  <a:off x="7405660" y="3206154"/>
                  <a:ext cx="1009596" cy="369332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veldlijn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8" name="Text Box 109"/>
            <p:cNvSpPr txBox="1">
              <a:spLocks noChangeAspect="1" noChangeArrowheads="1"/>
            </p:cNvSpPr>
            <p:nvPr/>
          </p:nvSpPr>
          <p:spPr bwMode="auto">
            <a:xfrm>
              <a:off x="3456111" y="2653980"/>
              <a:ext cx="65230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 anchorCtr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nl-NL" altLang="nl-NL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9" name="Rectangle 133"/>
          <p:cNvSpPr>
            <a:spLocks noChangeArrowheads="1"/>
          </p:cNvSpPr>
          <p:nvPr/>
        </p:nvSpPr>
        <p:spPr bwMode="auto">
          <a:xfrm>
            <a:off x="-15766" y="5884202"/>
            <a:ext cx="770520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indent="268288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1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nl-NL" altLang="nl-NL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½mv</a:t>
            </a:r>
            <a:r>
              <a:rPr lang="en-US" altLang="nl-NL" sz="1800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1800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  <a:r>
              <a:rPr lang="nl-NL" altLang="nl-NL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 </a:t>
            </a:r>
            <a:r>
              <a:rPr lang="nl-NL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35A5</a:t>
            </a:r>
            <a:endParaRPr lang="nl-NL" altLang="nl-NL" sz="18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0198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/>
      <p:bldP spid="63" grpId="0"/>
      <p:bldP spid="64" grpId="0"/>
      <p:bldP spid="66" grpId="0"/>
      <p:bldP spid="2" grpId="0"/>
      <p:bldP spid="69" grpId="0"/>
      <p:bldP spid="70" grpId="0"/>
      <p:bldP spid="71" grpId="0"/>
      <p:bldP spid="72" grpId="0"/>
      <p:bldP spid="5" grpId="0"/>
      <p:bldP spid="1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62250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Einde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807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/>
          <p:cNvGrpSpPr/>
          <p:nvPr/>
        </p:nvGrpSpPr>
        <p:grpSpPr>
          <a:xfrm>
            <a:off x="472980" y="1949148"/>
            <a:ext cx="1800001" cy="3605188"/>
            <a:chOff x="439870" y="2150810"/>
            <a:chExt cx="1754994" cy="3535166"/>
          </a:xfrm>
        </p:grpSpPr>
        <p:sp>
          <p:nvSpPr>
            <p:cNvPr id="20" name="Rechthoek 19"/>
            <p:cNvSpPr/>
            <p:nvPr/>
          </p:nvSpPr>
          <p:spPr bwMode="auto">
            <a:xfrm>
              <a:off x="439870" y="2150810"/>
              <a:ext cx="1754993" cy="88082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ep 18"/>
            <p:cNvGrpSpPr/>
            <p:nvPr/>
          </p:nvGrpSpPr>
          <p:grpSpPr>
            <a:xfrm>
              <a:off x="439870" y="2195456"/>
              <a:ext cx="1754994" cy="3490520"/>
              <a:chOff x="555572" y="2211222"/>
              <a:chExt cx="1754994" cy="3490520"/>
            </a:xfrm>
            <a:noFill/>
          </p:grpSpPr>
          <p:grpSp>
            <p:nvGrpSpPr>
              <p:cNvPr id="12" name="Groep 11"/>
              <p:cNvGrpSpPr/>
              <p:nvPr/>
            </p:nvGrpSpPr>
            <p:grpSpPr>
              <a:xfrm>
                <a:off x="555572" y="2211222"/>
                <a:ext cx="1754994" cy="3490520"/>
                <a:chOff x="555572" y="2211222"/>
                <a:chExt cx="1754994" cy="3490520"/>
              </a:xfrm>
              <a:grpFill/>
            </p:grpSpPr>
            <p:grpSp>
              <p:nvGrpSpPr>
                <p:cNvPr id="11" name="Groep 10"/>
                <p:cNvGrpSpPr/>
                <p:nvPr/>
              </p:nvGrpSpPr>
              <p:grpSpPr>
                <a:xfrm>
                  <a:off x="555572" y="2909721"/>
                  <a:ext cx="1754994" cy="2792021"/>
                  <a:chOff x="555572" y="2909721"/>
                  <a:chExt cx="1754994" cy="2792021"/>
                </a:xfrm>
                <a:grpFill/>
              </p:grpSpPr>
              <p:sp>
                <p:nvSpPr>
                  <p:cNvPr id="146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22469" y="2909721"/>
                    <a:ext cx="421199" cy="281305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555572" y="3054182"/>
                    <a:ext cx="1754994" cy="264756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2" name="Group 131"/>
                <p:cNvGrpSpPr>
                  <a:grpSpLocks/>
                </p:cNvGrpSpPr>
                <p:nvPr/>
              </p:nvGrpSpPr>
              <p:grpSpPr bwMode="auto">
                <a:xfrm>
                  <a:off x="1222498" y="2211222"/>
                  <a:ext cx="422275" cy="1930401"/>
                  <a:chOff x="1242" y="993"/>
                  <a:chExt cx="266" cy="1216"/>
                </a:xfrm>
                <a:grpFill/>
              </p:grpSpPr>
              <p:sp>
                <p:nvSpPr>
                  <p:cNvPr id="153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253"/>
                    <a:ext cx="44" cy="95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4" name="Oval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2" y="993"/>
                    <a:ext cx="266" cy="266"/>
                  </a:xfrm>
                  <a:prstGeom prst="ellipse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ep 12"/>
              <p:cNvGrpSpPr/>
              <p:nvPr/>
            </p:nvGrpSpPr>
            <p:grpSpPr>
              <a:xfrm>
                <a:off x="1377243" y="4134100"/>
                <a:ext cx="111683" cy="1059024"/>
                <a:chOff x="1377243" y="4134100"/>
                <a:chExt cx="111683" cy="1059024"/>
              </a:xfrm>
              <a:grpFill/>
            </p:grpSpPr>
            <p:sp>
              <p:nvSpPr>
                <p:cNvPr id="3119" name="Rectangle 73"/>
                <p:cNvSpPr>
                  <a:spLocks noChangeArrowheads="1"/>
                </p:cNvSpPr>
                <p:nvPr/>
              </p:nvSpPr>
              <p:spPr bwMode="auto">
                <a:xfrm>
                  <a:off x="1452926" y="4134100"/>
                  <a:ext cx="36000" cy="105902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8" name="Rectangle 72"/>
                <p:cNvSpPr>
                  <a:spLocks noChangeArrowheads="1"/>
                </p:cNvSpPr>
                <p:nvPr/>
              </p:nvSpPr>
              <p:spPr bwMode="auto">
                <a:xfrm>
                  <a:off x="1377243" y="4134100"/>
                  <a:ext cx="36000" cy="1059024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540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067175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elektroscoop.</a:t>
            </a:r>
          </a:p>
        </p:txBody>
      </p:sp>
      <p:sp>
        <p:nvSpPr>
          <p:cNvPr id="3114" name="Rectangle 78"/>
          <p:cNvSpPr>
            <a:spLocks noChangeArrowheads="1"/>
          </p:cNvSpPr>
          <p:nvPr/>
        </p:nvSpPr>
        <p:spPr bwMode="auto">
          <a:xfrm>
            <a:off x="5740400" y="4170363"/>
            <a:ext cx="1655763" cy="12160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540754" name="Text Box 82"/>
          <p:cNvSpPr txBox="1">
            <a:spLocks noChangeArrowheads="1"/>
          </p:cNvSpPr>
          <p:nvPr/>
        </p:nvSpPr>
        <p:spPr bwMode="auto">
          <a:xfrm>
            <a:off x="5572532" y="5738465"/>
            <a:ext cx="356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>
                <a:solidFill>
                  <a:srgbClr val="000000"/>
                </a:solidFill>
              </a:rPr>
              <a:t>Elektrische influentie.</a:t>
            </a:r>
          </a:p>
        </p:txBody>
      </p:sp>
      <p:sp>
        <p:nvSpPr>
          <p:cNvPr id="540755" name="Text Box 83"/>
          <p:cNvSpPr txBox="1">
            <a:spLocks noChangeArrowheads="1"/>
          </p:cNvSpPr>
          <p:nvPr/>
        </p:nvSpPr>
        <p:spPr bwMode="auto">
          <a:xfrm>
            <a:off x="5572532" y="5738465"/>
            <a:ext cx="295990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>
                <a:solidFill>
                  <a:srgbClr val="000000"/>
                </a:solidFill>
                <a:cs typeface="Arial" panose="020B0604020202020204" pitchFamily="34" charset="0"/>
              </a:rPr>
              <a:t>De elektroscoop blijft ongeladen!</a:t>
            </a:r>
          </a:p>
        </p:txBody>
      </p:sp>
      <p:sp>
        <p:nvSpPr>
          <p:cNvPr id="540774" name="Text Box 102"/>
          <p:cNvSpPr txBox="1">
            <a:spLocks noChangeArrowheads="1"/>
          </p:cNvSpPr>
          <p:nvPr/>
        </p:nvSpPr>
        <p:spPr bwMode="auto">
          <a:xfrm>
            <a:off x="107379" y="5841360"/>
            <a:ext cx="399573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>
                <a:solidFill>
                  <a:srgbClr val="000000"/>
                </a:solidFill>
                <a:cs typeface="Arial" panose="020B0604020202020204" pitchFamily="34" charset="0"/>
              </a:rPr>
              <a:t>De elektroscoop ontlaadt.</a:t>
            </a: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Actieknop: Verder of Volgende 9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540753" name="Text Box 81"/>
          <p:cNvSpPr txBox="1">
            <a:spLocks noChangeArrowheads="1"/>
          </p:cNvSpPr>
          <p:nvPr/>
        </p:nvSpPr>
        <p:spPr bwMode="auto">
          <a:xfrm>
            <a:off x="107379" y="5841360"/>
            <a:ext cx="261143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elektroscoop</a:t>
            </a:r>
            <a:b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blijft geladen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4944" y="241042"/>
            <a:ext cx="3746737" cy="5256000"/>
          </a:xfrm>
          <a:prstGeom prst="rect">
            <a:avLst/>
          </a:prstGeom>
        </p:spPr>
      </p:pic>
      <p:sp>
        <p:nvSpPr>
          <p:cNvPr id="3105" name="Rectangle 125"/>
          <p:cNvSpPr>
            <a:spLocks noChangeArrowheads="1"/>
          </p:cNvSpPr>
          <p:nvPr/>
        </p:nvSpPr>
        <p:spPr bwMode="auto">
          <a:xfrm>
            <a:off x="5692188" y="4125767"/>
            <a:ext cx="1584328" cy="143987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148" name="Rectangle 125"/>
          <p:cNvSpPr>
            <a:spLocks noChangeArrowheads="1"/>
          </p:cNvSpPr>
          <p:nvPr/>
        </p:nvSpPr>
        <p:spPr bwMode="auto">
          <a:xfrm>
            <a:off x="332055" y="4119569"/>
            <a:ext cx="1584325" cy="14398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472980" y="1917249"/>
            <a:ext cx="1800003" cy="3642825"/>
            <a:chOff x="320315" y="2164091"/>
            <a:chExt cx="1800003" cy="3693673"/>
          </a:xfrm>
        </p:grpSpPr>
        <p:grpSp>
          <p:nvGrpSpPr>
            <p:cNvPr id="26" name="Groep 25"/>
            <p:cNvGrpSpPr/>
            <p:nvPr/>
          </p:nvGrpSpPr>
          <p:grpSpPr>
            <a:xfrm>
              <a:off x="320315" y="2241775"/>
              <a:ext cx="1800003" cy="3615989"/>
              <a:chOff x="3134706" y="-1046741"/>
              <a:chExt cx="1755001" cy="3543669"/>
            </a:xfrm>
          </p:grpSpPr>
          <p:grpSp>
            <p:nvGrpSpPr>
              <p:cNvPr id="116" name="Groep 115"/>
              <p:cNvGrpSpPr/>
              <p:nvPr/>
            </p:nvGrpSpPr>
            <p:grpSpPr>
              <a:xfrm>
                <a:off x="3134706" y="-1046741"/>
                <a:ext cx="1755001" cy="3543669"/>
                <a:chOff x="1823593" y="2135132"/>
                <a:chExt cx="1755001" cy="3543669"/>
              </a:xfrm>
            </p:grpSpPr>
            <p:sp>
              <p:nvSpPr>
                <p:cNvPr id="117" name="Rechthoek 116"/>
                <p:cNvSpPr/>
                <p:nvPr/>
              </p:nvSpPr>
              <p:spPr bwMode="auto">
                <a:xfrm>
                  <a:off x="1823594" y="2150381"/>
                  <a:ext cx="1755000" cy="882000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20" name="Groep 119"/>
                <p:cNvGrpSpPr/>
                <p:nvPr/>
              </p:nvGrpSpPr>
              <p:grpSpPr>
                <a:xfrm>
                  <a:off x="1823593" y="2135132"/>
                  <a:ext cx="1754999" cy="3543669"/>
                  <a:chOff x="1939295" y="2150898"/>
                  <a:chExt cx="1754999" cy="3543669"/>
                </a:xfrm>
                <a:noFill/>
              </p:grpSpPr>
              <p:sp>
                <p:nvSpPr>
                  <p:cNvPr id="155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939295" y="3011633"/>
                    <a:ext cx="1754999" cy="268293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8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608387" y="2150898"/>
                    <a:ext cx="422275" cy="1962152"/>
                    <a:chOff x="2115" y="955"/>
                    <a:chExt cx="266" cy="1236"/>
                  </a:xfrm>
                  <a:grpFill/>
                </p:grpSpPr>
                <p:sp>
                  <p:nvSpPr>
                    <p:cNvPr id="141" name="Oval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5" y="955"/>
                      <a:ext cx="266" cy="26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0" name="AutoShap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26" y="1222"/>
                      <a:ext cx="44" cy="96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2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" name="Groep 22"/>
              <p:cNvGrpSpPr/>
              <p:nvPr/>
            </p:nvGrpSpPr>
            <p:grpSpPr>
              <a:xfrm>
                <a:off x="3648935" y="806793"/>
                <a:ext cx="730955" cy="1058338"/>
                <a:chOff x="4395043" y="710554"/>
                <a:chExt cx="730955" cy="1058338"/>
              </a:xfrm>
            </p:grpSpPr>
            <p:sp>
              <p:nvSpPr>
                <p:cNvPr id="3112" name="Rectangle 129"/>
                <p:cNvSpPr>
                  <a:spLocks noChangeArrowheads="1"/>
                </p:cNvSpPr>
                <p:nvPr/>
              </p:nvSpPr>
              <p:spPr bwMode="auto">
                <a:xfrm rot="19218089">
                  <a:off x="5089485" y="710554"/>
                  <a:ext cx="36513" cy="1056750"/>
                </a:xfrm>
                <a:prstGeom prst="rect">
                  <a:avLst/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3" name="Rectangle 130"/>
                <p:cNvSpPr>
                  <a:spLocks noChangeArrowheads="1"/>
                </p:cNvSpPr>
                <p:nvPr/>
              </p:nvSpPr>
              <p:spPr bwMode="auto">
                <a:xfrm rot="2381911" flipH="1">
                  <a:off x="4395043" y="712142"/>
                  <a:ext cx="36513" cy="1056750"/>
                </a:xfrm>
                <a:prstGeom prst="rect">
                  <a:avLst/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ep 9"/>
              <p:cNvGrpSpPr/>
              <p:nvPr/>
            </p:nvGrpSpPr>
            <p:grpSpPr>
              <a:xfrm>
                <a:off x="3278449" y="-92521"/>
                <a:ext cx="1550668" cy="1665079"/>
                <a:chOff x="3005600" y="3121485"/>
                <a:chExt cx="1550668" cy="1665079"/>
              </a:xfrm>
            </p:grpSpPr>
            <p:grpSp>
              <p:nvGrpSpPr>
                <p:cNvPr id="6" name="Groep 5"/>
                <p:cNvGrpSpPr/>
                <p:nvPr/>
              </p:nvGrpSpPr>
              <p:grpSpPr>
                <a:xfrm>
                  <a:off x="3005600" y="3121485"/>
                  <a:ext cx="1550668" cy="1665079"/>
                  <a:chOff x="3005600" y="3121485"/>
                  <a:chExt cx="1550668" cy="1665079"/>
                </a:xfrm>
              </p:grpSpPr>
              <p:sp>
                <p:nvSpPr>
                  <p:cNvPr id="107" name="Tekstvak 106"/>
                  <p:cNvSpPr txBox="1"/>
                  <p:nvPr/>
                </p:nvSpPr>
                <p:spPr>
                  <a:xfrm>
                    <a:off x="3711465" y="3121485"/>
                    <a:ext cx="42541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" name="Tekstvak 107"/>
                  <p:cNvSpPr txBox="1"/>
                  <p:nvPr/>
                </p:nvSpPr>
                <p:spPr>
                  <a:xfrm>
                    <a:off x="4130857" y="4324899"/>
                    <a:ext cx="42541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9" name="Tekstvak 108"/>
                  <p:cNvSpPr txBox="1"/>
                  <p:nvPr/>
                </p:nvSpPr>
                <p:spPr>
                  <a:xfrm>
                    <a:off x="3005600" y="4324899"/>
                    <a:ext cx="42541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19" name="Tekstvak 118"/>
                <p:cNvSpPr txBox="1"/>
                <p:nvPr/>
              </p:nvSpPr>
              <p:spPr>
                <a:xfrm>
                  <a:off x="3711465" y="3774756"/>
                  <a:ext cx="42541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nl-NL" sz="2400" dirty="0" smtClean="0">
                      <a:solidFill>
                        <a:srgbClr val="FF0000"/>
                      </a:solidFill>
                    </a:rPr>
                    <a:t>+</a:t>
                  </a:r>
                  <a:endParaRPr lang="nl-NL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06" name="Tekstvak 205"/>
            <p:cNvSpPr txBox="1"/>
            <p:nvPr/>
          </p:nvSpPr>
          <p:spPr>
            <a:xfrm>
              <a:off x="1026559" y="2164091"/>
              <a:ext cx="496429" cy="553998"/>
            </a:xfrm>
            <a:prstGeom prst="rect">
              <a:avLst/>
            </a:prstGeom>
            <a:noFill/>
          </p:spPr>
          <p:txBody>
            <a:bodyPr vert="horz" wrap="square" tIns="0" bIns="0" rtlCol="0">
              <a:spAutoFit/>
            </a:bodyPr>
            <a:lstStyle/>
            <a:p>
              <a:r>
                <a:rPr lang="nl-NL" dirty="0" smtClean="0">
                  <a:solidFill>
                    <a:srgbClr val="0070C0"/>
                  </a:solidFill>
                </a:rPr>
                <a:t>- - - -</a:t>
              </a:r>
              <a:endParaRPr lang="nl-N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9" name="Groep 128"/>
          <p:cNvGrpSpPr/>
          <p:nvPr/>
        </p:nvGrpSpPr>
        <p:grpSpPr>
          <a:xfrm>
            <a:off x="472980" y="1970414"/>
            <a:ext cx="1800002" cy="3588124"/>
            <a:chOff x="323726" y="2257335"/>
            <a:chExt cx="1800002" cy="3589750"/>
          </a:xfrm>
        </p:grpSpPr>
        <p:grpSp>
          <p:nvGrpSpPr>
            <p:cNvPr id="130" name="Groep 129"/>
            <p:cNvGrpSpPr/>
            <p:nvPr/>
          </p:nvGrpSpPr>
          <p:grpSpPr>
            <a:xfrm>
              <a:off x="323726" y="2257335"/>
              <a:ext cx="1800002" cy="3589750"/>
              <a:chOff x="3138033" y="-1031492"/>
              <a:chExt cx="1755001" cy="3517955"/>
            </a:xfrm>
          </p:grpSpPr>
          <p:grpSp>
            <p:nvGrpSpPr>
              <p:cNvPr id="132" name="Groep 131"/>
              <p:cNvGrpSpPr/>
              <p:nvPr/>
            </p:nvGrpSpPr>
            <p:grpSpPr>
              <a:xfrm>
                <a:off x="3138033" y="-1031492"/>
                <a:ext cx="1755001" cy="3517955"/>
                <a:chOff x="1826920" y="2150381"/>
                <a:chExt cx="1755001" cy="3517955"/>
              </a:xfrm>
            </p:grpSpPr>
            <p:sp>
              <p:nvSpPr>
                <p:cNvPr id="145" name="Rechthoek 144"/>
                <p:cNvSpPr/>
                <p:nvPr/>
              </p:nvSpPr>
              <p:spPr bwMode="auto">
                <a:xfrm>
                  <a:off x="1826921" y="2150381"/>
                  <a:ext cx="1755000" cy="882000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47" name="Groep 146"/>
                <p:cNvGrpSpPr/>
                <p:nvPr/>
              </p:nvGrpSpPr>
              <p:grpSpPr>
                <a:xfrm>
                  <a:off x="1826920" y="2174819"/>
                  <a:ext cx="1754999" cy="3493517"/>
                  <a:chOff x="1942622" y="2190585"/>
                  <a:chExt cx="1754999" cy="3493517"/>
                </a:xfrm>
                <a:noFill/>
              </p:grpSpPr>
              <p:sp>
                <p:nvSpPr>
                  <p:cNvPr id="187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942622" y="3038103"/>
                    <a:ext cx="1754999" cy="2645999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59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608387" y="2190585"/>
                    <a:ext cx="422275" cy="1938339"/>
                    <a:chOff x="2115" y="980"/>
                    <a:chExt cx="266" cy="1221"/>
                  </a:xfrm>
                  <a:grpFill/>
                </p:grpSpPr>
                <p:sp>
                  <p:nvSpPr>
                    <p:cNvPr id="165" name="Oval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5" y="980"/>
                      <a:ext cx="266" cy="26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8" name="AutoShap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26" y="1245"/>
                      <a:ext cx="44" cy="95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2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3" name="Groep 132"/>
              <p:cNvGrpSpPr/>
              <p:nvPr/>
            </p:nvGrpSpPr>
            <p:grpSpPr>
              <a:xfrm>
                <a:off x="3641803" y="822595"/>
                <a:ext cx="752351" cy="1058338"/>
                <a:chOff x="4387911" y="726356"/>
                <a:chExt cx="752351" cy="1058338"/>
              </a:xfrm>
            </p:grpSpPr>
            <p:sp>
              <p:nvSpPr>
                <p:cNvPr id="143" name="Rectangle 129"/>
                <p:cNvSpPr>
                  <a:spLocks noChangeArrowheads="1"/>
                </p:cNvSpPr>
                <p:nvPr/>
              </p:nvSpPr>
              <p:spPr bwMode="auto">
                <a:xfrm rot="19218089">
                  <a:off x="5103749" y="726356"/>
                  <a:ext cx="36513" cy="1056750"/>
                </a:xfrm>
                <a:prstGeom prst="rect">
                  <a:avLst/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Rectangle 130"/>
                <p:cNvSpPr>
                  <a:spLocks noChangeArrowheads="1"/>
                </p:cNvSpPr>
                <p:nvPr/>
              </p:nvSpPr>
              <p:spPr bwMode="auto">
                <a:xfrm rot="2381911" flipH="1">
                  <a:off x="4387911" y="727944"/>
                  <a:ext cx="36513" cy="1056750"/>
                </a:xfrm>
                <a:prstGeom prst="rect">
                  <a:avLst/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4" name="Groep 133"/>
              <p:cNvGrpSpPr/>
              <p:nvPr/>
            </p:nvGrpSpPr>
            <p:grpSpPr>
              <a:xfrm>
                <a:off x="3278449" y="-92521"/>
                <a:ext cx="1550668" cy="1665079"/>
                <a:chOff x="3005600" y="3121485"/>
                <a:chExt cx="1550668" cy="1665079"/>
              </a:xfrm>
            </p:grpSpPr>
            <p:grpSp>
              <p:nvGrpSpPr>
                <p:cNvPr id="135" name="Groep 134"/>
                <p:cNvGrpSpPr/>
                <p:nvPr/>
              </p:nvGrpSpPr>
              <p:grpSpPr>
                <a:xfrm>
                  <a:off x="3005600" y="3121485"/>
                  <a:ext cx="1550668" cy="1665079"/>
                  <a:chOff x="3005600" y="3121485"/>
                  <a:chExt cx="1550668" cy="1665079"/>
                </a:xfrm>
              </p:grpSpPr>
              <p:sp>
                <p:nvSpPr>
                  <p:cNvPr id="137" name="Tekstvak 136"/>
                  <p:cNvSpPr txBox="1"/>
                  <p:nvPr/>
                </p:nvSpPr>
                <p:spPr>
                  <a:xfrm>
                    <a:off x="3711465" y="3121485"/>
                    <a:ext cx="42541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9" name="Tekstvak 138"/>
                  <p:cNvSpPr txBox="1"/>
                  <p:nvPr/>
                </p:nvSpPr>
                <p:spPr>
                  <a:xfrm>
                    <a:off x="4130857" y="4324899"/>
                    <a:ext cx="42541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2" name="Tekstvak 141"/>
                  <p:cNvSpPr txBox="1"/>
                  <p:nvPr/>
                </p:nvSpPr>
                <p:spPr>
                  <a:xfrm>
                    <a:off x="3005600" y="4324899"/>
                    <a:ext cx="42541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36" name="Tekstvak 135"/>
                <p:cNvSpPr txBox="1"/>
                <p:nvPr/>
              </p:nvSpPr>
              <p:spPr>
                <a:xfrm>
                  <a:off x="3711465" y="3774756"/>
                  <a:ext cx="42541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nl-NL" sz="2400" dirty="0" smtClean="0">
                      <a:solidFill>
                        <a:srgbClr val="FF0000"/>
                      </a:solidFill>
                    </a:rPr>
                    <a:t>+</a:t>
                  </a:r>
                  <a:endParaRPr lang="nl-NL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1" name="Tekstvak 130"/>
            <p:cNvSpPr txBox="1"/>
            <p:nvPr/>
          </p:nvSpPr>
          <p:spPr>
            <a:xfrm>
              <a:off x="1071906" y="2276956"/>
              <a:ext cx="371620" cy="369332"/>
            </a:xfrm>
            <a:prstGeom prst="rect">
              <a:avLst/>
            </a:prstGeom>
            <a:noFill/>
          </p:spPr>
          <p:txBody>
            <a:bodyPr vert="horz" wrap="square" tIns="0" bIns="0" rtlCol="0">
              <a:spAutoFit/>
            </a:bodyPr>
            <a:lstStyle/>
            <a:p>
              <a:endParaRPr lang="nl-NL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6" name="Groep 155"/>
          <p:cNvGrpSpPr/>
          <p:nvPr/>
        </p:nvGrpSpPr>
        <p:grpSpPr>
          <a:xfrm>
            <a:off x="472980" y="1959781"/>
            <a:ext cx="1800001" cy="3600000"/>
            <a:chOff x="2130878" y="2302403"/>
            <a:chExt cx="3264784" cy="3579122"/>
          </a:xfrm>
        </p:grpSpPr>
        <p:grpSp>
          <p:nvGrpSpPr>
            <p:cNvPr id="157" name="Groep 156"/>
            <p:cNvGrpSpPr/>
            <p:nvPr/>
          </p:nvGrpSpPr>
          <p:grpSpPr>
            <a:xfrm>
              <a:off x="2130878" y="2302403"/>
              <a:ext cx="3264784" cy="3579122"/>
              <a:chOff x="977425" y="2150003"/>
              <a:chExt cx="3264784" cy="3579122"/>
            </a:xfrm>
          </p:grpSpPr>
          <p:sp>
            <p:nvSpPr>
              <p:cNvPr id="172" name="Rechthoek 171"/>
              <p:cNvSpPr/>
              <p:nvPr/>
            </p:nvSpPr>
            <p:spPr bwMode="auto">
              <a:xfrm>
                <a:off x="977425" y="2150003"/>
                <a:ext cx="3264782" cy="89425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3" name="Groep 172"/>
              <p:cNvGrpSpPr/>
              <p:nvPr/>
            </p:nvGrpSpPr>
            <p:grpSpPr>
              <a:xfrm>
                <a:off x="977425" y="2174819"/>
                <a:ext cx="3264784" cy="3554306"/>
                <a:chOff x="1093127" y="2190585"/>
                <a:chExt cx="3264784" cy="3554306"/>
              </a:xfrm>
              <a:noFill/>
            </p:grpSpPr>
            <p:sp>
              <p:nvSpPr>
                <p:cNvPr id="179" name="Rectangle 127"/>
                <p:cNvSpPr>
                  <a:spLocks noChangeArrowheads="1"/>
                </p:cNvSpPr>
                <p:nvPr/>
              </p:nvSpPr>
              <p:spPr bwMode="auto">
                <a:xfrm>
                  <a:off x="1093127" y="3062133"/>
                  <a:ext cx="3264784" cy="268275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5" name="Group 131"/>
                <p:cNvGrpSpPr>
                  <a:grpSpLocks/>
                </p:cNvGrpSpPr>
                <p:nvPr/>
              </p:nvGrpSpPr>
              <p:grpSpPr bwMode="auto">
                <a:xfrm>
                  <a:off x="2333772" y="2190585"/>
                  <a:ext cx="784230" cy="1970090"/>
                  <a:chOff x="1942" y="980"/>
                  <a:chExt cx="494" cy="1241"/>
                </a:xfrm>
                <a:grpFill/>
              </p:grpSpPr>
              <p:sp>
                <p:nvSpPr>
                  <p:cNvPr id="176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2148" y="1252"/>
                    <a:ext cx="82" cy="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7" name="Oval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42" y="980"/>
                    <a:ext cx="494" cy="270"/>
                  </a:xfrm>
                  <a:prstGeom prst="ellipse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58" name="Groep 157"/>
            <p:cNvGrpSpPr/>
            <p:nvPr/>
          </p:nvGrpSpPr>
          <p:grpSpPr>
            <a:xfrm>
              <a:off x="2571950" y="2318511"/>
              <a:ext cx="2475862" cy="2993048"/>
              <a:chOff x="4814444" y="633600"/>
              <a:chExt cx="2475862" cy="2993048"/>
            </a:xfrm>
          </p:grpSpPr>
          <p:grpSp>
            <p:nvGrpSpPr>
              <p:cNvPr id="169" name="Group 128"/>
              <p:cNvGrpSpPr>
                <a:grpSpLocks/>
              </p:cNvGrpSpPr>
              <p:nvPr/>
            </p:nvGrpSpPr>
            <p:grpSpPr bwMode="auto">
              <a:xfrm>
                <a:off x="5458056" y="2551910"/>
                <a:ext cx="1125544" cy="1074738"/>
                <a:chOff x="1330" y="2595"/>
                <a:chExt cx="709" cy="677"/>
              </a:xfrm>
            </p:grpSpPr>
            <p:sp>
              <p:nvSpPr>
                <p:cNvPr id="170" name="Rectangle 129"/>
                <p:cNvSpPr>
                  <a:spLocks noChangeArrowheads="1"/>
                </p:cNvSpPr>
                <p:nvPr/>
              </p:nvSpPr>
              <p:spPr bwMode="auto">
                <a:xfrm rot="19800000">
                  <a:off x="1998" y="2595"/>
                  <a:ext cx="41" cy="676"/>
                </a:xfrm>
                <a:prstGeom prst="rect">
                  <a:avLst/>
                </a:prstGeom>
                <a:solidFill>
                  <a:schemeClr val="bg2">
                    <a:alpha val="8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" name="Rectangle 13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1330" y="2596"/>
                  <a:ext cx="41" cy="676"/>
                </a:xfrm>
                <a:prstGeom prst="rect">
                  <a:avLst/>
                </a:prstGeom>
                <a:solidFill>
                  <a:schemeClr val="bg2">
                    <a:alpha val="8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0" name="Groep 159"/>
              <p:cNvGrpSpPr/>
              <p:nvPr/>
            </p:nvGrpSpPr>
            <p:grpSpPr>
              <a:xfrm>
                <a:off x="4814444" y="633600"/>
                <a:ext cx="2475862" cy="2683794"/>
                <a:chOff x="2470921" y="2165834"/>
                <a:chExt cx="2475862" cy="2683794"/>
              </a:xfrm>
            </p:grpSpPr>
            <p:grpSp>
              <p:nvGrpSpPr>
                <p:cNvPr id="161" name="Groep 160"/>
                <p:cNvGrpSpPr/>
                <p:nvPr/>
              </p:nvGrpSpPr>
              <p:grpSpPr>
                <a:xfrm>
                  <a:off x="2470921" y="2165834"/>
                  <a:ext cx="2475862" cy="2683794"/>
                  <a:chOff x="2470921" y="2165834"/>
                  <a:chExt cx="2475862" cy="2683794"/>
                </a:xfrm>
              </p:grpSpPr>
              <p:grpSp>
                <p:nvGrpSpPr>
                  <p:cNvPr id="163" name="Groep 162"/>
                  <p:cNvGrpSpPr/>
                  <p:nvPr/>
                </p:nvGrpSpPr>
                <p:grpSpPr>
                  <a:xfrm>
                    <a:off x="2470921" y="4387963"/>
                    <a:ext cx="2475862" cy="461665"/>
                    <a:chOff x="2470921" y="4387963"/>
                    <a:chExt cx="2475862" cy="461665"/>
                  </a:xfrm>
                </p:grpSpPr>
                <p:sp>
                  <p:nvSpPr>
                    <p:cNvPr id="166" name="Tekstvak 165"/>
                    <p:cNvSpPr txBox="1"/>
                    <p:nvPr/>
                  </p:nvSpPr>
                  <p:spPr>
                    <a:xfrm>
                      <a:off x="4228531" y="4387963"/>
                      <a:ext cx="71825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rtlCol="0">
                      <a:spAutoFit/>
                    </a:bodyPr>
                    <a:lstStyle/>
                    <a:p>
                      <a:r>
                        <a:rPr lang="nl-NL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67" name="Tekstvak 166"/>
                    <p:cNvSpPr txBox="1"/>
                    <p:nvPr/>
                  </p:nvSpPr>
                  <p:spPr>
                    <a:xfrm>
                      <a:off x="2470921" y="4387963"/>
                      <a:ext cx="71825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rtlCol="0">
                      <a:spAutoFit/>
                    </a:bodyPr>
                    <a:lstStyle/>
                    <a:p>
                      <a:r>
                        <a:rPr lang="nl-NL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164" name="Tekstvak 163"/>
                  <p:cNvSpPr txBox="1"/>
                  <p:nvPr/>
                </p:nvSpPr>
                <p:spPr>
                  <a:xfrm>
                    <a:off x="3364481" y="2165834"/>
                    <a:ext cx="71825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 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62" name="Tekstvak 161"/>
                <p:cNvSpPr txBox="1"/>
                <p:nvPr/>
              </p:nvSpPr>
              <p:spPr>
                <a:xfrm>
                  <a:off x="3585175" y="3345718"/>
                  <a:ext cx="71825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nl-NL" sz="2400" dirty="0" smtClean="0">
                      <a:solidFill>
                        <a:srgbClr val="FF0000"/>
                      </a:solidFill>
                    </a:rPr>
                    <a:t>+</a:t>
                  </a:r>
                  <a:endParaRPr lang="nl-NL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208" name="Groep 207"/>
          <p:cNvGrpSpPr/>
          <p:nvPr/>
        </p:nvGrpSpPr>
        <p:grpSpPr>
          <a:xfrm>
            <a:off x="6012160" y="1958192"/>
            <a:ext cx="1800000" cy="3586533"/>
            <a:chOff x="554052" y="2166240"/>
            <a:chExt cx="1754993" cy="3501501"/>
          </a:xfrm>
        </p:grpSpPr>
        <p:sp>
          <p:nvSpPr>
            <p:cNvPr id="209" name="Rechthoek 208"/>
            <p:cNvSpPr/>
            <p:nvPr/>
          </p:nvSpPr>
          <p:spPr bwMode="auto">
            <a:xfrm>
              <a:off x="554052" y="2166240"/>
              <a:ext cx="1754993" cy="88082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0" name="Groep 209"/>
            <p:cNvGrpSpPr/>
            <p:nvPr/>
          </p:nvGrpSpPr>
          <p:grpSpPr>
            <a:xfrm>
              <a:off x="554052" y="2195456"/>
              <a:ext cx="1754993" cy="3472285"/>
              <a:chOff x="669754" y="2211222"/>
              <a:chExt cx="1754993" cy="3472285"/>
            </a:xfrm>
            <a:noFill/>
          </p:grpSpPr>
          <p:grpSp>
            <p:nvGrpSpPr>
              <p:cNvPr id="211" name="Groep 210"/>
              <p:cNvGrpSpPr/>
              <p:nvPr/>
            </p:nvGrpSpPr>
            <p:grpSpPr>
              <a:xfrm>
                <a:off x="669754" y="2211222"/>
                <a:ext cx="1754993" cy="3472285"/>
                <a:chOff x="669754" y="2211222"/>
                <a:chExt cx="1754993" cy="3472285"/>
              </a:xfrm>
              <a:grpFill/>
            </p:grpSpPr>
            <p:grpSp>
              <p:nvGrpSpPr>
                <p:cNvPr id="215" name="Groep 214"/>
                <p:cNvGrpSpPr/>
                <p:nvPr/>
              </p:nvGrpSpPr>
              <p:grpSpPr>
                <a:xfrm>
                  <a:off x="669754" y="2909721"/>
                  <a:ext cx="1754993" cy="2773786"/>
                  <a:chOff x="669754" y="2909721"/>
                  <a:chExt cx="1754993" cy="2773786"/>
                </a:xfrm>
                <a:grpFill/>
              </p:grpSpPr>
              <p:sp>
                <p:nvSpPr>
                  <p:cNvPr id="21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336651" y="2909721"/>
                    <a:ext cx="421199" cy="281305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669754" y="3047520"/>
                    <a:ext cx="1754993" cy="2635987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16" name="Group 131"/>
                <p:cNvGrpSpPr>
                  <a:grpSpLocks/>
                </p:cNvGrpSpPr>
                <p:nvPr/>
              </p:nvGrpSpPr>
              <p:grpSpPr bwMode="auto">
                <a:xfrm>
                  <a:off x="1336798" y="2211222"/>
                  <a:ext cx="422275" cy="1919289"/>
                  <a:chOff x="1314" y="993"/>
                  <a:chExt cx="266" cy="1209"/>
                </a:xfrm>
                <a:grpFill/>
              </p:grpSpPr>
              <p:sp>
                <p:nvSpPr>
                  <p:cNvPr id="218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1250"/>
                    <a:ext cx="44" cy="95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" name="Oval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14" y="993"/>
                    <a:ext cx="266" cy="266"/>
                  </a:xfrm>
                  <a:prstGeom prst="ellipse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12" name="Groep 211"/>
              <p:cNvGrpSpPr/>
              <p:nvPr/>
            </p:nvGrpSpPr>
            <p:grpSpPr>
              <a:xfrm>
                <a:off x="1496997" y="4131386"/>
                <a:ext cx="111686" cy="1054395"/>
                <a:chOff x="1496997" y="4131386"/>
                <a:chExt cx="111686" cy="1054395"/>
              </a:xfrm>
              <a:grpFill/>
            </p:grpSpPr>
            <p:sp>
              <p:nvSpPr>
                <p:cNvPr id="213" name="Rectangle 73"/>
                <p:cNvSpPr>
                  <a:spLocks noChangeArrowheads="1"/>
                </p:cNvSpPr>
                <p:nvPr/>
              </p:nvSpPr>
              <p:spPr bwMode="auto">
                <a:xfrm>
                  <a:off x="1572683" y="4131386"/>
                  <a:ext cx="36000" cy="105439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Rectangle 72"/>
                <p:cNvSpPr>
                  <a:spLocks noChangeArrowheads="1"/>
                </p:cNvSpPr>
                <p:nvPr/>
              </p:nvSpPr>
              <p:spPr bwMode="auto">
                <a:xfrm>
                  <a:off x="1496997" y="4131386"/>
                  <a:ext cx="36000" cy="105439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540772" name="Text Box 100"/>
          <p:cNvSpPr txBox="1">
            <a:spLocks noChangeArrowheads="1"/>
          </p:cNvSpPr>
          <p:nvPr/>
        </p:nvSpPr>
        <p:spPr bwMode="auto">
          <a:xfrm>
            <a:off x="107379" y="5841360"/>
            <a:ext cx="4392613" cy="82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tIns="36000" b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>
                <a:solidFill>
                  <a:srgbClr val="000000"/>
                </a:solidFill>
                <a:cs typeface="Arial" panose="020B0604020202020204" pitchFamily="34" charset="0"/>
              </a:rPr>
              <a:t>Geleidende verbinding met de </a:t>
            </a:r>
            <a:r>
              <a:rPr lang="nl-NL" altLang="nl-N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aarde aanbrengen.</a:t>
            </a:r>
            <a:endParaRPr lang="nl-NL" altLang="nl-NL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40773" name="Rectangle 101"/>
          <p:cNvSpPr>
            <a:spLocks noChangeArrowheads="1"/>
          </p:cNvSpPr>
          <p:nvPr/>
        </p:nvSpPr>
        <p:spPr bwMode="auto">
          <a:xfrm>
            <a:off x="-36512" y="5554288"/>
            <a:ext cx="9180512" cy="16827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grpSp>
        <p:nvGrpSpPr>
          <p:cNvPr id="207" name="Groep 206"/>
          <p:cNvGrpSpPr/>
          <p:nvPr/>
        </p:nvGrpSpPr>
        <p:grpSpPr>
          <a:xfrm>
            <a:off x="472980" y="1965154"/>
            <a:ext cx="1800000" cy="3586533"/>
            <a:chOff x="554052" y="2166240"/>
            <a:chExt cx="1754993" cy="3501501"/>
          </a:xfrm>
        </p:grpSpPr>
        <p:sp>
          <p:nvSpPr>
            <p:cNvPr id="221" name="Rechthoek 220"/>
            <p:cNvSpPr/>
            <p:nvPr/>
          </p:nvSpPr>
          <p:spPr bwMode="auto">
            <a:xfrm>
              <a:off x="554052" y="2166240"/>
              <a:ext cx="1754993" cy="88082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2" name="Groep 221"/>
            <p:cNvGrpSpPr/>
            <p:nvPr/>
          </p:nvGrpSpPr>
          <p:grpSpPr>
            <a:xfrm>
              <a:off x="554052" y="2195456"/>
              <a:ext cx="1754993" cy="3472285"/>
              <a:chOff x="669754" y="2211222"/>
              <a:chExt cx="1754993" cy="3472285"/>
            </a:xfrm>
            <a:noFill/>
          </p:grpSpPr>
          <p:grpSp>
            <p:nvGrpSpPr>
              <p:cNvPr id="223" name="Groep 222"/>
              <p:cNvGrpSpPr/>
              <p:nvPr/>
            </p:nvGrpSpPr>
            <p:grpSpPr>
              <a:xfrm>
                <a:off x="669754" y="2211222"/>
                <a:ext cx="1754993" cy="3472285"/>
                <a:chOff x="669754" y="2211222"/>
                <a:chExt cx="1754993" cy="3472285"/>
              </a:xfrm>
              <a:grpFill/>
            </p:grpSpPr>
            <p:sp>
              <p:nvSpPr>
                <p:cNvPr id="232" name="Rectangle 127"/>
                <p:cNvSpPr>
                  <a:spLocks noChangeArrowheads="1"/>
                </p:cNvSpPr>
                <p:nvPr/>
              </p:nvSpPr>
              <p:spPr bwMode="auto">
                <a:xfrm>
                  <a:off x="669754" y="3047520"/>
                  <a:ext cx="1754993" cy="263598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28" name="Group 131"/>
                <p:cNvGrpSpPr>
                  <a:grpSpLocks/>
                </p:cNvGrpSpPr>
                <p:nvPr/>
              </p:nvGrpSpPr>
              <p:grpSpPr bwMode="auto">
                <a:xfrm>
                  <a:off x="1336798" y="2211222"/>
                  <a:ext cx="422275" cy="1919289"/>
                  <a:chOff x="1314" y="993"/>
                  <a:chExt cx="266" cy="1209"/>
                </a:xfrm>
                <a:grpFill/>
              </p:grpSpPr>
              <p:sp>
                <p:nvSpPr>
                  <p:cNvPr id="229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1250"/>
                    <a:ext cx="44" cy="95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0" name="Oval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14" y="993"/>
                    <a:ext cx="266" cy="266"/>
                  </a:xfrm>
                  <a:prstGeom prst="ellipse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24" name="Groep 223"/>
              <p:cNvGrpSpPr/>
              <p:nvPr/>
            </p:nvGrpSpPr>
            <p:grpSpPr>
              <a:xfrm>
                <a:off x="1496997" y="4131386"/>
                <a:ext cx="111686" cy="1054395"/>
                <a:chOff x="1496997" y="4131386"/>
                <a:chExt cx="111686" cy="1054395"/>
              </a:xfrm>
              <a:grpFill/>
            </p:grpSpPr>
            <p:sp>
              <p:nvSpPr>
                <p:cNvPr id="225" name="Rectangle 73"/>
                <p:cNvSpPr>
                  <a:spLocks noChangeArrowheads="1"/>
                </p:cNvSpPr>
                <p:nvPr/>
              </p:nvSpPr>
              <p:spPr bwMode="auto">
                <a:xfrm>
                  <a:off x="1572683" y="4131386"/>
                  <a:ext cx="36000" cy="105439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Rectangle 72"/>
                <p:cNvSpPr>
                  <a:spLocks noChangeArrowheads="1"/>
                </p:cNvSpPr>
                <p:nvPr/>
              </p:nvSpPr>
              <p:spPr bwMode="auto">
                <a:xfrm>
                  <a:off x="1496997" y="4131386"/>
                  <a:ext cx="36000" cy="105439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33" name="Groep 232"/>
          <p:cNvGrpSpPr/>
          <p:nvPr/>
        </p:nvGrpSpPr>
        <p:grpSpPr>
          <a:xfrm>
            <a:off x="6012160" y="1910010"/>
            <a:ext cx="1800003" cy="3642825"/>
            <a:chOff x="320315" y="2164091"/>
            <a:chExt cx="1800003" cy="3693673"/>
          </a:xfrm>
        </p:grpSpPr>
        <p:grpSp>
          <p:nvGrpSpPr>
            <p:cNvPr id="234" name="Groep 233"/>
            <p:cNvGrpSpPr/>
            <p:nvPr/>
          </p:nvGrpSpPr>
          <p:grpSpPr>
            <a:xfrm>
              <a:off x="320315" y="2241775"/>
              <a:ext cx="1800003" cy="3615989"/>
              <a:chOff x="3134706" y="-1046741"/>
              <a:chExt cx="1755001" cy="3543669"/>
            </a:xfrm>
          </p:grpSpPr>
          <p:grpSp>
            <p:nvGrpSpPr>
              <p:cNvPr id="236" name="Groep 235"/>
              <p:cNvGrpSpPr/>
              <p:nvPr/>
            </p:nvGrpSpPr>
            <p:grpSpPr>
              <a:xfrm>
                <a:off x="3134706" y="-1046741"/>
                <a:ext cx="1755001" cy="3543669"/>
                <a:chOff x="1823593" y="2135132"/>
                <a:chExt cx="1755001" cy="3543669"/>
              </a:xfrm>
            </p:grpSpPr>
            <p:sp>
              <p:nvSpPr>
                <p:cNvPr id="246" name="Rechthoek 245"/>
                <p:cNvSpPr/>
                <p:nvPr/>
              </p:nvSpPr>
              <p:spPr bwMode="auto">
                <a:xfrm>
                  <a:off x="1823594" y="2150381"/>
                  <a:ext cx="1755000" cy="882000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47" name="Groep 246"/>
                <p:cNvGrpSpPr/>
                <p:nvPr/>
              </p:nvGrpSpPr>
              <p:grpSpPr>
                <a:xfrm>
                  <a:off x="1823593" y="2135132"/>
                  <a:ext cx="1754999" cy="3543669"/>
                  <a:chOff x="1939295" y="2150898"/>
                  <a:chExt cx="1754999" cy="3543669"/>
                </a:xfrm>
                <a:noFill/>
              </p:grpSpPr>
              <p:grpSp>
                <p:nvGrpSpPr>
                  <p:cNvPr id="248" name="Groep 247"/>
                  <p:cNvGrpSpPr/>
                  <p:nvPr/>
                </p:nvGrpSpPr>
                <p:grpSpPr>
                  <a:xfrm>
                    <a:off x="1939295" y="2862520"/>
                    <a:ext cx="1754999" cy="2832047"/>
                    <a:chOff x="1939295" y="2862520"/>
                    <a:chExt cx="1754999" cy="2832047"/>
                  </a:xfrm>
                  <a:grpFill/>
                </p:grpSpPr>
                <p:sp>
                  <p:nvSpPr>
                    <p:cNvPr id="252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9523" y="2862520"/>
                      <a:ext cx="421199" cy="28618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3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9295" y="3011633"/>
                      <a:ext cx="1754999" cy="268293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49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608387" y="2150898"/>
                    <a:ext cx="422275" cy="1962152"/>
                    <a:chOff x="2115" y="955"/>
                    <a:chExt cx="266" cy="1236"/>
                  </a:xfrm>
                  <a:grpFill/>
                </p:grpSpPr>
                <p:sp>
                  <p:nvSpPr>
                    <p:cNvPr id="250" name="Oval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5" y="955"/>
                      <a:ext cx="266" cy="26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1" name="AutoShap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26" y="1222"/>
                      <a:ext cx="44" cy="96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bg2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nl-NL" altLang="nl-NL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7" name="Groep 236"/>
              <p:cNvGrpSpPr/>
              <p:nvPr/>
            </p:nvGrpSpPr>
            <p:grpSpPr>
              <a:xfrm>
                <a:off x="3648935" y="806793"/>
                <a:ext cx="730955" cy="1058338"/>
                <a:chOff x="4395043" y="710554"/>
                <a:chExt cx="730955" cy="1058338"/>
              </a:xfrm>
            </p:grpSpPr>
            <p:sp>
              <p:nvSpPr>
                <p:cNvPr id="244" name="Rectangle 129"/>
                <p:cNvSpPr>
                  <a:spLocks noChangeArrowheads="1"/>
                </p:cNvSpPr>
                <p:nvPr/>
              </p:nvSpPr>
              <p:spPr bwMode="auto">
                <a:xfrm rot="19218089">
                  <a:off x="5089485" y="710554"/>
                  <a:ext cx="36513" cy="1056750"/>
                </a:xfrm>
                <a:prstGeom prst="rect">
                  <a:avLst/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" name="Rectangle 130"/>
                <p:cNvSpPr>
                  <a:spLocks noChangeArrowheads="1"/>
                </p:cNvSpPr>
                <p:nvPr/>
              </p:nvSpPr>
              <p:spPr bwMode="auto">
                <a:xfrm rot="2381911" flipH="1">
                  <a:off x="4395043" y="712142"/>
                  <a:ext cx="36513" cy="1056750"/>
                </a:xfrm>
                <a:prstGeom prst="rect">
                  <a:avLst/>
                </a:prstGeom>
                <a:solidFill>
                  <a:schemeClr val="bg2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8" name="Groep 237"/>
              <p:cNvGrpSpPr/>
              <p:nvPr/>
            </p:nvGrpSpPr>
            <p:grpSpPr>
              <a:xfrm>
                <a:off x="3278449" y="-92521"/>
                <a:ext cx="1550668" cy="1665079"/>
                <a:chOff x="3005600" y="3121485"/>
                <a:chExt cx="1550668" cy="1665079"/>
              </a:xfrm>
            </p:grpSpPr>
            <p:grpSp>
              <p:nvGrpSpPr>
                <p:cNvPr id="239" name="Groep 238"/>
                <p:cNvGrpSpPr/>
                <p:nvPr/>
              </p:nvGrpSpPr>
              <p:grpSpPr>
                <a:xfrm>
                  <a:off x="3005600" y="3121485"/>
                  <a:ext cx="1550668" cy="1665079"/>
                  <a:chOff x="3005600" y="3121485"/>
                  <a:chExt cx="1550668" cy="1665079"/>
                </a:xfrm>
              </p:grpSpPr>
              <p:sp>
                <p:nvSpPr>
                  <p:cNvPr id="241" name="Tekstvak 240"/>
                  <p:cNvSpPr txBox="1"/>
                  <p:nvPr/>
                </p:nvSpPr>
                <p:spPr>
                  <a:xfrm>
                    <a:off x="3711465" y="3121485"/>
                    <a:ext cx="42541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42" name="Tekstvak 241"/>
                  <p:cNvSpPr txBox="1"/>
                  <p:nvPr/>
                </p:nvSpPr>
                <p:spPr>
                  <a:xfrm>
                    <a:off x="4130857" y="4324899"/>
                    <a:ext cx="42541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43" name="Tekstvak 242"/>
                  <p:cNvSpPr txBox="1"/>
                  <p:nvPr/>
                </p:nvSpPr>
                <p:spPr>
                  <a:xfrm>
                    <a:off x="3005600" y="4324899"/>
                    <a:ext cx="42541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nl-NL" sz="2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240" name="Tekstvak 239"/>
                <p:cNvSpPr txBox="1"/>
                <p:nvPr/>
              </p:nvSpPr>
              <p:spPr>
                <a:xfrm>
                  <a:off x="3711465" y="3774756"/>
                  <a:ext cx="42541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nl-NL" sz="2400" dirty="0" smtClean="0">
                      <a:solidFill>
                        <a:srgbClr val="FF0000"/>
                      </a:solidFill>
                    </a:rPr>
                    <a:t>+</a:t>
                  </a:r>
                  <a:endParaRPr lang="nl-NL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35" name="Tekstvak 234"/>
            <p:cNvSpPr txBox="1"/>
            <p:nvPr/>
          </p:nvSpPr>
          <p:spPr>
            <a:xfrm>
              <a:off x="1026559" y="2164091"/>
              <a:ext cx="496429" cy="553998"/>
            </a:xfrm>
            <a:prstGeom prst="rect">
              <a:avLst/>
            </a:prstGeom>
            <a:noFill/>
          </p:spPr>
          <p:txBody>
            <a:bodyPr vert="horz" wrap="square" tIns="0" bIns="0" rtlCol="0">
              <a:spAutoFit/>
            </a:bodyPr>
            <a:lstStyle/>
            <a:p>
              <a:r>
                <a:rPr lang="nl-NL" dirty="0" smtClean="0">
                  <a:solidFill>
                    <a:srgbClr val="0070C0"/>
                  </a:solidFill>
                </a:rPr>
                <a:t>- - - -</a:t>
              </a:r>
              <a:endParaRPr lang="nl-N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4" name="Groep 253"/>
          <p:cNvGrpSpPr/>
          <p:nvPr/>
        </p:nvGrpSpPr>
        <p:grpSpPr>
          <a:xfrm>
            <a:off x="6012160" y="1964244"/>
            <a:ext cx="1800000" cy="3586533"/>
            <a:chOff x="554052" y="2166240"/>
            <a:chExt cx="1754993" cy="3501501"/>
          </a:xfrm>
        </p:grpSpPr>
        <p:sp>
          <p:nvSpPr>
            <p:cNvPr id="255" name="Rechthoek 254"/>
            <p:cNvSpPr/>
            <p:nvPr/>
          </p:nvSpPr>
          <p:spPr bwMode="auto">
            <a:xfrm>
              <a:off x="554052" y="2166240"/>
              <a:ext cx="1754993" cy="88082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56" name="Groep 255"/>
            <p:cNvGrpSpPr/>
            <p:nvPr/>
          </p:nvGrpSpPr>
          <p:grpSpPr>
            <a:xfrm>
              <a:off x="554052" y="2195456"/>
              <a:ext cx="1754993" cy="3472285"/>
              <a:chOff x="669754" y="2211222"/>
              <a:chExt cx="1754993" cy="3472285"/>
            </a:xfrm>
            <a:noFill/>
          </p:grpSpPr>
          <p:grpSp>
            <p:nvGrpSpPr>
              <p:cNvPr id="257" name="Groep 256"/>
              <p:cNvGrpSpPr/>
              <p:nvPr/>
            </p:nvGrpSpPr>
            <p:grpSpPr>
              <a:xfrm>
                <a:off x="669754" y="2211222"/>
                <a:ext cx="1754993" cy="3472285"/>
                <a:chOff x="669754" y="2211222"/>
                <a:chExt cx="1754993" cy="3472285"/>
              </a:xfrm>
              <a:grpFill/>
            </p:grpSpPr>
            <p:grpSp>
              <p:nvGrpSpPr>
                <p:cNvPr id="261" name="Groep 260"/>
                <p:cNvGrpSpPr/>
                <p:nvPr/>
              </p:nvGrpSpPr>
              <p:grpSpPr>
                <a:xfrm>
                  <a:off x="669754" y="2909721"/>
                  <a:ext cx="1754993" cy="2773786"/>
                  <a:chOff x="669754" y="2909721"/>
                  <a:chExt cx="1754993" cy="2773786"/>
                </a:xfrm>
                <a:grpFill/>
              </p:grpSpPr>
              <p:sp>
                <p:nvSpPr>
                  <p:cNvPr id="26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336651" y="2909721"/>
                    <a:ext cx="421199" cy="281305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6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669754" y="3047520"/>
                    <a:ext cx="1754993" cy="2635987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2" name="Group 131"/>
                <p:cNvGrpSpPr>
                  <a:grpSpLocks/>
                </p:cNvGrpSpPr>
                <p:nvPr/>
              </p:nvGrpSpPr>
              <p:grpSpPr bwMode="auto">
                <a:xfrm>
                  <a:off x="1336798" y="2211222"/>
                  <a:ext cx="422275" cy="1919289"/>
                  <a:chOff x="1314" y="993"/>
                  <a:chExt cx="266" cy="1209"/>
                </a:xfrm>
                <a:grpFill/>
              </p:grpSpPr>
              <p:sp>
                <p:nvSpPr>
                  <p:cNvPr id="263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1425" y="1250"/>
                    <a:ext cx="44" cy="95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4" name="Oval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14" y="993"/>
                    <a:ext cx="266" cy="266"/>
                  </a:xfrm>
                  <a:prstGeom prst="ellipse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58" name="Groep 257"/>
              <p:cNvGrpSpPr/>
              <p:nvPr/>
            </p:nvGrpSpPr>
            <p:grpSpPr>
              <a:xfrm>
                <a:off x="1496997" y="4131386"/>
                <a:ext cx="111686" cy="1054395"/>
                <a:chOff x="1496997" y="4131386"/>
                <a:chExt cx="111686" cy="1054395"/>
              </a:xfrm>
              <a:grpFill/>
            </p:grpSpPr>
            <p:sp>
              <p:nvSpPr>
                <p:cNvPr id="259" name="Rectangle 73"/>
                <p:cNvSpPr>
                  <a:spLocks noChangeArrowheads="1"/>
                </p:cNvSpPr>
                <p:nvPr/>
              </p:nvSpPr>
              <p:spPr bwMode="auto">
                <a:xfrm>
                  <a:off x="1572683" y="4131386"/>
                  <a:ext cx="36000" cy="105439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" name="Rectangle 72"/>
                <p:cNvSpPr>
                  <a:spLocks noChangeArrowheads="1"/>
                </p:cNvSpPr>
                <p:nvPr/>
              </p:nvSpPr>
              <p:spPr bwMode="auto">
                <a:xfrm>
                  <a:off x="1496997" y="4131386"/>
                  <a:ext cx="36000" cy="105439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540806" name="Freeform 134"/>
          <p:cNvSpPr>
            <a:spLocks/>
          </p:cNvSpPr>
          <p:nvPr/>
        </p:nvSpPr>
        <p:spPr bwMode="auto">
          <a:xfrm>
            <a:off x="1597084" y="2177674"/>
            <a:ext cx="2087562" cy="3392428"/>
          </a:xfrm>
          <a:custGeom>
            <a:avLst/>
            <a:gdLst>
              <a:gd name="T0" fmla="*/ 0 w 1315"/>
              <a:gd name="T1" fmla="*/ 2147483647 h 2118"/>
              <a:gd name="T2" fmla="*/ 2147483647 w 1315"/>
              <a:gd name="T3" fmla="*/ 2147483647 h 2118"/>
              <a:gd name="T4" fmla="*/ 2147483647 w 1315"/>
              <a:gd name="T5" fmla="*/ 2147483647 h 21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5" h="2118">
                <a:moveTo>
                  <a:pt x="0" y="31"/>
                </a:moveTo>
                <a:cubicBezTo>
                  <a:pt x="412" y="15"/>
                  <a:pt x="824" y="0"/>
                  <a:pt x="1043" y="348"/>
                </a:cubicBezTo>
                <a:cubicBezTo>
                  <a:pt x="1262" y="696"/>
                  <a:pt x="1288" y="1407"/>
                  <a:pt x="1315" y="2118"/>
                </a:cubicBezTo>
              </a:path>
            </a:pathLst>
          </a:custGeom>
          <a:noFill/>
          <a:ln w="57150" cap="flat" cmpd="sng">
            <a:solidFill>
              <a:srgbClr val="FF3300">
                <a:alpha val="85097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188" name="Groep 187"/>
          <p:cNvGrpSpPr/>
          <p:nvPr/>
        </p:nvGrpSpPr>
        <p:grpSpPr>
          <a:xfrm>
            <a:off x="4276614" y="991794"/>
            <a:ext cx="3247714" cy="461665"/>
            <a:chOff x="-2021660" y="1788061"/>
            <a:chExt cx="3247714" cy="461665"/>
          </a:xfrm>
        </p:grpSpPr>
        <p:sp>
          <p:nvSpPr>
            <p:cNvPr id="189" name="AutoShape 44"/>
            <p:cNvSpPr>
              <a:spLocks noChangeArrowheads="1"/>
            </p:cNvSpPr>
            <p:nvPr/>
          </p:nvSpPr>
          <p:spPr bwMode="auto">
            <a:xfrm>
              <a:off x="-2021660" y="1891471"/>
              <a:ext cx="3060000" cy="288000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190" name="Tekstvak 189"/>
            <p:cNvSpPr txBox="1"/>
            <p:nvPr/>
          </p:nvSpPr>
          <p:spPr>
            <a:xfrm>
              <a:off x="138580" y="1788061"/>
              <a:ext cx="1087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FF0000"/>
                  </a:solidFill>
                </a:rPr>
                <a:t>+ + +</a:t>
              </a:r>
              <a:endParaRPr lang="nl-NL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-1231238" y="1588324"/>
            <a:ext cx="3247714" cy="461665"/>
            <a:chOff x="-2021660" y="1788061"/>
            <a:chExt cx="3247714" cy="461665"/>
          </a:xfrm>
        </p:grpSpPr>
        <p:sp>
          <p:nvSpPr>
            <p:cNvPr id="540716" name="AutoShape 44"/>
            <p:cNvSpPr>
              <a:spLocks noChangeArrowheads="1"/>
            </p:cNvSpPr>
            <p:nvPr/>
          </p:nvSpPr>
          <p:spPr bwMode="auto">
            <a:xfrm>
              <a:off x="-2021660" y="1891471"/>
              <a:ext cx="3060000" cy="288000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2" name="Tekstvak 1"/>
            <p:cNvSpPr txBox="1"/>
            <p:nvPr/>
          </p:nvSpPr>
          <p:spPr>
            <a:xfrm>
              <a:off x="138580" y="1788061"/>
              <a:ext cx="1087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FF0000"/>
                  </a:solidFill>
                </a:rPr>
                <a:t>+ + +</a:t>
              </a:r>
              <a:endParaRPr lang="nl-NL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1" name="Text Box 100"/>
          <p:cNvSpPr txBox="1">
            <a:spLocks noChangeArrowheads="1"/>
          </p:cNvSpPr>
          <p:nvPr/>
        </p:nvSpPr>
        <p:spPr bwMode="auto">
          <a:xfrm>
            <a:off x="107378" y="5861993"/>
            <a:ext cx="4392613" cy="811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tIns="36000" b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De elektronen gaan naar de geladen staaf.</a:t>
            </a:r>
            <a:endParaRPr lang="nl-NL" altLang="nl-NL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1547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54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0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0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40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08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0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40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75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autoUpdateAnimBg="0"/>
      <p:bldP spid="540754" grpId="0"/>
      <p:bldP spid="540755" grpId="0" animBg="1"/>
      <p:bldP spid="540774" grpId="0" animBg="1"/>
      <p:bldP spid="540753" grpId="0" animBg="1"/>
      <p:bldP spid="540772" grpId="0" animBg="1"/>
      <p:bldP spid="540773" grpId="0" animBg="1"/>
      <p:bldP spid="540806" grpId="0" animBg="1"/>
      <p:bldP spid="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539750" y="1959273"/>
            <a:ext cx="2906713" cy="461665"/>
            <a:chOff x="539750" y="1997373"/>
            <a:chExt cx="2906713" cy="461665"/>
          </a:xfrm>
        </p:grpSpPr>
        <p:sp>
          <p:nvSpPr>
            <p:cNvPr id="541776" name="AutoShape 80"/>
            <p:cNvSpPr>
              <a:spLocks noChangeArrowheads="1"/>
            </p:cNvSpPr>
            <p:nvPr/>
          </p:nvSpPr>
          <p:spPr bwMode="auto">
            <a:xfrm>
              <a:off x="539750" y="2060575"/>
              <a:ext cx="2844800" cy="360363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2358989" y="1997373"/>
              <a:ext cx="1087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+ + +</a:t>
              </a:r>
              <a:endParaRPr lang="nl-NL" sz="2400" dirty="0"/>
            </a:p>
          </p:txBody>
        </p:sp>
      </p:grpSp>
      <p:sp>
        <p:nvSpPr>
          <p:cNvPr id="541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84775"/>
          </a:xfrm>
        </p:spPr>
        <p:txBody>
          <a:bodyPr anchor="t" anchorCtr="0">
            <a:spAutoFit/>
          </a:bodyPr>
          <a:lstStyle/>
          <a:p>
            <a:pPr algn="l" eaLnBrk="1" hangingPunct="1">
              <a:defRPr/>
            </a:pPr>
            <a:r>
              <a:rPr lang="nl-NL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Influentie.</a:t>
            </a:r>
          </a:p>
        </p:txBody>
      </p:sp>
      <p:sp>
        <p:nvSpPr>
          <p:cNvPr id="541755" name="Text Box 59"/>
          <p:cNvSpPr txBox="1">
            <a:spLocks noChangeArrowheads="1"/>
          </p:cNvSpPr>
          <p:nvPr/>
        </p:nvSpPr>
        <p:spPr bwMode="auto">
          <a:xfrm>
            <a:off x="0" y="439458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Elektrische</a:t>
            </a: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influentie: scheiding van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lading.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1756" name="Text Box 60"/>
          <p:cNvSpPr txBox="1">
            <a:spLocks noChangeArrowheads="1"/>
          </p:cNvSpPr>
          <p:nvPr/>
        </p:nvSpPr>
        <p:spPr bwMode="auto">
          <a:xfrm>
            <a:off x="0" y="4871251"/>
            <a:ext cx="5919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papier blijft ongeladen!</a:t>
            </a:r>
          </a:p>
        </p:txBody>
      </p:sp>
      <p:sp>
        <p:nvSpPr>
          <p:cNvPr id="541773" name="Rectangle 77"/>
          <p:cNvSpPr>
            <a:spLocks noChangeArrowheads="1"/>
          </p:cNvSpPr>
          <p:nvPr/>
        </p:nvSpPr>
        <p:spPr bwMode="auto">
          <a:xfrm>
            <a:off x="2622550" y="3797300"/>
            <a:ext cx="504825" cy="2174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4104" name="Rectangle 83"/>
          <p:cNvSpPr>
            <a:spLocks noChangeArrowheads="1"/>
          </p:cNvSpPr>
          <p:nvPr/>
        </p:nvSpPr>
        <p:spPr bwMode="auto">
          <a:xfrm>
            <a:off x="2192338" y="1138237"/>
            <a:ext cx="1368425" cy="1138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541781" name="Rectangle 85"/>
          <p:cNvSpPr>
            <a:spLocks noChangeArrowheads="1"/>
          </p:cNvSpPr>
          <p:nvPr/>
        </p:nvSpPr>
        <p:spPr bwMode="auto">
          <a:xfrm>
            <a:off x="0" y="54927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/>
            </a:pP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ongeladen stukje papier wordt aangetrokken door een (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geladen staaf:</a:t>
            </a:r>
          </a:p>
        </p:txBody>
      </p:sp>
      <p:sp>
        <p:nvSpPr>
          <p:cNvPr id="541774" name="Rectangle 78"/>
          <p:cNvSpPr>
            <a:spLocks noChangeArrowheads="1"/>
          </p:cNvSpPr>
          <p:nvPr/>
        </p:nvSpPr>
        <p:spPr bwMode="auto">
          <a:xfrm>
            <a:off x="2622550" y="3792538"/>
            <a:ext cx="504825" cy="21748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541787" name="Text Box 91"/>
          <p:cNvSpPr txBox="1">
            <a:spLocks noChangeArrowheads="1"/>
          </p:cNvSpPr>
          <p:nvPr/>
        </p:nvSpPr>
        <p:spPr bwMode="auto">
          <a:xfrm>
            <a:off x="0" y="53479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het papier stijgt is de </a:t>
            </a: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 op de </a:t>
            </a:r>
            <a:r>
              <a:rPr lang="nl-NL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lading 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 </a:t>
            </a:r>
            <a:r>
              <a:rPr lang="nl-NL" alt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de kracht op de 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lading en de zwaartekracht samen.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0" name="Rectangle 96"/>
          <p:cNvSpPr>
            <a:spLocks noChangeArrowheads="1"/>
          </p:cNvSpPr>
          <p:nvPr/>
        </p:nvSpPr>
        <p:spPr bwMode="auto">
          <a:xfrm>
            <a:off x="2339975" y="4005263"/>
            <a:ext cx="936625" cy="2852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541771" name="Rectangle 75"/>
          <p:cNvSpPr>
            <a:spLocks noChangeArrowheads="1"/>
          </p:cNvSpPr>
          <p:nvPr/>
        </p:nvSpPr>
        <p:spPr bwMode="auto">
          <a:xfrm>
            <a:off x="-252536" y="4002088"/>
            <a:ext cx="4824536" cy="219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872383" y="2829127"/>
            <a:ext cx="46575" cy="1820868"/>
            <a:chOff x="2872383" y="2829127"/>
            <a:chExt cx="46575" cy="1820868"/>
          </a:xfrm>
        </p:grpSpPr>
        <p:grpSp>
          <p:nvGrpSpPr>
            <p:cNvPr id="541791" name="Group 95"/>
            <p:cNvGrpSpPr>
              <a:grpSpLocks/>
            </p:cNvGrpSpPr>
            <p:nvPr/>
          </p:nvGrpSpPr>
          <p:grpSpPr bwMode="auto">
            <a:xfrm>
              <a:off x="2872383" y="2829127"/>
              <a:ext cx="1604" cy="1820868"/>
              <a:chOff x="1826" y="904"/>
              <a:chExt cx="1604" cy="1147"/>
            </a:xfrm>
          </p:grpSpPr>
          <p:sp>
            <p:nvSpPr>
              <p:cNvPr id="4112" name="Line 92"/>
              <p:cNvSpPr>
                <a:spLocks noChangeShapeType="1"/>
              </p:cNvSpPr>
              <p:nvPr/>
            </p:nvSpPr>
            <p:spPr bwMode="auto">
              <a:xfrm flipV="1">
                <a:off x="1826" y="904"/>
                <a:ext cx="0" cy="680"/>
              </a:xfrm>
              <a:prstGeom prst="line">
                <a:avLst/>
              </a:prstGeom>
              <a:noFill/>
              <a:ln w="25400" cmpd="sng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Line 94"/>
              <p:cNvSpPr>
                <a:spLocks noChangeShapeType="1"/>
              </p:cNvSpPr>
              <p:nvPr/>
            </p:nvSpPr>
            <p:spPr bwMode="auto">
              <a:xfrm rot="21540000" flipH="1">
                <a:off x="3430" y="1597"/>
                <a:ext cx="0" cy="454"/>
              </a:xfrm>
              <a:prstGeom prst="line">
                <a:avLst/>
              </a:prstGeom>
              <a:noFill/>
              <a:ln w="25400" cmpd="sng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" name="Line 94"/>
            <p:cNvSpPr>
              <a:spLocks noChangeShapeType="1"/>
            </p:cNvSpPr>
            <p:nvPr/>
          </p:nvSpPr>
          <p:spPr bwMode="auto">
            <a:xfrm rot="21540000" flipH="1">
              <a:off x="2918958" y="3915777"/>
              <a:ext cx="0" cy="360000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81398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1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20532 L 0.00174 1.11022E-16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541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autoUpdateAnimBg="0"/>
      <p:bldP spid="541755" grpId="0"/>
      <p:bldP spid="541756" grpId="0"/>
      <p:bldP spid="541773" grpId="0" animBg="1"/>
      <p:bldP spid="541781" grpId="0" autoUpdateAnimBg="0"/>
      <p:bldP spid="541774" grpId="0" animBg="1"/>
      <p:bldP spid="541774" grpId="1" animBg="1"/>
      <p:bldP spid="541787" grpId="0"/>
      <p:bldP spid="5417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98" name="Rectangle 82"/>
          <p:cNvSpPr>
            <a:spLocks noChangeArrowheads="1"/>
          </p:cNvSpPr>
          <p:nvPr/>
        </p:nvSpPr>
        <p:spPr bwMode="auto">
          <a:xfrm>
            <a:off x="-12700" y="5908120"/>
            <a:ext cx="915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&gt; 0  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de </a:t>
            </a:r>
            <a:r>
              <a:rPr kumimoji="1"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richting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van </a:t>
            </a:r>
            <a:r>
              <a:rPr kumimoji="1"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1"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en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1"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kumimoji="1" lang="en-US" altLang="nl-NL" sz="2800" i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el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is </a:t>
            </a:r>
            <a:endParaRPr kumimoji="1"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953" name="Rectangle 13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 kracht en elektrische veldsterkte 1/2.</a:t>
            </a:r>
          </a:p>
        </p:txBody>
      </p:sp>
      <p:sp>
        <p:nvSpPr>
          <p:cNvPr id="290837" name="Rectangle 21"/>
          <p:cNvSpPr>
            <a:spLocks noChangeArrowheads="1"/>
          </p:cNvSpPr>
          <p:nvPr/>
        </p:nvSpPr>
        <p:spPr bwMode="auto">
          <a:xfrm>
            <a:off x="-12700" y="3213100"/>
            <a:ext cx="2916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en q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54" name="Rectangle 38"/>
          <p:cNvSpPr>
            <a:spLocks noChangeArrowheads="1"/>
          </p:cNvSpPr>
          <p:nvPr/>
        </p:nvSpPr>
        <p:spPr bwMode="auto">
          <a:xfrm>
            <a:off x="3239518" y="4896123"/>
            <a:ext cx="58689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de vector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notatie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0878" name="Group 62"/>
          <p:cNvGrpSpPr>
            <a:grpSpLocks/>
          </p:cNvGrpSpPr>
          <p:nvPr/>
        </p:nvGrpSpPr>
        <p:grpSpPr bwMode="auto">
          <a:xfrm>
            <a:off x="1450975" y="1874838"/>
            <a:ext cx="1346200" cy="1346200"/>
            <a:chOff x="914" y="1389"/>
            <a:chExt cx="848" cy="848"/>
          </a:xfrm>
        </p:grpSpPr>
        <p:sp>
          <p:nvSpPr>
            <p:cNvPr id="5177" name="Oval 54"/>
            <p:cNvSpPr>
              <a:spLocks noChangeAspect="1" noChangeArrowheads="1"/>
            </p:cNvSpPr>
            <p:nvPr/>
          </p:nvSpPr>
          <p:spPr bwMode="auto">
            <a:xfrm>
              <a:off x="914" y="1389"/>
              <a:ext cx="848" cy="8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5178" name="Text Box 57"/>
            <p:cNvSpPr txBox="1">
              <a:spLocks noChangeArrowheads="1"/>
            </p:cNvSpPr>
            <p:nvPr/>
          </p:nvSpPr>
          <p:spPr bwMode="auto">
            <a:xfrm>
              <a:off x="1213" y="1610"/>
              <a:ext cx="4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290931" name="Group 115"/>
          <p:cNvGrpSpPr>
            <a:grpSpLocks/>
          </p:cNvGrpSpPr>
          <p:nvPr/>
        </p:nvGrpSpPr>
        <p:grpSpPr bwMode="auto">
          <a:xfrm>
            <a:off x="2114550" y="1016000"/>
            <a:ext cx="4895850" cy="1543050"/>
            <a:chOff x="1332" y="640"/>
            <a:chExt cx="3084" cy="972"/>
          </a:xfrm>
        </p:grpSpPr>
        <p:sp>
          <p:nvSpPr>
            <p:cNvPr id="5175" name="Freeform 69"/>
            <p:cNvSpPr>
              <a:spLocks/>
            </p:cNvSpPr>
            <p:nvPr/>
          </p:nvSpPr>
          <p:spPr bwMode="auto">
            <a:xfrm>
              <a:off x="1332" y="640"/>
              <a:ext cx="3084" cy="972"/>
            </a:xfrm>
            <a:custGeom>
              <a:avLst/>
              <a:gdLst>
                <a:gd name="T0" fmla="*/ 0 w 3084"/>
                <a:gd name="T1" fmla="*/ 972 h 972"/>
                <a:gd name="T2" fmla="*/ 3084 w 3084"/>
                <a:gd name="T3" fmla="*/ 0 h 9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84" h="972">
                  <a:moveTo>
                    <a:pt x="0" y="972"/>
                  </a:moveTo>
                  <a:lnTo>
                    <a:pt x="308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176" name="Freeform 70"/>
            <p:cNvSpPr>
              <a:spLocks/>
            </p:cNvSpPr>
            <p:nvPr/>
          </p:nvSpPr>
          <p:spPr bwMode="auto">
            <a:xfrm>
              <a:off x="3027" y="787"/>
              <a:ext cx="923" cy="288"/>
            </a:xfrm>
            <a:custGeom>
              <a:avLst/>
              <a:gdLst>
                <a:gd name="T0" fmla="*/ 0 w 923"/>
                <a:gd name="T1" fmla="*/ 288 h 288"/>
                <a:gd name="T2" fmla="*/ 923 w 923"/>
                <a:gd name="T3" fmla="*/ 0 h 2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3" h="288">
                  <a:moveTo>
                    <a:pt x="0" y="288"/>
                  </a:moveTo>
                  <a:lnTo>
                    <a:pt x="923" y="0"/>
                  </a:lnTo>
                </a:path>
              </a:pathLst>
            </a:custGeom>
            <a:noFill/>
            <a:ln w="25400" cap="flat" cmpd="sng">
              <a:solidFill>
                <a:srgbClr val="0070C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90911" name="Group 95"/>
          <p:cNvGrpSpPr>
            <a:grpSpLocks/>
          </p:cNvGrpSpPr>
          <p:nvPr/>
        </p:nvGrpSpPr>
        <p:grpSpPr bwMode="auto">
          <a:xfrm>
            <a:off x="4279900" y="793751"/>
            <a:ext cx="863600" cy="788988"/>
            <a:chOff x="2699" y="509"/>
            <a:chExt cx="544" cy="497"/>
          </a:xfrm>
        </p:grpSpPr>
        <p:grpSp>
          <p:nvGrpSpPr>
            <p:cNvPr id="5171" name="Group 63"/>
            <p:cNvGrpSpPr>
              <a:grpSpLocks/>
            </p:cNvGrpSpPr>
            <p:nvPr/>
          </p:nvGrpSpPr>
          <p:grpSpPr bwMode="auto">
            <a:xfrm>
              <a:off x="2765" y="715"/>
              <a:ext cx="317" cy="291"/>
              <a:chOff x="3808" y="2284"/>
              <a:chExt cx="317" cy="291"/>
            </a:xfrm>
          </p:grpSpPr>
          <p:sp>
            <p:nvSpPr>
              <p:cNvPr id="5173" name="Oval 56"/>
              <p:cNvSpPr>
                <a:spLocks noChangeAspect="1" noChangeArrowheads="1"/>
              </p:cNvSpPr>
              <p:nvPr/>
            </p:nvSpPr>
            <p:spPr bwMode="auto">
              <a:xfrm>
                <a:off x="3854" y="2365"/>
                <a:ext cx="131" cy="13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4" name="Text Box 58"/>
              <p:cNvSpPr txBox="1">
                <a:spLocks noChangeArrowheads="1"/>
              </p:cNvSpPr>
              <p:nvPr/>
            </p:nvSpPr>
            <p:spPr bwMode="auto">
              <a:xfrm>
                <a:off x="3808" y="2284"/>
                <a:ext cx="3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5172" name="Text Box 71"/>
            <p:cNvSpPr txBox="1">
              <a:spLocks noChangeArrowheads="1"/>
            </p:cNvSpPr>
            <p:nvPr/>
          </p:nvSpPr>
          <p:spPr bwMode="auto">
            <a:xfrm>
              <a:off x="2699" y="509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290912" name="Group 96"/>
          <p:cNvGrpSpPr>
            <a:grpSpLocks/>
          </p:cNvGrpSpPr>
          <p:nvPr/>
        </p:nvGrpSpPr>
        <p:grpSpPr bwMode="auto">
          <a:xfrm>
            <a:off x="4462463" y="1519236"/>
            <a:ext cx="863600" cy="704850"/>
            <a:chOff x="2765" y="972"/>
            <a:chExt cx="544" cy="444"/>
          </a:xfrm>
        </p:grpSpPr>
        <p:grpSp>
          <p:nvGrpSpPr>
            <p:cNvPr id="5167" name="Group 66"/>
            <p:cNvGrpSpPr>
              <a:grpSpLocks/>
            </p:cNvGrpSpPr>
            <p:nvPr/>
          </p:nvGrpSpPr>
          <p:grpSpPr bwMode="auto">
            <a:xfrm>
              <a:off x="2808" y="972"/>
              <a:ext cx="317" cy="291"/>
              <a:chOff x="3806" y="2282"/>
              <a:chExt cx="317" cy="291"/>
            </a:xfrm>
          </p:grpSpPr>
          <p:sp>
            <p:nvSpPr>
              <p:cNvPr id="5169" name="Oval 67"/>
              <p:cNvSpPr>
                <a:spLocks noChangeAspect="1" noChangeArrowheads="1"/>
              </p:cNvSpPr>
              <p:nvPr/>
            </p:nvSpPr>
            <p:spPr bwMode="auto">
              <a:xfrm>
                <a:off x="3854" y="2365"/>
                <a:ext cx="131" cy="13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70" name="Text Box 68"/>
              <p:cNvSpPr txBox="1">
                <a:spLocks noChangeArrowheads="1"/>
              </p:cNvSpPr>
              <p:nvPr/>
            </p:nvSpPr>
            <p:spPr bwMode="auto">
              <a:xfrm>
                <a:off x="3806" y="2282"/>
                <a:ext cx="3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5168" name="Text Box 72"/>
            <p:cNvSpPr txBox="1">
              <a:spLocks noChangeArrowheads="1"/>
            </p:cNvSpPr>
            <p:nvPr/>
          </p:nvSpPr>
          <p:spPr bwMode="auto">
            <a:xfrm>
              <a:off x="2765" y="1128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i="1" dirty="0">
                  <a:solidFill>
                    <a:srgbClr val="0070C0"/>
                  </a:solidFill>
                </a:rPr>
                <a:t>2q</a:t>
              </a:r>
            </a:p>
          </p:txBody>
        </p:sp>
      </p:grpSp>
      <p:sp>
        <p:nvSpPr>
          <p:cNvPr id="290889" name="Text Box 73"/>
          <p:cNvSpPr txBox="1">
            <a:spLocks noChangeArrowheads="1"/>
          </p:cNvSpPr>
          <p:nvPr/>
        </p:nvSpPr>
        <p:spPr bwMode="auto">
          <a:xfrm>
            <a:off x="5148263" y="506413"/>
            <a:ext cx="576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400" i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</a:p>
        </p:txBody>
      </p:sp>
      <p:sp>
        <p:nvSpPr>
          <p:cNvPr id="290890" name="Text Box 74"/>
          <p:cNvSpPr txBox="1">
            <a:spLocks noChangeArrowheads="1"/>
          </p:cNvSpPr>
          <p:nvPr/>
        </p:nvSpPr>
        <p:spPr bwMode="auto">
          <a:xfrm>
            <a:off x="6011863" y="1293813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nl-NL" altLang="nl-NL" sz="2400" i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</a:p>
        </p:txBody>
      </p:sp>
      <p:sp>
        <p:nvSpPr>
          <p:cNvPr id="290896" name="Rectangle 80"/>
          <p:cNvSpPr>
            <a:spLocks noChangeArrowheads="1"/>
          </p:cNvSpPr>
          <p:nvPr/>
        </p:nvSpPr>
        <p:spPr bwMode="auto">
          <a:xfrm>
            <a:off x="1979811" y="3213100"/>
            <a:ext cx="662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nl-NL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(recht)evenredig</a:t>
            </a:r>
            <a:r>
              <a:rPr kumimoji="1"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97" name="Rectangle 81"/>
          <p:cNvSpPr>
            <a:spLocks noChangeArrowheads="1"/>
          </p:cNvSpPr>
          <p:nvPr/>
        </p:nvSpPr>
        <p:spPr bwMode="auto">
          <a:xfrm>
            <a:off x="-12700" y="3651040"/>
            <a:ext cx="9131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Deze </a:t>
            </a:r>
            <a:r>
              <a:rPr kumimoji="1"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verhouding heet </a:t>
            </a:r>
            <a:r>
              <a:rPr kumimoji="1"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elektrische veldsterkte </a:t>
            </a:r>
            <a:r>
              <a:rPr kumimoji="1"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909" name="Rectangle 93"/>
          <p:cNvSpPr>
            <a:spLocks noChangeArrowheads="1"/>
          </p:cNvSpPr>
          <p:nvPr/>
        </p:nvSpPr>
        <p:spPr bwMode="auto">
          <a:xfrm>
            <a:off x="-12700" y="6348472"/>
            <a:ext cx="915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&lt; 0  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de </a:t>
            </a:r>
            <a:r>
              <a:rPr kumimoji="1"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richting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van </a:t>
            </a:r>
            <a:r>
              <a:rPr kumimoji="1" lang="en-US" altLang="nl-NL" sz="28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1"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en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1"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kumimoji="1" lang="en-US" altLang="nl-NL" sz="2800" i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</a:t>
            </a:r>
            <a:r>
              <a:rPr kumimoji="1"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</a:t>
            </a:r>
            <a:r>
              <a:rPr kumimoji="1" lang="en-US" altLang="nl-NL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is</a:t>
            </a:r>
            <a:endParaRPr kumimoji="1"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0914" name="Group 98"/>
          <p:cNvGrpSpPr>
            <a:grpSpLocks/>
          </p:cNvGrpSpPr>
          <p:nvPr/>
        </p:nvGrpSpPr>
        <p:grpSpPr bwMode="auto">
          <a:xfrm>
            <a:off x="2108200" y="635000"/>
            <a:ext cx="3860800" cy="1930400"/>
            <a:chOff x="1328" y="400"/>
            <a:chExt cx="2432" cy="1216"/>
          </a:xfrm>
        </p:grpSpPr>
        <p:sp>
          <p:nvSpPr>
            <p:cNvPr id="5165" name="Line 65"/>
            <p:cNvSpPr>
              <a:spLocks noChangeShapeType="1"/>
            </p:cNvSpPr>
            <p:nvPr/>
          </p:nvSpPr>
          <p:spPr bwMode="auto">
            <a:xfrm flipV="1">
              <a:off x="2925" y="591"/>
              <a:ext cx="454" cy="227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6" name="Freeform 97"/>
            <p:cNvSpPr>
              <a:spLocks/>
            </p:cNvSpPr>
            <p:nvPr/>
          </p:nvSpPr>
          <p:spPr bwMode="auto">
            <a:xfrm>
              <a:off x="1328" y="400"/>
              <a:ext cx="2432" cy="1216"/>
            </a:xfrm>
            <a:custGeom>
              <a:avLst/>
              <a:gdLst>
                <a:gd name="T0" fmla="*/ 0 w 2432"/>
                <a:gd name="T1" fmla="*/ 1216 h 1216"/>
                <a:gd name="T2" fmla="*/ 2432 w 2432"/>
                <a:gd name="T3" fmla="*/ 0 h 12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" h="1216">
                  <a:moveTo>
                    <a:pt x="0" y="1216"/>
                  </a:moveTo>
                  <a:lnTo>
                    <a:pt x="243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0916" name="Line 100"/>
          <p:cNvSpPr>
            <a:spLocks noChangeAspect="1" noChangeShapeType="1"/>
          </p:cNvSpPr>
          <p:nvPr/>
        </p:nvSpPr>
        <p:spPr bwMode="auto">
          <a:xfrm flipV="1">
            <a:off x="4648200" y="1076325"/>
            <a:ext cx="433388" cy="2159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290917" name="Freeform 101"/>
          <p:cNvSpPr>
            <a:spLocks noChangeAspect="1"/>
          </p:cNvSpPr>
          <p:nvPr/>
        </p:nvSpPr>
        <p:spPr bwMode="auto">
          <a:xfrm>
            <a:off x="4819650" y="1574800"/>
            <a:ext cx="431800" cy="131763"/>
          </a:xfrm>
          <a:custGeom>
            <a:avLst/>
            <a:gdLst>
              <a:gd name="T0" fmla="*/ 0 w 573"/>
              <a:gd name="T1" fmla="*/ 2147483647 h 174"/>
              <a:gd name="T2" fmla="*/ 2147483647 w 573"/>
              <a:gd name="T3" fmla="*/ 0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3" h="174">
                <a:moveTo>
                  <a:pt x="0" y="174"/>
                </a:moveTo>
                <a:lnTo>
                  <a:pt x="573" y="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290918" name="Text Box 102"/>
          <p:cNvSpPr txBox="1">
            <a:spLocks noChangeArrowheads="1"/>
          </p:cNvSpPr>
          <p:nvPr/>
        </p:nvSpPr>
        <p:spPr bwMode="auto">
          <a:xfrm>
            <a:off x="4643438" y="75088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i="1" dirty="0">
                <a:solidFill>
                  <a:srgbClr val="FF3300"/>
                </a:solidFill>
              </a:rPr>
              <a:t>E</a:t>
            </a:r>
            <a:endParaRPr lang="nl-NL" altLang="nl-NL" sz="2400" i="1" baseline="-25000" dirty="0">
              <a:solidFill>
                <a:srgbClr val="FF3300"/>
              </a:solidFill>
            </a:endParaRPr>
          </a:p>
        </p:txBody>
      </p:sp>
      <p:sp>
        <p:nvSpPr>
          <p:cNvPr id="290919" name="Text Box 103"/>
          <p:cNvSpPr txBox="1">
            <a:spLocks noChangeArrowheads="1"/>
          </p:cNvSpPr>
          <p:nvPr/>
        </p:nvSpPr>
        <p:spPr bwMode="auto">
          <a:xfrm>
            <a:off x="4859338" y="158115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i="1" dirty="0">
                <a:solidFill>
                  <a:srgbClr val="FF3300"/>
                </a:solidFill>
              </a:rPr>
              <a:t>E</a:t>
            </a:r>
            <a:endParaRPr lang="nl-NL" altLang="nl-NL" sz="2400" i="1" baseline="-25000" dirty="0">
              <a:solidFill>
                <a:srgbClr val="FF3300"/>
              </a:solidFill>
            </a:endParaRPr>
          </a:p>
        </p:txBody>
      </p:sp>
      <p:grpSp>
        <p:nvGrpSpPr>
          <p:cNvPr id="290920" name="Group 104"/>
          <p:cNvGrpSpPr>
            <a:grpSpLocks/>
          </p:cNvGrpSpPr>
          <p:nvPr/>
        </p:nvGrpSpPr>
        <p:grpSpPr bwMode="auto">
          <a:xfrm>
            <a:off x="4716464" y="2303465"/>
            <a:ext cx="863600" cy="693738"/>
            <a:chOff x="2779" y="702"/>
            <a:chExt cx="544" cy="437"/>
          </a:xfrm>
        </p:grpSpPr>
        <p:grpSp>
          <p:nvGrpSpPr>
            <p:cNvPr id="5161" name="Group 105"/>
            <p:cNvGrpSpPr>
              <a:grpSpLocks/>
            </p:cNvGrpSpPr>
            <p:nvPr/>
          </p:nvGrpSpPr>
          <p:grpSpPr bwMode="auto">
            <a:xfrm>
              <a:off x="2792" y="702"/>
              <a:ext cx="317" cy="291"/>
              <a:chOff x="3835" y="2271"/>
              <a:chExt cx="317" cy="291"/>
            </a:xfrm>
          </p:grpSpPr>
          <p:sp>
            <p:nvSpPr>
              <p:cNvPr id="5163" name="Oval 106"/>
              <p:cNvSpPr>
                <a:spLocks noChangeAspect="1" noChangeArrowheads="1"/>
              </p:cNvSpPr>
              <p:nvPr/>
            </p:nvSpPr>
            <p:spPr bwMode="auto">
              <a:xfrm>
                <a:off x="3854" y="2365"/>
                <a:ext cx="131" cy="13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4" name="Text Box 107"/>
              <p:cNvSpPr txBox="1">
                <a:spLocks noChangeArrowheads="1"/>
              </p:cNvSpPr>
              <p:nvPr/>
            </p:nvSpPr>
            <p:spPr bwMode="auto">
              <a:xfrm>
                <a:off x="3835" y="2271"/>
                <a:ext cx="3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4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</p:grpSp>
        <p:sp>
          <p:nvSpPr>
            <p:cNvPr id="5162" name="Text Box 108"/>
            <p:cNvSpPr txBox="1">
              <a:spLocks noChangeArrowheads="1"/>
            </p:cNvSpPr>
            <p:nvPr/>
          </p:nvSpPr>
          <p:spPr bwMode="auto">
            <a:xfrm>
              <a:off x="2779" y="851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290929" name="Arc 113"/>
          <p:cNvSpPr>
            <a:spLocks noChangeAspect="1"/>
          </p:cNvSpPr>
          <p:nvPr/>
        </p:nvSpPr>
        <p:spPr bwMode="auto">
          <a:xfrm>
            <a:off x="2106613" y="561975"/>
            <a:ext cx="2752725" cy="2171700"/>
          </a:xfrm>
          <a:custGeom>
            <a:avLst/>
            <a:gdLst>
              <a:gd name="T0" fmla="*/ 2147483647 w 21543"/>
              <a:gd name="T1" fmla="*/ 0 h 15761"/>
              <a:gd name="T2" fmla="*/ 2147483647 w 21543"/>
              <a:gd name="T3" fmla="*/ 2147483647 h 15761"/>
              <a:gd name="T4" fmla="*/ 0 w 21543"/>
              <a:gd name="T5" fmla="*/ 2147483647 h 157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43" h="15761" fill="none" extrusionOk="0">
                <a:moveTo>
                  <a:pt x="14769" y="0"/>
                </a:moveTo>
                <a:cubicBezTo>
                  <a:pt x="18732" y="3713"/>
                  <a:pt x="21150" y="8782"/>
                  <a:pt x="21543" y="14197"/>
                </a:cubicBezTo>
              </a:path>
              <a:path w="21543" h="15761" stroke="0" extrusionOk="0">
                <a:moveTo>
                  <a:pt x="14769" y="0"/>
                </a:moveTo>
                <a:cubicBezTo>
                  <a:pt x="18732" y="3713"/>
                  <a:pt x="21150" y="8782"/>
                  <a:pt x="21543" y="14197"/>
                </a:cubicBezTo>
                <a:lnTo>
                  <a:pt x="0" y="15761"/>
                </a:lnTo>
                <a:lnTo>
                  <a:pt x="14769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290935" name="Rectangle 119"/>
          <p:cNvSpPr>
            <a:spLocks noChangeArrowheads="1"/>
          </p:cNvSpPr>
          <p:nvPr/>
        </p:nvSpPr>
        <p:spPr bwMode="auto">
          <a:xfrm>
            <a:off x="5575920" y="5908120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hetzelfde</a:t>
            </a:r>
            <a:r>
              <a:rPr kumimoji="1"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936" name="Rectangle 120"/>
          <p:cNvSpPr>
            <a:spLocks noChangeArrowheads="1"/>
          </p:cNvSpPr>
          <p:nvPr/>
        </p:nvSpPr>
        <p:spPr bwMode="auto">
          <a:xfrm>
            <a:off x="5603081" y="6348472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tegengesteld</a:t>
            </a:r>
            <a:r>
              <a:rPr kumimoji="1"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0942" name="Group 126"/>
          <p:cNvGrpSpPr>
            <a:grpSpLocks/>
          </p:cNvGrpSpPr>
          <p:nvPr/>
        </p:nvGrpSpPr>
        <p:grpSpPr bwMode="auto">
          <a:xfrm>
            <a:off x="2138363" y="2559050"/>
            <a:ext cx="4608512" cy="6350"/>
            <a:chOff x="1338" y="1612"/>
            <a:chExt cx="2903" cy="4"/>
          </a:xfrm>
        </p:grpSpPr>
        <p:sp>
          <p:nvSpPr>
            <p:cNvPr id="5159" name="Line 121"/>
            <p:cNvSpPr>
              <a:spLocks noChangeShapeType="1"/>
            </p:cNvSpPr>
            <p:nvPr/>
          </p:nvSpPr>
          <p:spPr bwMode="auto">
            <a:xfrm>
              <a:off x="1338" y="1616"/>
              <a:ext cx="2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5160" name="Line 122"/>
            <p:cNvSpPr>
              <a:spLocks noChangeShapeType="1"/>
            </p:cNvSpPr>
            <p:nvPr/>
          </p:nvSpPr>
          <p:spPr bwMode="auto">
            <a:xfrm flipH="1">
              <a:off x="2488" y="1612"/>
              <a:ext cx="499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sp>
        <p:nvSpPr>
          <p:cNvPr id="290939" name="Text Box 123"/>
          <p:cNvSpPr txBox="1">
            <a:spLocks noChangeArrowheads="1"/>
          </p:cNvSpPr>
          <p:nvPr/>
        </p:nvSpPr>
        <p:spPr bwMode="auto">
          <a:xfrm>
            <a:off x="3959225" y="2549525"/>
            <a:ext cx="809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400" i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</a:p>
        </p:txBody>
      </p:sp>
      <p:sp>
        <p:nvSpPr>
          <p:cNvPr id="290940" name="Text Box 124"/>
          <p:cNvSpPr txBox="1">
            <a:spLocks noChangeArrowheads="1"/>
          </p:cNvSpPr>
          <p:nvPr/>
        </p:nvSpPr>
        <p:spPr bwMode="auto">
          <a:xfrm>
            <a:off x="5075238" y="254952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i="1" dirty="0">
                <a:solidFill>
                  <a:srgbClr val="FF3300"/>
                </a:solidFill>
              </a:rPr>
              <a:t>E</a:t>
            </a:r>
            <a:endParaRPr lang="nl-NL" altLang="nl-NL" sz="2400" i="1" baseline="-25000" dirty="0">
              <a:solidFill>
                <a:srgbClr val="FF3300"/>
              </a:solidFill>
            </a:endParaRPr>
          </a:p>
        </p:txBody>
      </p:sp>
      <p:sp>
        <p:nvSpPr>
          <p:cNvPr id="290941" name="Freeform 125"/>
          <p:cNvSpPr>
            <a:spLocks noChangeAspect="1"/>
          </p:cNvSpPr>
          <p:nvPr/>
        </p:nvSpPr>
        <p:spPr bwMode="auto">
          <a:xfrm>
            <a:off x="4986338" y="2560638"/>
            <a:ext cx="452437" cy="1587"/>
          </a:xfrm>
          <a:custGeom>
            <a:avLst/>
            <a:gdLst>
              <a:gd name="T0" fmla="*/ 0 w 285"/>
              <a:gd name="T1" fmla="*/ 0 h 1"/>
              <a:gd name="T2" fmla="*/ 2147483647 w 285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5" h="1">
                <a:moveTo>
                  <a:pt x="0" y="0"/>
                </a:moveTo>
                <a:lnTo>
                  <a:pt x="285" y="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9" name="Text Box 83"/>
          <p:cNvSpPr txBox="1">
            <a:spLocks noChangeArrowheads="1"/>
          </p:cNvSpPr>
          <p:nvPr/>
        </p:nvSpPr>
        <p:spPr bwMode="auto">
          <a:xfrm>
            <a:off x="6084168" y="1852523"/>
            <a:ext cx="245950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>
                <a:solidFill>
                  <a:srgbClr val="000000"/>
                </a:solidFill>
              </a:rPr>
              <a:t>E is altijd van de </a:t>
            </a:r>
            <a:r>
              <a:rPr lang="nl-NL" altLang="nl-NL" sz="2400" dirty="0">
                <a:solidFill>
                  <a:srgbClr val="FF0000"/>
                </a:solidFill>
              </a:rPr>
              <a:t>+</a:t>
            </a:r>
            <a:r>
              <a:rPr lang="nl-NL" altLang="nl-NL" sz="2400" dirty="0">
                <a:solidFill>
                  <a:srgbClr val="000000"/>
                </a:solidFill>
              </a:rPr>
              <a:t> lading af </a:t>
            </a:r>
            <a:r>
              <a:rPr lang="nl-NL" altLang="nl-NL" sz="2400" dirty="0" smtClean="0">
                <a:solidFill>
                  <a:srgbClr val="000000"/>
                </a:solidFill>
              </a:rPr>
              <a:t>gericht! </a:t>
            </a:r>
            <a:r>
              <a:rPr lang="nl-NL" altLang="nl-NL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Ongeacht het teken van q.</a:t>
            </a:r>
            <a:endParaRPr lang="nl-NL" altLang="nl-NL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25400" y="4088980"/>
                <a:ext cx="1351267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nl-NL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3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nl-NL" sz="3200" b="0" i="1" smtClean="0">
                                <a:latin typeface="Cambria Math"/>
                              </a:rPr>
                              <m:t>𝑒𝑙</m:t>
                            </m:r>
                          </m:sub>
                        </m:sSub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endParaRPr lang="nl-NL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4088980"/>
                <a:ext cx="1351267" cy="861646"/>
              </a:xfrm>
              <a:prstGeom prst="rect">
                <a:avLst/>
              </a:prstGeom>
              <a:blipFill rotWithShape="1">
                <a:blip r:embed="rId3"/>
                <a:stretch>
                  <a:fillRect l="-9009" b="-14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-12701" y="4865346"/>
                <a:ext cx="3146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Ofwel </a:t>
                </a:r>
                <a:r>
                  <a:rPr lang="nl-NL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nl-NL" sz="32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</a:t>
                </a:r>
                <a:r>
                  <a:rPr lang="nl-NL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=</m:t>
                    </m:r>
                    <m:r>
                      <a:rPr lang="nl-NL" sz="3200" i="1">
                        <a:latin typeface="Cambria Math"/>
                      </a:rPr>
                      <m:t>𝑞𝐸</m:t>
                    </m:r>
                  </m:oMath>
                </a14:m>
                <a:endParaRPr lang="nl-NL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1" y="4865346"/>
                <a:ext cx="3146007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039" t="-13542" b="-3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-12700" y="5364841"/>
                <a:ext cx="9131300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nl-NL" sz="3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𝑒𝑙</m:t>
                        </m:r>
                      </m:sub>
                    </m:sSub>
                    <m:r>
                      <a:rPr lang="nl-NL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nl-NL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acc>
                      <m:accPr>
                        <m:chr m:val="⃗"/>
                        <m:ctrlP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nl-NL" sz="3200" i="1" dirty="0" smtClean="0">
                    <a:solidFill>
                      <a:srgbClr val="FF0000"/>
                    </a:solidFill>
                  </a:rPr>
                  <a:t>                           </a:t>
                </a:r>
                <a:r>
                  <a:rPr lang="nl-NL" sz="2800" i="1" dirty="0" smtClean="0"/>
                  <a:t>BINAS Tabel 35D</a:t>
                </a:r>
                <a:endParaRPr lang="nl-NL" sz="2800" i="1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0" y="5364841"/>
                <a:ext cx="9131300" cy="644664"/>
              </a:xfrm>
              <a:prstGeom prst="rect">
                <a:avLst/>
              </a:prstGeom>
              <a:blipFill rotWithShape="1">
                <a:blip r:embed="rId5"/>
                <a:stretch>
                  <a:fillRect b="-235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Actieknop: Verder of Volgende 6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83"/>
          <p:cNvSpPr txBox="1">
            <a:spLocks noChangeArrowheads="1"/>
          </p:cNvSpPr>
          <p:nvPr/>
        </p:nvSpPr>
        <p:spPr bwMode="auto">
          <a:xfrm>
            <a:off x="1317625" y="4258193"/>
            <a:ext cx="1538288" cy="52322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800" dirty="0" smtClean="0">
                <a:solidFill>
                  <a:srgbClr val="000000"/>
                </a:solidFill>
              </a:rPr>
              <a:t>in N/C.</a:t>
            </a:r>
            <a:endParaRPr lang="nl-NL" altLang="nl-NL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5" name="Text Box 83"/>
          <p:cNvSpPr txBox="1">
            <a:spLocks noChangeArrowheads="1"/>
          </p:cNvSpPr>
          <p:nvPr/>
        </p:nvSpPr>
        <p:spPr bwMode="auto">
          <a:xfrm>
            <a:off x="1456606" y="4288971"/>
            <a:ext cx="335340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solidFill>
                  <a:srgbClr val="000000"/>
                </a:solidFill>
              </a:rPr>
              <a:t>De eenheid van </a:t>
            </a:r>
            <a:r>
              <a:rPr lang="nl-NL" altLang="nl-NL" sz="2400" i="1" dirty="0" smtClean="0">
                <a:solidFill>
                  <a:srgbClr val="000000"/>
                </a:solidFill>
              </a:rPr>
              <a:t>E</a:t>
            </a:r>
            <a:r>
              <a:rPr lang="nl-NL" altLang="nl-NL" sz="2400" dirty="0" smtClean="0">
                <a:solidFill>
                  <a:srgbClr val="000000"/>
                </a:solidFill>
              </a:rPr>
              <a:t> is?</a:t>
            </a:r>
            <a:endParaRPr lang="nl-NL" altLang="nl-NL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90342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9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9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9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9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9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29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29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29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29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9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9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9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9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29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29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9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50" fill="hold"/>
                                        <p:tgtEl>
                                          <p:spTgt spid="29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29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98" grpId="0"/>
      <p:bldP spid="290953" grpId="0"/>
      <p:bldP spid="290837" grpId="0"/>
      <p:bldP spid="290854" grpId="0"/>
      <p:bldP spid="290889" grpId="0"/>
      <p:bldP spid="290890" grpId="0"/>
      <p:bldP spid="290896" grpId="0"/>
      <p:bldP spid="290897" grpId="0"/>
      <p:bldP spid="290909" grpId="0"/>
      <p:bldP spid="290916" grpId="0" animBg="1"/>
      <p:bldP spid="290917" grpId="0" animBg="1"/>
      <p:bldP spid="290918" grpId="0"/>
      <p:bldP spid="290919" grpId="0"/>
      <p:bldP spid="290929" grpId="0" animBg="1"/>
      <p:bldP spid="290935" grpId="0"/>
      <p:bldP spid="290936" grpId="0"/>
      <p:bldP spid="290939" grpId="0"/>
      <p:bldP spid="290940" grpId="0"/>
      <p:bldP spid="290941" grpId="0" animBg="1"/>
      <p:bldP spid="59" grpId="0" animBg="1"/>
      <p:bldP spid="2" grpId="0"/>
      <p:bldP spid="3" grpId="0"/>
      <p:bldP spid="4" grpId="0"/>
      <p:bldP spid="66" grpId="0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kstvak 102"/>
          <p:cNvSpPr txBox="1"/>
          <p:nvPr/>
        </p:nvSpPr>
        <p:spPr>
          <a:xfrm>
            <a:off x="6966545" y="6164028"/>
            <a:ext cx="256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1,8.10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nl-NL" sz="2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953" name="Rectangle 13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 kracht en elektrische veldsterkte 2/2.</a:t>
            </a:r>
          </a:p>
        </p:txBody>
      </p:sp>
      <p:sp>
        <p:nvSpPr>
          <p:cNvPr id="290854" name="Rectangle 38"/>
          <p:cNvSpPr>
            <a:spLocks noChangeArrowheads="1"/>
          </p:cNvSpPr>
          <p:nvPr/>
        </p:nvSpPr>
        <p:spPr bwMode="auto">
          <a:xfrm>
            <a:off x="2317185" y="615402"/>
            <a:ext cx="667660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platen A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is de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elektrische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veldsterkte1,0.10</a:t>
            </a:r>
            <a:r>
              <a:rPr kumimoji="1" lang="en-US" altLang="nl-NL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N/C.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bevindt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36512" y="5691398"/>
            <a:ext cx="241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q.E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Actieknop: Verder of Volgende 6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08973" y="350122"/>
            <a:ext cx="2312981" cy="2847975"/>
            <a:chOff x="108973" y="476250"/>
            <a:chExt cx="2312981" cy="2847975"/>
          </a:xfrm>
        </p:grpSpPr>
        <p:grpSp>
          <p:nvGrpSpPr>
            <p:cNvPr id="56" name="Group 136"/>
            <p:cNvGrpSpPr>
              <a:grpSpLocks/>
            </p:cNvGrpSpPr>
            <p:nvPr/>
          </p:nvGrpSpPr>
          <p:grpSpPr bwMode="auto">
            <a:xfrm>
              <a:off x="108973" y="476250"/>
              <a:ext cx="2312981" cy="2847975"/>
              <a:chOff x="307" y="300"/>
              <a:chExt cx="1457" cy="1794"/>
            </a:xfrm>
          </p:grpSpPr>
          <p:grpSp>
            <p:nvGrpSpPr>
              <p:cNvPr id="57" name="Group 119"/>
              <p:cNvGrpSpPr>
                <a:grpSpLocks/>
              </p:cNvGrpSpPr>
              <p:nvPr/>
            </p:nvGrpSpPr>
            <p:grpSpPr bwMode="auto">
              <a:xfrm>
                <a:off x="385" y="300"/>
                <a:ext cx="1379" cy="414"/>
                <a:chOff x="367" y="1810"/>
                <a:chExt cx="1379" cy="414"/>
              </a:xfrm>
            </p:grpSpPr>
            <p:sp>
              <p:nvSpPr>
                <p:cNvPr id="86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" y="1816"/>
                  <a:ext cx="499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8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87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47" y="1810"/>
                  <a:ext cx="499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algn="ctr"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8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67" name="Group 120"/>
              <p:cNvGrpSpPr>
                <a:grpSpLocks/>
              </p:cNvGrpSpPr>
              <p:nvPr/>
            </p:nvGrpSpPr>
            <p:grpSpPr bwMode="auto">
              <a:xfrm>
                <a:off x="307" y="617"/>
                <a:ext cx="1239" cy="1477"/>
                <a:chOff x="315" y="617"/>
                <a:chExt cx="1239" cy="1477"/>
              </a:xfrm>
            </p:grpSpPr>
            <p:grpSp>
              <p:nvGrpSpPr>
                <p:cNvPr id="71" name="Group 94"/>
                <p:cNvGrpSpPr>
                  <a:grpSpLocks/>
                </p:cNvGrpSpPr>
                <p:nvPr/>
              </p:nvGrpSpPr>
              <p:grpSpPr bwMode="auto">
                <a:xfrm>
                  <a:off x="521" y="617"/>
                  <a:ext cx="862" cy="1452"/>
                  <a:chOff x="3742" y="2430"/>
                  <a:chExt cx="862" cy="1726"/>
                </a:xfrm>
              </p:grpSpPr>
              <p:sp>
                <p:nvSpPr>
                  <p:cNvPr id="82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742" y="2432"/>
                    <a:ext cx="0" cy="172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2430"/>
                    <a:ext cx="0" cy="172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" name="Group 98"/>
                <p:cNvGrpSpPr>
                  <a:grpSpLocks/>
                </p:cNvGrpSpPr>
                <p:nvPr/>
              </p:nvGrpSpPr>
              <p:grpSpPr bwMode="auto">
                <a:xfrm>
                  <a:off x="315" y="676"/>
                  <a:ext cx="1239" cy="1418"/>
                  <a:chOff x="3618" y="2519"/>
                  <a:chExt cx="1239" cy="1418"/>
                </a:xfrm>
              </p:grpSpPr>
              <p:grpSp>
                <p:nvGrpSpPr>
                  <p:cNvPr id="73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3621" y="3053"/>
                    <a:ext cx="1236" cy="363"/>
                    <a:chOff x="3621" y="3053"/>
                    <a:chExt cx="1236" cy="363"/>
                  </a:xfrm>
                </p:grpSpPr>
                <p:sp>
                  <p:nvSpPr>
                    <p:cNvPr id="80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1" y="3086"/>
                      <a:ext cx="181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nl-NL" altLang="nl-NL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p:txBody>
                </p:sp>
                <p:sp>
                  <p:nvSpPr>
                    <p:cNvPr id="81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76" y="3053"/>
                      <a:ext cx="181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nl-NL" altLang="nl-NL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74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3621" y="2519"/>
                    <a:ext cx="1236" cy="363"/>
                    <a:chOff x="3621" y="3053"/>
                    <a:chExt cx="1236" cy="363"/>
                  </a:xfrm>
                </p:grpSpPr>
                <p:sp>
                  <p:nvSpPr>
                    <p:cNvPr id="78" name="Text Box 1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1" y="3086"/>
                      <a:ext cx="181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nl-NL" altLang="nl-NL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p:txBody>
                </p:sp>
                <p:sp>
                  <p:nvSpPr>
                    <p:cNvPr id="79" name="Text Box 10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76" y="3053"/>
                      <a:ext cx="181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nl-NL" altLang="nl-NL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75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3618" y="3574"/>
                    <a:ext cx="1239" cy="363"/>
                    <a:chOff x="3621" y="3053"/>
                    <a:chExt cx="1239" cy="363"/>
                  </a:xfrm>
                </p:grpSpPr>
                <p:sp>
                  <p:nvSpPr>
                    <p:cNvPr id="76" name="Text Box 1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1" y="3086"/>
                      <a:ext cx="181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nl-NL" altLang="nl-NL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p:txBody>
                </p:sp>
                <p:sp>
                  <p:nvSpPr>
                    <p:cNvPr id="77" name="Text Box 10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79" y="3053"/>
                      <a:ext cx="181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nl-NL" altLang="nl-NL" sz="28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  <p:grpSp>
          <p:nvGrpSpPr>
            <p:cNvPr id="88" name="Group 130"/>
            <p:cNvGrpSpPr>
              <a:grpSpLocks/>
            </p:cNvGrpSpPr>
            <p:nvPr/>
          </p:nvGrpSpPr>
          <p:grpSpPr bwMode="auto">
            <a:xfrm>
              <a:off x="1388635" y="1752104"/>
              <a:ext cx="639763" cy="803275"/>
              <a:chOff x="507" y="1203"/>
              <a:chExt cx="403" cy="506"/>
            </a:xfrm>
          </p:grpSpPr>
          <p:sp>
            <p:nvSpPr>
              <p:cNvPr id="89" name="Rectangle 97"/>
              <p:cNvSpPr>
                <a:spLocks noChangeArrowheads="1"/>
              </p:cNvSpPr>
              <p:nvPr/>
            </p:nvSpPr>
            <p:spPr bwMode="auto">
              <a:xfrm>
                <a:off x="507" y="1382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1" lang="en-US" altLang="nl-NL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endParaRPr kumimoji="1" lang="nl-NL" altLang="nl-NL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0" name="Group 108"/>
              <p:cNvGrpSpPr>
                <a:grpSpLocks/>
              </p:cNvGrpSpPr>
              <p:nvPr/>
            </p:nvGrpSpPr>
            <p:grpSpPr bwMode="auto">
              <a:xfrm>
                <a:off x="547" y="1203"/>
                <a:ext cx="363" cy="330"/>
                <a:chOff x="4031" y="3123"/>
                <a:chExt cx="363" cy="330"/>
              </a:xfrm>
            </p:grpSpPr>
            <p:sp>
              <p:nvSpPr>
                <p:cNvPr id="9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031" y="3123"/>
                  <a:ext cx="363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28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nl-NL" altLang="nl-NL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4056" y="3232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2317185" y="2066524"/>
            <a:ext cx="6676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1325" indent="-44132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a. Leg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elektrische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veldsterkte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38"/>
          <p:cNvSpPr>
            <a:spLocks noChangeArrowheads="1"/>
          </p:cNvSpPr>
          <p:nvPr/>
        </p:nvSpPr>
        <p:spPr bwMode="auto">
          <a:xfrm>
            <a:off x="-36512" y="3086758"/>
            <a:ext cx="90106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elektrische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op het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38"/>
          <p:cNvSpPr>
            <a:spLocks noChangeArrowheads="1"/>
          </p:cNvSpPr>
          <p:nvPr/>
        </p:nvSpPr>
        <p:spPr bwMode="auto">
          <a:xfrm>
            <a:off x="-36512" y="3529857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versnelling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kumimoji="1"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kstvak 96"/>
          <p:cNvSpPr txBox="1"/>
          <p:nvPr/>
        </p:nvSpPr>
        <p:spPr>
          <a:xfrm>
            <a:off x="2045556" y="5691398"/>
            <a:ext cx="393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1,60.10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1,0.10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kstvak 98"/>
          <p:cNvSpPr txBox="1"/>
          <p:nvPr/>
        </p:nvSpPr>
        <p:spPr>
          <a:xfrm>
            <a:off x="5464574" y="5691398"/>
            <a:ext cx="393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1,6.10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kstvak 99"/>
          <p:cNvSpPr txBox="1"/>
          <p:nvPr/>
        </p:nvSpPr>
        <p:spPr>
          <a:xfrm>
            <a:off x="-36512" y="6164028"/>
            <a:ext cx="233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nl-NL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kstvak 101"/>
          <p:cNvSpPr txBox="1"/>
          <p:nvPr/>
        </p:nvSpPr>
        <p:spPr>
          <a:xfrm>
            <a:off x="2135832" y="6164028"/>
            <a:ext cx="521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1,6.10</a:t>
            </a:r>
            <a:r>
              <a:rPr lang="nl-NL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9,11.10</a:t>
            </a:r>
            <a:r>
              <a:rPr lang="nl-NL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-31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kstvak 103"/>
          <p:cNvSpPr txBox="1"/>
          <p:nvPr/>
        </p:nvSpPr>
        <p:spPr>
          <a:xfrm>
            <a:off x="-36512" y="39729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/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Het elektron ondervindt van A en van B een kracht naar links.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Box 83"/>
          <p:cNvSpPr txBox="1">
            <a:spLocks noChangeArrowheads="1"/>
          </p:cNvSpPr>
          <p:nvPr/>
        </p:nvSpPr>
        <p:spPr bwMode="auto">
          <a:xfrm>
            <a:off x="1979712" y="5733256"/>
            <a:ext cx="5976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Tabel 7 voor de waarden van </a:t>
            </a:r>
            <a:r>
              <a:rPr lang="nl-NL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83"/>
          <p:cNvSpPr txBox="1">
            <a:spLocks noChangeArrowheads="1"/>
          </p:cNvSpPr>
          <p:nvPr/>
        </p:nvSpPr>
        <p:spPr bwMode="auto">
          <a:xfrm>
            <a:off x="1983676" y="6134230"/>
            <a:ext cx="5976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Tabel 7 voor de waarden van </a:t>
            </a:r>
            <a:r>
              <a:rPr lang="nl-NL" altLang="nl-N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1614060" y="1511464"/>
            <a:ext cx="1015746" cy="461665"/>
            <a:chOff x="1614060" y="1504236"/>
            <a:chExt cx="1015746" cy="461665"/>
          </a:xfrm>
        </p:grpSpPr>
        <p:sp>
          <p:nvSpPr>
            <p:cNvPr id="8" name="Tekstvak 7"/>
            <p:cNvSpPr txBox="1"/>
            <p:nvPr/>
          </p:nvSpPr>
          <p:spPr>
            <a:xfrm>
              <a:off x="1826084" y="1504236"/>
              <a:ext cx="803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nl-NL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Rechte verbindingslijn met pijl 6"/>
            <p:cNvCxnSpPr/>
            <p:nvPr/>
          </p:nvCxnSpPr>
          <p:spPr bwMode="auto">
            <a:xfrm flipV="1">
              <a:off x="1614060" y="1905321"/>
              <a:ext cx="72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ep 13"/>
          <p:cNvGrpSpPr/>
          <p:nvPr/>
        </p:nvGrpSpPr>
        <p:grpSpPr>
          <a:xfrm>
            <a:off x="663377" y="1511464"/>
            <a:ext cx="1039937" cy="461665"/>
            <a:chOff x="663377" y="1511464"/>
            <a:chExt cx="1039937" cy="461665"/>
          </a:xfrm>
        </p:grpSpPr>
        <p:cxnSp>
          <p:nvCxnSpPr>
            <p:cNvPr id="12" name="Rechte verbindingslijn met pijl 11"/>
            <p:cNvCxnSpPr/>
            <p:nvPr/>
          </p:nvCxnSpPr>
          <p:spPr bwMode="auto">
            <a:xfrm flipH="1">
              <a:off x="663377" y="1914846"/>
              <a:ext cx="90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Tekstvak 111"/>
            <p:cNvSpPr txBox="1"/>
            <p:nvPr/>
          </p:nvSpPr>
          <p:spPr>
            <a:xfrm>
              <a:off x="899592" y="1511464"/>
              <a:ext cx="803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nl-NL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Tekstvak 114"/>
          <p:cNvSpPr txBox="1"/>
          <p:nvPr/>
        </p:nvSpPr>
        <p:spPr>
          <a:xfrm>
            <a:off x="3964" y="4846942"/>
            <a:ext cx="9387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15875"/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nl-NL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q.E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 dus 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28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zijn tegengesteld.</a:t>
            </a:r>
          </a:p>
          <a:p>
            <a:pPr marL="441325" indent="15875"/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 </a:t>
            </a:r>
            <a:r>
              <a:rPr lang="nl-NL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naar </a:t>
            </a:r>
            <a:r>
              <a:rPr 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rechts gericht.</a:t>
            </a:r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0378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290953" grpId="0"/>
      <p:bldP spid="290854" grpId="0"/>
      <p:bldP spid="3" grpId="0"/>
      <p:bldP spid="94" grpId="0"/>
      <p:bldP spid="95" grpId="0"/>
      <p:bldP spid="96" grpId="0"/>
      <p:bldP spid="97" grpId="0"/>
      <p:bldP spid="99" grpId="0"/>
      <p:bldP spid="100" grpId="0"/>
      <p:bldP spid="102" grpId="0"/>
      <p:bldP spid="104" grpId="0"/>
      <p:bldP spid="106" grpId="0" animBg="1"/>
      <p:bldP spid="108" grpId="0" animBg="1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502" name="Group 190"/>
          <p:cNvGrpSpPr>
            <a:grpSpLocks/>
          </p:cNvGrpSpPr>
          <p:nvPr/>
        </p:nvGrpSpPr>
        <p:grpSpPr bwMode="auto">
          <a:xfrm>
            <a:off x="5039748" y="5035550"/>
            <a:ext cx="633413" cy="396875"/>
            <a:chOff x="4018" y="3172"/>
            <a:chExt cx="399" cy="250"/>
          </a:xfrm>
        </p:grpSpPr>
        <p:sp>
          <p:nvSpPr>
            <p:cNvPr id="6174" name="Text Box 186"/>
            <p:cNvSpPr txBox="1">
              <a:spLocks noChangeArrowheads="1"/>
            </p:cNvSpPr>
            <p:nvPr/>
          </p:nvSpPr>
          <p:spPr bwMode="auto">
            <a:xfrm>
              <a:off x="4018" y="3172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0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175" name="Oval 187"/>
            <p:cNvSpPr>
              <a:spLocks noChangeAspect="1" noChangeArrowheads="1"/>
            </p:cNvSpPr>
            <p:nvPr/>
          </p:nvSpPr>
          <p:spPr bwMode="auto">
            <a:xfrm>
              <a:off x="4056" y="3236"/>
              <a:ext cx="122" cy="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6176" name="Freeform 188"/>
            <p:cNvSpPr>
              <a:spLocks/>
            </p:cNvSpPr>
            <p:nvPr/>
          </p:nvSpPr>
          <p:spPr bwMode="auto">
            <a:xfrm>
              <a:off x="4185" y="3300"/>
              <a:ext cx="232" cy="1"/>
            </a:xfrm>
            <a:custGeom>
              <a:avLst/>
              <a:gdLst>
                <a:gd name="T0" fmla="*/ 0 w 232"/>
                <a:gd name="T1" fmla="*/ 0 h 1"/>
                <a:gd name="T2" fmla="*/ 232 w 23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2" h="1">
                  <a:moveTo>
                    <a:pt x="0" y="0"/>
                  </a:moveTo>
                  <a:lnTo>
                    <a:pt x="23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525485" name="Group 173"/>
          <p:cNvGrpSpPr>
            <a:grpSpLocks/>
          </p:cNvGrpSpPr>
          <p:nvPr/>
        </p:nvGrpSpPr>
        <p:grpSpPr bwMode="auto">
          <a:xfrm>
            <a:off x="4714156" y="4005263"/>
            <a:ext cx="1373187" cy="2160587"/>
            <a:chOff x="3833" y="2523"/>
            <a:chExt cx="865" cy="1361"/>
          </a:xfrm>
        </p:grpSpPr>
        <p:grpSp>
          <p:nvGrpSpPr>
            <p:cNvPr id="6239" name="Group 151"/>
            <p:cNvGrpSpPr>
              <a:grpSpLocks/>
            </p:cNvGrpSpPr>
            <p:nvPr/>
          </p:nvGrpSpPr>
          <p:grpSpPr bwMode="auto">
            <a:xfrm>
              <a:off x="3833" y="2523"/>
              <a:ext cx="861" cy="0"/>
              <a:chOff x="3833" y="3203"/>
              <a:chExt cx="861" cy="0"/>
            </a:xfrm>
          </p:grpSpPr>
          <p:sp>
            <p:nvSpPr>
              <p:cNvPr id="6258" name="Line 149"/>
              <p:cNvSpPr>
                <a:spLocks noChangeShapeType="1"/>
              </p:cNvSpPr>
              <p:nvPr/>
            </p:nvSpPr>
            <p:spPr bwMode="auto">
              <a:xfrm>
                <a:off x="3833" y="3203"/>
                <a:ext cx="86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59" name="Line 150"/>
              <p:cNvSpPr>
                <a:spLocks noChangeShapeType="1"/>
              </p:cNvSpPr>
              <p:nvPr/>
            </p:nvSpPr>
            <p:spPr bwMode="auto">
              <a:xfrm>
                <a:off x="4195" y="3203"/>
                <a:ext cx="13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0" name="Group 152"/>
            <p:cNvGrpSpPr>
              <a:grpSpLocks/>
            </p:cNvGrpSpPr>
            <p:nvPr/>
          </p:nvGrpSpPr>
          <p:grpSpPr bwMode="auto">
            <a:xfrm>
              <a:off x="3833" y="2750"/>
              <a:ext cx="861" cy="0"/>
              <a:chOff x="3833" y="3203"/>
              <a:chExt cx="861" cy="0"/>
            </a:xfrm>
          </p:grpSpPr>
          <p:sp>
            <p:nvSpPr>
              <p:cNvPr id="6256" name="Line 153"/>
              <p:cNvSpPr>
                <a:spLocks noChangeShapeType="1"/>
              </p:cNvSpPr>
              <p:nvPr/>
            </p:nvSpPr>
            <p:spPr bwMode="auto">
              <a:xfrm>
                <a:off x="3833" y="3203"/>
                <a:ext cx="86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57" name="Line 154"/>
              <p:cNvSpPr>
                <a:spLocks noChangeShapeType="1"/>
              </p:cNvSpPr>
              <p:nvPr/>
            </p:nvSpPr>
            <p:spPr bwMode="auto">
              <a:xfrm>
                <a:off x="4195" y="3203"/>
                <a:ext cx="13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1" name="Group 155"/>
            <p:cNvGrpSpPr>
              <a:grpSpLocks/>
            </p:cNvGrpSpPr>
            <p:nvPr/>
          </p:nvGrpSpPr>
          <p:grpSpPr bwMode="auto">
            <a:xfrm>
              <a:off x="3837" y="2976"/>
              <a:ext cx="861" cy="0"/>
              <a:chOff x="3833" y="3203"/>
              <a:chExt cx="861" cy="0"/>
            </a:xfrm>
          </p:grpSpPr>
          <p:sp>
            <p:nvSpPr>
              <p:cNvPr id="6254" name="Line 156"/>
              <p:cNvSpPr>
                <a:spLocks noChangeShapeType="1"/>
              </p:cNvSpPr>
              <p:nvPr/>
            </p:nvSpPr>
            <p:spPr bwMode="auto">
              <a:xfrm>
                <a:off x="3833" y="3203"/>
                <a:ext cx="86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55" name="Line 157"/>
              <p:cNvSpPr>
                <a:spLocks noChangeShapeType="1"/>
              </p:cNvSpPr>
              <p:nvPr/>
            </p:nvSpPr>
            <p:spPr bwMode="auto">
              <a:xfrm>
                <a:off x="4195" y="3203"/>
                <a:ext cx="13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2" name="Group 158"/>
            <p:cNvGrpSpPr>
              <a:grpSpLocks/>
            </p:cNvGrpSpPr>
            <p:nvPr/>
          </p:nvGrpSpPr>
          <p:grpSpPr bwMode="auto">
            <a:xfrm>
              <a:off x="3837" y="3203"/>
              <a:ext cx="861" cy="0"/>
              <a:chOff x="3833" y="3203"/>
              <a:chExt cx="861" cy="0"/>
            </a:xfrm>
          </p:grpSpPr>
          <p:sp>
            <p:nvSpPr>
              <p:cNvPr id="6252" name="Line 159"/>
              <p:cNvSpPr>
                <a:spLocks noChangeShapeType="1"/>
              </p:cNvSpPr>
              <p:nvPr/>
            </p:nvSpPr>
            <p:spPr bwMode="auto">
              <a:xfrm>
                <a:off x="3833" y="3203"/>
                <a:ext cx="86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53" name="Line 160"/>
              <p:cNvSpPr>
                <a:spLocks noChangeShapeType="1"/>
              </p:cNvSpPr>
              <p:nvPr/>
            </p:nvSpPr>
            <p:spPr bwMode="auto">
              <a:xfrm>
                <a:off x="4195" y="3203"/>
                <a:ext cx="13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3" name="Group 161"/>
            <p:cNvGrpSpPr>
              <a:grpSpLocks/>
            </p:cNvGrpSpPr>
            <p:nvPr/>
          </p:nvGrpSpPr>
          <p:grpSpPr bwMode="auto">
            <a:xfrm>
              <a:off x="3833" y="3430"/>
              <a:ext cx="861" cy="0"/>
              <a:chOff x="3833" y="3203"/>
              <a:chExt cx="861" cy="0"/>
            </a:xfrm>
          </p:grpSpPr>
          <p:sp>
            <p:nvSpPr>
              <p:cNvPr id="6250" name="Line 162"/>
              <p:cNvSpPr>
                <a:spLocks noChangeShapeType="1"/>
              </p:cNvSpPr>
              <p:nvPr/>
            </p:nvSpPr>
            <p:spPr bwMode="auto">
              <a:xfrm>
                <a:off x="3833" y="3203"/>
                <a:ext cx="86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51" name="Line 163"/>
              <p:cNvSpPr>
                <a:spLocks noChangeShapeType="1"/>
              </p:cNvSpPr>
              <p:nvPr/>
            </p:nvSpPr>
            <p:spPr bwMode="auto">
              <a:xfrm>
                <a:off x="4195" y="3203"/>
                <a:ext cx="13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4" name="Group 164"/>
            <p:cNvGrpSpPr>
              <a:grpSpLocks/>
            </p:cNvGrpSpPr>
            <p:nvPr/>
          </p:nvGrpSpPr>
          <p:grpSpPr bwMode="auto">
            <a:xfrm>
              <a:off x="3833" y="3657"/>
              <a:ext cx="861" cy="0"/>
              <a:chOff x="3833" y="3203"/>
              <a:chExt cx="861" cy="0"/>
            </a:xfrm>
          </p:grpSpPr>
          <p:sp>
            <p:nvSpPr>
              <p:cNvPr id="6248" name="Line 165"/>
              <p:cNvSpPr>
                <a:spLocks noChangeShapeType="1"/>
              </p:cNvSpPr>
              <p:nvPr/>
            </p:nvSpPr>
            <p:spPr bwMode="auto">
              <a:xfrm>
                <a:off x="3833" y="3203"/>
                <a:ext cx="86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49" name="Line 166"/>
              <p:cNvSpPr>
                <a:spLocks noChangeShapeType="1"/>
              </p:cNvSpPr>
              <p:nvPr/>
            </p:nvSpPr>
            <p:spPr bwMode="auto">
              <a:xfrm>
                <a:off x="4195" y="3203"/>
                <a:ext cx="13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5" name="Group 167"/>
            <p:cNvGrpSpPr>
              <a:grpSpLocks/>
            </p:cNvGrpSpPr>
            <p:nvPr/>
          </p:nvGrpSpPr>
          <p:grpSpPr bwMode="auto">
            <a:xfrm>
              <a:off x="3837" y="3884"/>
              <a:ext cx="861" cy="0"/>
              <a:chOff x="3833" y="3203"/>
              <a:chExt cx="861" cy="0"/>
            </a:xfrm>
          </p:grpSpPr>
          <p:sp>
            <p:nvSpPr>
              <p:cNvPr id="6246" name="Line 168"/>
              <p:cNvSpPr>
                <a:spLocks noChangeShapeType="1"/>
              </p:cNvSpPr>
              <p:nvPr/>
            </p:nvSpPr>
            <p:spPr bwMode="auto">
              <a:xfrm>
                <a:off x="3833" y="3203"/>
                <a:ext cx="86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47" name="Line 169"/>
              <p:cNvSpPr>
                <a:spLocks noChangeShapeType="1"/>
              </p:cNvSpPr>
              <p:nvPr/>
            </p:nvSpPr>
            <p:spPr bwMode="auto">
              <a:xfrm>
                <a:off x="4195" y="3203"/>
                <a:ext cx="13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25409" name="Group 97"/>
          <p:cNvGrpSpPr>
            <a:grpSpLocks/>
          </p:cNvGrpSpPr>
          <p:nvPr/>
        </p:nvGrpSpPr>
        <p:grpSpPr bwMode="auto">
          <a:xfrm>
            <a:off x="749300" y="482600"/>
            <a:ext cx="2781300" cy="2755900"/>
            <a:chOff x="472" y="400"/>
            <a:chExt cx="1752" cy="1736"/>
          </a:xfrm>
        </p:grpSpPr>
        <p:grpSp>
          <p:nvGrpSpPr>
            <p:cNvPr id="6225" name="Group 64"/>
            <p:cNvGrpSpPr>
              <a:grpSpLocks/>
            </p:cNvGrpSpPr>
            <p:nvPr/>
          </p:nvGrpSpPr>
          <p:grpSpPr bwMode="auto">
            <a:xfrm>
              <a:off x="472" y="400"/>
              <a:ext cx="1752" cy="1736"/>
              <a:chOff x="472" y="728"/>
              <a:chExt cx="1752" cy="1736"/>
            </a:xfrm>
          </p:grpSpPr>
          <p:sp>
            <p:nvSpPr>
              <p:cNvPr id="6235" name="Freeform 57"/>
              <p:cNvSpPr>
                <a:spLocks/>
              </p:cNvSpPr>
              <p:nvPr/>
            </p:nvSpPr>
            <p:spPr bwMode="auto">
              <a:xfrm>
                <a:off x="1336" y="728"/>
                <a:ext cx="8" cy="1736"/>
              </a:xfrm>
              <a:custGeom>
                <a:avLst/>
                <a:gdLst>
                  <a:gd name="T0" fmla="*/ 0 w 8"/>
                  <a:gd name="T1" fmla="*/ 0 h 1736"/>
                  <a:gd name="T2" fmla="*/ 8 w 8"/>
                  <a:gd name="T3" fmla="*/ 1736 h 17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736">
                    <a:moveTo>
                      <a:pt x="0" y="0"/>
                    </a:moveTo>
                    <a:lnTo>
                      <a:pt x="8" y="1736"/>
                    </a:ln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36" name="Freeform 58"/>
              <p:cNvSpPr>
                <a:spLocks/>
              </p:cNvSpPr>
              <p:nvPr/>
            </p:nvSpPr>
            <p:spPr bwMode="auto">
              <a:xfrm>
                <a:off x="720" y="992"/>
                <a:ext cx="1256" cy="1256"/>
              </a:xfrm>
              <a:custGeom>
                <a:avLst/>
                <a:gdLst>
                  <a:gd name="T0" fmla="*/ 1256 w 1256"/>
                  <a:gd name="T1" fmla="*/ 0 h 1256"/>
                  <a:gd name="T2" fmla="*/ 0 w 1256"/>
                  <a:gd name="T3" fmla="*/ 1256 h 12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56" h="1256">
                    <a:moveTo>
                      <a:pt x="1256" y="0"/>
                    </a:moveTo>
                    <a:lnTo>
                      <a:pt x="0" y="1256"/>
                    </a:ln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37" name="Freeform 59"/>
              <p:cNvSpPr>
                <a:spLocks/>
              </p:cNvSpPr>
              <p:nvPr/>
            </p:nvSpPr>
            <p:spPr bwMode="auto">
              <a:xfrm>
                <a:off x="712" y="984"/>
                <a:ext cx="1264" cy="1248"/>
              </a:xfrm>
              <a:custGeom>
                <a:avLst/>
                <a:gdLst>
                  <a:gd name="T0" fmla="*/ 1264 w 1264"/>
                  <a:gd name="T1" fmla="*/ 1248 h 1248"/>
                  <a:gd name="T2" fmla="*/ 0 w 1264"/>
                  <a:gd name="T3" fmla="*/ 0 h 12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64" h="1248">
                    <a:moveTo>
                      <a:pt x="1264" y="1248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38" name="Freeform 60"/>
              <p:cNvSpPr>
                <a:spLocks/>
              </p:cNvSpPr>
              <p:nvPr/>
            </p:nvSpPr>
            <p:spPr bwMode="auto">
              <a:xfrm>
                <a:off x="472" y="1616"/>
                <a:ext cx="1752" cy="1"/>
              </a:xfrm>
              <a:custGeom>
                <a:avLst/>
                <a:gdLst>
                  <a:gd name="T0" fmla="*/ 0 w 1752"/>
                  <a:gd name="T1" fmla="*/ 0 h 1"/>
                  <a:gd name="T2" fmla="*/ 1752 w 175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52" h="1">
                    <a:moveTo>
                      <a:pt x="0" y="0"/>
                    </a:moveTo>
                    <a:lnTo>
                      <a:pt x="1752" y="0"/>
                    </a:ln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26" name="Group 96"/>
            <p:cNvGrpSpPr>
              <a:grpSpLocks/>
            </p:cNvGrpSpPr>
            <p:nvPr/>
          </p:nvGrpSpPr>
          <p:grpSpPr bwMode="auto">
            <a:xfrm>
              <a:off x="612" y="530"/>
              <a:ext cx="1477" cy="1479"/>
              <a:chOff x="612" y="530"/>
              <a:chExt cx="1477" cy="1479"/>
            </a:xfrm>
          </p:grpSpPr>
          <p:sp>
            <p:nvSpPr>
              <p:cNvPr id="6227" name="Line 77"/>
              <p:cNvSpPr>
                <a:spLocks noChangeAspect="1" noChangeShapeType="1"/>
              </p:cNvSpPr>
              <p:nvPr/>
            </p:nvSpPr>
            <p:spPr bwMode="auto">
              <a:xfrm>
                <a:off x="1343" y="1720"/>
                <a:ext cx="0" cy="289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2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1340" y="530"/>
                <a:ext cx="0" cy="323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29" name="Line 79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763" y="1136"/>
                <a:ext cx="0" cy="301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30" name="Line 91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1927" y="1126"/>
                <a:ext cx="0" cy="324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31" name="Line 92"/>
              <p:cNvSpPr>
                <a:spLocks noChangeAspect="1" noChangeShapeType="1"/>
              </p:cNvSpPr>
              <p:nvPr/>
            </p:nvSpPr>
            <p:spPr bwMode="auto">
              <a:xfrm rot="8100000" flipH="1">
                <a:off x="929" y="721"/>
                <a:ext cx="0" cy="304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32" name="Line 93"/>
              <p:cNvSpPr>
                <a:spLocks noChangeAspect="1" noChangeShapeType="1"/>
              </p:cNvSpPr>
              <p:nvPr/>
            </p:nvSpPr>
            <p:spPr bwMode="auto">
              <a:xfrm rot="8100000" flipH="1" flipV="1">
                <a:off x="1770" y="1550"/>
                <a:ext cx="0" cy="293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33" name="Line 94"/>
              <p:cNvSpPr>
                <a:spLocks noChangeAspect="1" noChangeShapeType="1"/>
              </p:cNvSpPr>
              <p:nvPr/>
            </p:nvSpPr>
            <p:spPr bwMode="auto">
              <a:xfrm rot="2700000" flipH="1">
                <a:off x="934" y="1567"/>
                <a:ext cx="0" cy="279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34" name="Line 95"/>
              <p:cNvSpPr>
                <a:spLocks noChangeAspect="1" noChangeShapeType="1"/>
              </p:cNvSpPr>
              <p:nvPr/>
            </p:nvSpPr>
            <p:spPr bwMode="auto">
              <a:xfrm rot="2700000" flipH="1" flipV="1">
                <a:off x="1765" y="716"/>
                <a:ext cx="0" cy="321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25401" name="Group 89"/>
          <p:cNvGrpSpPr>
            <a:grpSpLocks/>
          </p:cNvGrpSpPr>
          <p:nvPr/>
        </p:nvGrpSpPr>
        <p:grpSpPr bwMode="auto">
          <a:xfrm>
            <a:off x="5391150" y="482600"/>
            <a:ext cx="2781300" cy="2755900"/>
            <a:chOff x="3396" y="400"/>
            <a:chExt cx="1752" cy="1736"/>
          </a:xfrm>
        </p:grpSpPr>
        <p:sp>
          <p:nvSpPr>
            <p:cNvPr id="6213" name="Freeform 66"/>
            <p:cNvSpPr>
              <a:spLocks/>
            </p:cNvSpPr>
            <p:nvPr/>
          </p:nvSpPr>
          <p:spPr bwMode="auto">
            <a:xfrm>
              <a:off x="4260" y="400"/>
              <a:ext cx="8" cy="1736"/>
            </a:xfrm>
            <a:custGeom>
              <a:avLst/>
              <a:gdLst>
                <a:gd name="T0" fmla="*/ 0 w 8"/>
                <a:gd name="T1" fmla="*/ 0 h 1736"/>
                <a:gd name="T2" fmla="*/ 8 w 8"/>
                <a:gd name="T3" fmla="*/ 1736 h 17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736">
                  <a:moveTo>
                    <a:pt x="0" y="0"/>
                  </a:moveTo>
                  <a:lnTo>
                    <a:pt x="8" y="1736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14" name="Freeform 67"/>
            <p:cNvSpPr>
              <a:spLocks/>
            </p:cNvSpPr>
            <p:nvPr/>
          </p:nvSpPr>
          <p:spPr bwMode="auto">
            <a:xfrm>
              <a:off x="3644" y="664"/>
              <a:ext cx="1256" cy="1256"/>
            </a:xfrm>
            <a:custGeom>
              <a:avLst/>
              <a:gdLst>
                <a:gd name="T0" fmla="*/ 1256 w 1256"/>
                <a:gd name="T1" fmla="*/ 0 h 1256"/>
                <a:gd name="T2" fmla="*/ 0 w 1256"/>
                <a:gd name="T3" fmla="*/ 1256 h 12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6" h="1256">
                  <a:moveTo>
                    <a:pt x="1256" y="0"/>
                  </a:moveTo>
                  <a:lnTo>
                    <a:pt x="0" y="1256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15" name="Freeform 68"/>
            <p:cNvSpPr>
              <a:spLocks/>
            </p:cNvSpPr>
            <p:nvPr/>
          </p:nvSpPr>
          <p:spPr bwMode="auto">
            <a:xfrm>
              <a:off x="3636" y="656"/>
              <a:ext cx="1264" cy="1248"/>
            </a:xfrm>
            <a:custGeom>
              <a:avLst/>
              <a:gdLst>
                <a:gd name="T0" fmla="*/ 1264 w 1264"/>
                <a:gd name="T1" fmla="*/ 1248 h 1248"/>
                <a:gd name="T2" fmla="*/ 0 w 1264"/>
                <a:gd name="T3" fmla="*/ 0 h 12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4" h="1248">
                  <a:moveTo>
                    <a:pt x="1264" y="124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16" name="Freeform 69"/>
            <p:cNvSpPr>
              <a:spLocks/>
            </p:cNvSpPr>
            <p:nvPr/>
          </p:nvSpPr>
          <p:spPr bwMode="auto">
            <a:xfrm>
              <a:off x="3396" y="1288"/>
              <a:ext cx="1752" cy="1"/>
            </a:xfrm>
            <a:custGeom>
              <a:avLst/>
              <a:gdLst>
                <a:gd name="T0" fmla="*/ 0 w 1752"/>
                <a:gd name="T1" fmla="*/ 0 h 1"/>
                <a:gd name="T2" fmla="*/ 1752 w 175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52" h="1">
                  <a:moveTo>
                    <a:pt x="0" y="0"/>
                  </a:moveTo>
                  <a:lnTo>
                    <a:pt x="1752" y="0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17" name="Line 74"/>
            <p:cNvSpPr>
              <a:spLocks noChangeAspect="1" noChangeShapeType="1"/>
            </p:cNvSpPr>
            <p:nvPr/>
          </p:nvSpPr>
          <p:spPr bwMode="auto">
            <a:xfrm flipV="1">
              <a:off x="4268" y="1980"/>
              <a:ext cx="1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18" name="Line 76"/>
            <p:cNvSpPr>
              <a:spLocks noChangeAspect="1" noChangeShapeType="1"/>
            </p:cNvSpPr>
            <p:nvPr/>
          </p:nvSpPr>
          <p:spPr bwMode="auto">
            <a:xfrm rot="16200000" flipV="1">
              <a:off x="5023" y="1233"/>
              <a:ext cx="1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19" name="Line 82"/>
            <p:cNvSpPr>
              <a:spLocks noChangeAspect="1" noChangeShapeType="1"/>
            </p:cNvSpPr>
            <p:nvPr/>
          </p:nvSpPr>
          <p:spPr bwMode="auto">
            <a:xfrm flipH="1">
              <a:off x="4259" y="454"/>
              <a:ext cx="1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20" name="Line 83"/>
            <p:cNvSpPr>
              <a:spLocks noChangeAspect="1" noChangeShapeType="1"/>
            </p:cNvSpPr>
            <p:nvPr/>
          </p:nvSpPr>
          <p:spPr bwMode="auto">
            <a:xfrm rot="5400000" flipH="1" flipV="1">
              <a:off x="3494" y="1230"/>
              <a:ext cx="1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21" name="Line 84"/>
            <p:cNvSpPr>
              <a:spLocks noChangeAspect="1" noChangeShapeType="1"/>
            </p:cNvSpPr>
            <p:nvPr/>
          </p:nvSpPr>
          <p:spPr bwMode="auto">
            <a:xfrm rot="18900000" flipV="1">
              <a:off x="4810" y="1759"/>
              <a:ext cx="1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22" name="Line 85"/>
            <p:cNvSpPr>
              <a:spLocks noChangeAspect="1" noChangeShapeType="1"/>
            </p:cNvSpPr>
            <p:nvPr/>
          </p:nvSpPr>
          <p:spPr bwMode="auto">
            <a:xfrm rot="2700000" flipH="1" flipV="1">
              <a:off x="3730" y="1774"/>
              <a:ext cx="1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23" name="Line 86"/>
            <p:cNvSpPr>
              <a:spLocks noChangeAspect="1" noChangeShapeType="1"/>
            </p:cNvSpPr>
            <p:nvPr/>
          </p:nvSpPr>
          <p:spPr bwMode="auto">
            <a:xfrm rot="18900000" flipH="1">
              <a:off x="3718" y="682"/>
              <a:ext cx="1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224" name="Line 87"/>
            <p:cNvSpPr>
              <a:spLocks noChangeAspect="1" noChangeShapeType="1"/>
            </p:cNvSpPr>
            <p:nvPr/>
          </p:nvSpPr>
          <p:spPr bwMode="auto">
            <a:xfrm rot="2700000" flipH="1">
              <a:off x="4817" y="691"/>
              <a:ext cx="1" cy="113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sp>
        <p:nvSpPr>
          <p:cNvPr id="525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 veldlijnen 1/5, theorie.</a:t>
            </a:r>
          </a:p>
        </p:txBody>
      </p:sp>
      <p:grpSp>
        <p:nvGrpSpPr>
          <p:cNvPr id="525319" name="Group 7"/>
          <p:cNvGrpSpPr>
            <a:grpSpLocks/>
          </p:cNvGrpSpPr>
          <p:nvPr/>
        </p:nvGrpSpPr>
        <p:grpSpPr bwMode="auto">
          <a:xfrm>
            <a:off x="1450975" y="1201738"/>
            <a:ext cx="1346200" cy="1346200"/>
            <a:chOff x="914" y="1389"/>
            <a:chExt cx="848" cy="848"/>
          </a:xfrm>
        </p:grpSpPr>
        <p:sp>
          <p:nvSpPr>
            <p:cNvPr id="6211" name="Oval 8"/>
            <p:cNvSpPr>
              <a:spLocks noChangeAspect="1" noChangeArrowheads="1"/>
            </p:cNvSpPr>
            <p:nvPr/>
          </p:nvSpPr>
          <p:spPr bwMode="auto">
            <a:xfrm>
              <a:off x="914" y="1389"/>
              <a:ext cx="848" cy="8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6212" name="Text Box 9"/>
            <p:cNvSpPr txBox="1">
              <a:spLocks noChangeArrowheads="1"/>
            </p:cNvSpPr>
            <p:nvPr/>
          </p:nvSpPr>
          <p:spPr bwMode="auto">
            <a:xfrm>
              <a:off x="1167" y="1596"/>
              <a:ext cx="40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525340" name="Rectangle 28"/>
          <p:cNvSpPr>
            <a:spLocks noChangeArrowheads="1"/>
          </p:cNvSpPr>
          <p:nvPr/>
        </p:nvSpPr>
        <p:spPr bwMode="auto">
          <a:xfrm>
            <a:off x="-12700" y="3178830"/>
            <a:ext cx="915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dezelfde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richting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1"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immers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kumimoji="1"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5382" name="Group 70"/>
          <p:cNvGrpSpPr>
            <a:grpSpLocks/>
          </p:cNvGrpSpPr>
          <p:nvPr/>
        </p:nvGrpSpPr>
        <p:grpSpPr bwMode="auto">
          <a:xfrm>
            <a:off x="6092825" y="1201738"/>
            <a:ext cx="1346200" cy="1346200"/>
            <a:chOff x="914" y="1389"/>
            <a:chExt cx="848" cy="848"/>
          </a:xfrm>
        </p:grpSpPr>
        <p:sp>
          <p:nvSpPr>
            <p:cNvPr id="6209" name="Oval 71"/>
            <p:cNvSpPr>
              <a:spLocks noChangeAspect="1" noChangeArrowheads="1"/>
            </p:cNvSpPr>
            <p:nvPr/>
          </p:nvSpPr>
          <p:spPr bwMode="auto">
            <a:xfrm>
              <a:off x="914" y="1389"/>
              <a:ext cx="848" cy="8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6210" name="Text Box 72"/>
            <p:cNvSpPr txBox="1">
              <a:spLocks noChangeArrowheads="1"/>
            </p:cNvSpPr>
            <p:nvPr/>
          </p:nvSpPr>
          <p:spPr bwMode="auto">
            <a:xfrm>
              <a:off x="1215" y="1464"/>
              <a:ext cx="4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3600" dirty="0" smtClean="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endParaRPr lang="nl-NL" altLang="nl-NL" sz="36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438" name="Group 126"/>
          <p:cNvGrpSpPr>
            <a:grpSpLocks/>
          </p:cNvGrpSpPr>
          <p:nvPr/>
        </p:nvGrpSpPr>
        <p:grpSpPr bwMode="auto">
          <a:xfrm>
            <a:off x="179388" y="3846513"/>
            <a:ext cx="3933825" cy="2895600"/>
            <a:chOff x="972" y="1888"/>
            <a:chExt cx="2478" cy="1824"/>
          </a:xfrm>
        </p:grpSpPr>
        <p:grpSp>
          <p:nvGrpSpPr>
            <p:cNvPr id="6194" name="Group 125"/>
            <p:cNvGrpSpPr>
              <a:grpSpLocks/>
            </p:cNvGrpSpPr>
            <p:nvPr/>
          </p:nvGrpSpPr>
          <p:grpSpPr bwMode="auto">
            <a:xfrm>
              <a:off x="972" y="1888"/>
              <a:ext cx="2478" cy="1824"/>
              <a:chOff x="975" y="1888"/>
              <a:chExt cx="2478" cy="1824"/>
            </a:xfrm>
          </p:grpSpPr>
          <p:pic>
            <p:nvPicPr>
              <p:cNvPr id="6196" name="Picture 98" descr="veldlijnen +_- bol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" y="1888"/>
                <a:ext cx="2478" cy="1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197" name="Freeform 102"/>
              <p:cNvSpPr>
                <a:spLocks/>
              </p:cNvSpPr>
              <p:nvPr/>
            </p:nvSpPr>
            <p:spPr bwMode="auto">
              <a:xfrm>
                <a:off x="2195" y="2116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198" name="Freeform 103"/>
              <p:cNvSpPr>
                <a:spLocks/>
              </p:cNvSpPr>
              <p:nvPr/>
            </p:nvSpPr>
            <p:spPr bwMode="auto">
              <a:xfrm>
                <a:off x="2191" y="2574"/>
                <a:ext cx="45" cy="5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199" name="Freeform 104"/>
              <p:cNvSpPr>
                <a:spLocks/>
              </p:cNvSpPr>
              <p:nvPr/>
            </p:nvSpPr>
            <p:spPr bwMode="auto">
              <a:xfrm>
                <a:off x="2195" y="2406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00" name="Freeform 105"/>
              <p:cNvSpPr>
                <a:spLocks/>
              </p:cNvSpPr>
              <p:nvPr/>
            </p:nvSpPr>
            <p:spPr bwMode="auto">
              <a:xfrm>
                <a:off x="2195" y="2967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01" name="Freeform 106"/>
              <p:cNvSpPr>
                <a:spLocks/>
              </p:cNvSpPr>
              <p:nvPr/>
            </p:nvSpPr>
            <p:spPr bwMode="auto">
              <a:xfrm>
                <a:off x="2195" y="2692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02" name="Freeform 107"/>
              <p:cNvSpPr>
                <a:spLocks/>
              </p:cNvSpPr>
              <p:nvPr/>
            </p:nvSpPr>
            <p:spPr bwMode="auto">
              <a:xfrm>
                <a:off x="2195" y="3252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03" name="Freeform 108"/>
              <p:cNvSpPr>
                <a:spLocks/>
              </p:cNvSpPr>
              <p:nvPr/>
            </p:nvSpPr>
            <p:spPr bwMode="auto">
              <a:xfrm>
                <a:off x="2195" y="2828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04" name="Freeform 109"/>
              <p:cNvSpPr>
                <a:spLocks/>
              </p:cNvSpPr>
              <p:nvPr/>
            </p:nvSpPr>
            <p:spPr bwMode="auto">
              <a:xfrm>
                <a:off x="2195" y="3079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05" name="Freeform 110"/>
              <p:cNvSpPr>
                <a:spLocks/>
              </p:cNvSpPr>
              <p:nvPr/>
            </p:nvSpPr>
            <p:spPr bwMode="auto">
              <a:xfrm>
                <a:off x="2195" y="2874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06" name="Freeform 112"/>
              <p:cNvSpPr>
                <a:spLocks/>
              </p:cNvSpPr>
              <p:nvPr/>
            </p:nvSpPr>
            <p:spPr bwMode="auto">
              <a:xfrm>
                <a:off x="2195" y="2780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07" name="Freeform 113"/>
              <p:cNvSpPr>
                <a:spLocks/>
              </p:cNvSpPr>
              <p:nvPr/>
            </p:nvSpPr>
            <p:spPr bwMode="auto">
              <a:xfrm>
                <a:off x="2195" y="3542"/>
                <a:ext cx="45" cy="0"/>
              </a:xfrm>
              <a:custGeom>
                <a:avLst/>
                <a:gdLst>
                  <a:gd name="T0" fmla="*/ 0 w 280"/>
                  <a:gd name="T1" fmla="*/ 5 h 5"/>
                  <a:gd name="T2" fmla="*/ 0 w 280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0" h="5">
                    <a:moveTo>
                      <a:pt x="0" y="5"/>
                    </a:moveTo>
                    <a:lnTo>
                      <a:pt x="28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208" name="Rectangle 100"/>
              <p:cNvSpPr>
                <a:spLocks noChangeArrowheads="1"/>
              </p:cNvSpPr>
              <p:nvPr/>
            </p:nvSpPr>
            <p:spPr bwMode="auto">
              <a:xfrm>
                <a:off x="1818" y="2713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18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sp>
          <p:nvSpPr>
            <p:cNvPr id="6195" name="Rectangle 101"/>
            <p:cNvSpPr>
              <a:spLocks noChangeArrowheads="1"/>
            </p:cNvSpPr>
            <p:nvPr/>
          </p:nvSpPr>
          <p:spPr bwMode="auto">
            <a:xfrm>
              <a:off x="2415" y="2647"/>
              <a:ext cx="1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dirty="0">
                  <a:solidFill>
                    <a:srgbClr val="333399"/>
                  </a:solidFill>
                </a:rPr>
                <a:t>-</a:t>
              </a:r>
            </a:p>
          </p:txBody>
        </p:sp>
      </p:grpSp>
      <p:sp>
        <p:nvSpPr>
          <p:cNvPr id="525427" name="Freeform 115"/>
          <p:cNvSpPr>
            <a:spLocks/>
          </p:cNvSpPr>
          <p:nvPr/>
        </p:nvSpPr>
        <p:spPr bwMode="auto">
          <a:xfrm>
            <a:off x="2443163" y="3935413"/>
            <a:ext cx="187325" cy="1423987"/>
          </a:xfrm>
          <a:custGeom>
            <a:avLst/>
            <a:gdLst>
              <a:gd name="T0" fmla="*/ 2147483647 w 118"/>
              <a:gd name="T1" fmla="*/ 2147483647 h 897"/>
              <a:gd name="T2" fmla="*/ 0 w 118"/>
              <a:gd name="T3" fmla="*/ 0 h 8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897">
                <a:moveTo>
                  <a:pt x="118" y="897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25426" name="Freeform 114"/>
          <p:cNvSpPr>
            <a:spLocks/>
          </p:cNvSpPr>
          <p:nvPr/>
        </p:nvSpPr>
        <p:spPr bwMode="auto">
          <a:xfrm>
            <a:off x="1660525" y="3873500"/>
            <a:ext cx="1257300" cy="1466850"/>
          </a:xfrm>
          <a:custGeom>
            <a:avLst/>
            <a:gdLst>
              <a:gd name="T0" fmla="*/ 0 w 792"/>
              <a:gd name="T1" fmla="*/ 2147483647 h 924"/>
              <a:gd name="T2" fmla="*/ 2147483647 w 792"/>
              <a:gd name="T3" fmla="*/ 0 h 9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2" h="924">
                <a:moveTo>
                  <a:pt x="0" y="924"/>
                </a:moveTo>
                <a:lnTo>
                  <a:pt x="792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25428" name="Freeform 116"/>
          <p:cNvSpPr>
            <a:spLocks/>
          </p:cNvSpPr>
          <p:nvPr/>
        </p:nvSpPr>
        <p:spPr bwMode="auto">
          <a:xfrm>
            <a:off x="2495550" y="4130675"/>
            <a:ext cx="198438" cy="236538"/>
          </a:xfrm>
          <a:custGeom>
            <a:avLst/>
            <a:gdLst>
              <a:gd name="T0" fmla="*/ 0 w 125"/>
              <a:gd name="T1" fmla="*/ 2147483647 h 149"/>
              <a:gd name="T2" fmla="*/ 2147483647 w 125"/>
              <a:gd name="T3" fmla="*/ 0 h 14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" h="149">
                <a:moveTo>
                  <a:pt x="0" y="149"/>
                </a:moveTo>
                <a:lnTo>
                  <a:pt x="125" y="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25429" name="Freeform 117"/>
          <p:cNvSpPr>
            <a:spLocks/>
          </p:cNvSpPr>
          <p:nvPr/>
        </p:nvSpPr>
        <p:spPr bwMode="auto">
          <a:xfrm>
            <a:off x="2495550" y="4370388"/>
            <a:ext cx="73025" cy="546100"/>
          </a:xfrm>
          <a:custGeom>
            <a:avLst/>
            <a:gdLst>
              <a:gd name="T0" fmla="*/ 0 w 46"/>
              <a:gd name="T1" fmla="*/ 0 h 344"/>
              <a:gd name="T2" fmla="*/ 2147483647 w 46"/>
              <a:gd name="T3" fmla="*/ 2147483647 h 3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" h="344">
                <a:moveTo>
                  <a:pt x="0" y="0"/>
                </a:moveTo>
                <a:lnTo>
                  <a:pt x="46" y="344"/>
                </a:lnTo>
              </a:path>
            </a:pathLst>
          </a:cu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25431" name="Freeform 119"/>
          <p:cNvSpPr>
            <a:spLocks noChangeAspect="1"/>
          </p:cNvSpPr>
          <p:nvPr/>
        </p:nvSpPr>
        <p:spPr bwMode="auto">
          <a:xfrm>
            <a:off x="1987473" y="3825224"/>
            <a:ext cx="1525673" cy="1620000"/>
          </a:xfrm>
          <a:custGeom>
            <a:avLst/>
            <a:gdLst>
              <a:gd name="T0" fmla="*/ 0 w 744"/>
              <a:gd name="T1" fmla="*/ 0 h 790"/>
              <a:gd name="T2" fmla="*/ 2147483647 w 744"/>
              <a:gd name="T3" fmla="*/ 2147483647 h 79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44" h="790">
                <a:moveTo>
                  <a:pt x="0" y="0"/>
                </a:moveTo>
                <a:lnTo>
                  <a:pt x="744" y="79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25430" name="Freeform 118"/>
          <p:cNvSpPr>
            <a:spLocks/>
          </p:cNvSpPr>
          <p:nvPr/>
        </p:nvSpPr>
        <p:spPr bwMode="auto">
          <a:xfrm>
            <a:off x="2496431" y="4367858"/>
            <a:ext cx="277813" cy="290513"/>
          </a:xfrm>
          <a:custGeom>
            <a:avLst/>
            <a:gdLst>
              <a:gd name="T0" fmla="*/ 0 w 175"/>
              <a:gd name="T1" fmla="*/ 0 h 183"/>
              <a:gd name="T2" fmla="*/ 2147483647 w 175"/>
              <a:gd name="T3" fmla="*/ 2147483647 h 1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5" h="183">
                <a:moveTo>
                  <a:pt x="0" y="0"/>
                </a:moveTo>
                <a:lnTo>
                  <a:pt x="175" y="183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25432" name="Freeform 120"/>
          <p:cNvSpPr>
            <a:spLocks/>
          </p:cNvSpPr>
          <p:nvPr/>
        </p:nvSpPr>
        <p:spPr bwMode="auto">
          <a:xfrm>
            <a:off x="2555875" y="4121150"/>
            <a:ext cx="214313" cy="811213"/>
          </a:xfrm>
          <a:custGeom>
            <a:avLst/>
            <a:gdLst>
              <a:gd name="T0" fmla="*/ 0 w 135"/>
              <a:gd name="T1" fmla="*/ 2147483647 h 511"/>
              <a:gd name="T2" fmla="*/ 2147483647 w 135"/>
              <a:gd name="T3" fmla="*/ 2147483647 h 511"/>
              <a:gd name="T4" fmla="*/ 2147483647 w 135"/>
              <a:gd name="T5" fmla="*/ 0 h 5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" h="511">
                <a:moveTo>
                  <a:pt x="0" y="511"/>
                </a:moveTo>
                <a:lnTo>
                  <a:pt x="135" y="333"/>
                </a:lnTo>
                <a:lnTo>
                  <a:pt x="9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25433" name="Text Box 121"/>
          <p:cNvSpPr txBox="1">
            <a:spLocks noChangeArrowheads="1"/>
          </p:cNvSpPr>
          <p:nvPr/>
        </p:nvSpPr>
        <p:spPr bwMode="auto">
          <a:xfrm>
            <a:off x="2606675" y="3744913"/>
            <a:ext cx="576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dirty="0">
                <a:solidFill>
                  <a:srgbClr val="FF3300"/>
                </a:solidFill>
              </a:rPr>
              <a:t>E</a:t>
            </a:r>
            <a:r>
              <a:rPr lang="nl-NL" altLang="nl-NL" sz="2400" baseline="-25000" dirty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525434" name="Text Box 122"/>
          <p:cNvSpPr txBox="1">
            <a:spLocks noChangeArrowheads="1"/>
          </p:cNvSpPr>
          <p:nvPr/>
        </p:nvSpPr>
        <p:spPr bwMode="auto">
          <a:xfrm>
            <a:off x="2270125" y="4802188"/>
            <a:ext cx="64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dirty="0">
                <a:solidFill>
                  <a:srgbClr val="0070C0"/>
                </a:solidFill>
              </a:rPr>
              <a:t>E</a:t>
            </a:r>
            <a:r>
              <a:rPr lang="nl-NL" altLang="nl-NL" sz="2400" baseline="-25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525435" name="Text Box 123"/>
          <p:cNvSpPr txBox="1">
            <a:spLocks noChangeArrowheads="1"/>
          </p:cNvSpPr>
          <p:nvPr/>
        </p:nvSpPr>
        <p:spPr bwMode="auto">
          <a:xfrm>
            <a:off x="2747963" y="4422775"/>
            <a:ext cx="719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dirty="0">
                <a:solidFill>
                  <a:srgbClr val="000000"/>
                </a:solidFill>
              </a:rPr>
              <a:t>E</a:t>
            </a:r>
            <a:endParaRPr lang="nl-NL" altLang="nl-NL" sz="2400" baseline="-25000" dirty="0">
              <a:solidFill>
                <a:srgbClr val="000000"/>
              </a:solidFill>
            </a:endParaRPr>
          </a:p>
        </p:txBody>
      </p:sp>
      <p:sp>
        <p:nvSpPr>
          <p:cNvPr id="525460" name="Rectangle 148"/>
          <p:cNvSpPr>
            <a:spLocks noChangeArrowheads="1"/>
          </p:cNvSpPr>
          <p:nvPr/>
        </p:nvSpPr>
        <p:spPr bwMode="auto">
          <a:xfrm>
            <a:off x="4644008" y="6400800"/>
            <a:ext cx="3132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kumimoji="1"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geladen</a:t>
            </a:r>
            <a:r>
              <a:rPr kumimoji="1"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platen</a:t>
            </a:r>
            <a:endParaRPr kumimoji="1"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4499992" y="3933825"/>
            <a:ext cx="1828800" cy="2305050"/>
            <a:chOff x="4499992" y="3933825"/>
            <a:chExt cx="1828800" cy="2305050"/>
          </a:xfrm>
        </p:grpSpPr>
        <p:grpSp>
          <p:nvGrpSpPr>
            <p:cNvPr id="525457" name="Group 145"/>
            <p:cNvGrpSpPr>
              <a:grpSpLocks/>
            </p:cNvGrpSpPr>
            <p:nvPr/>
          </p:nvGrpSpPr>
          <p:grpSpPr bwMode="auto">
            <a:xfrm>
              <a:off x="4727891" y="3933825"/>
              <a:ext cx="1368425" cy="2305050"/>
              <a:chOff x="3742" y="2430"/>
              <a:chExt cx="862" cy="1726"/>
            </a:xfrm>
          </p:grpSpPr>
          <p:sp>
            <p:nvSpPr>
              <p:cNvPr id="6186" name="Line 143"/>
              <p:cNvSpPr>
                <a:spLocks noChangeShapeType="1"/>
              </p:cNvSpPr>
              <p:nvPr/>
            </p:nvSpPr>
            <p:spPr bwMode="auto">
              <a:xfrm>
                <a:off x="3742" y="2432"/>
                <a:ext cx="0" cy="17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6187" name="Line 144"/>
              <p:cNvSpPr>
                <a:spLocks noChangeShapeType="1"/>
              </p:cNvSpPr>
              <p:nvPr/>
            </p:nvSpPr>
            <p:spPr bwMode="auto">
              <a:xfrm>
                <a:off x="4604" y="2430"/>
                <a:ext cx="0" cy="17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25495" name="Group 183"/>
            <p:cNvGrpSpPr>
              <a:grpSpLocks/>
            </p:cNvGrpSpPr>
            <p:nvPr/>
          </p:nvGrpSpPr>
          <p:grpSpPr bwMode="auto">
            <a:xfrm>
              <a:off x="4499992" y="4014788"/>
              <a:ext cx="1828800" cy="2078037"/>
              <a:chOff x="3678" y="2529"/>
              <a:chExt cx="1152" cy="1309"/>
            </a:xfrm>
          </p:grpSpPr>
          <p:grpSp>
            <p:nvGrpSpPr>
              <p:cNvPr id="6177" name="Group 176"/>
              <p:cNvGrpSpPr>
                <a:grpSpLocks/>
              </p:cNvGrpSpPr>
              <p:nvPr/>
            </p:nvGrpSpPr>
            <p:grpSpPr bwMode="auto">
              <a:xfrm>
                <a:off x="3681" y="3063"/>
                <a:ext cx="1149" cy="254"/>
                <a:chOff x="3681" y="3063"/>
                <a:chExt cx="1149" cy="254"/>
              </a:xfrm>
            </p:grpSpPr>
            <p:sp>
              <p:nvSpPr>
                <p:cNvPr id="6184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3681" y="3086"/>
                  <a:ext cx="1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dirty="0">
                      <a:solidFill>
                        <a:srgbClr val="FF3300"/>
                      </a:solidFill>
                      <a:latin typeface="Comic Sans MS" pitchFamily="66" charset="0"/>
                    </a:rPr>
                    <a:t>+</a:t>
                  </a:r>
                </a:p>
              </p:txBody>
            </p:sp>
            <p:sp>
              <p:nvSpPr>
                <p:cNvPr id="6185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4649" y="3063"/>
                  <a:ext cx="1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>
                      <a:solidFill>
                        <a:srgbClr val="333399"/>
                      </a:solidFill>
                      <a:latin typeface="Comic Sans MS" pitchFamily="66" charset="0"/>
                    </a:rPr>
                    <a:t>-</a:t>
                  </a:r>
                </a:p>
              </p:txBody>
            </p:sp>
          </p:grpSp>
          <p:grpSp>
            <p:nvGrpSpPr>
              <p:cNvPr id="6178" name="Group 177"/>
              <p:cNvGrpSpPr>
                <a:grpSpLocks/>
              </p:cNvGrpSpPr>
              <p:nvPr/>
            </p:nvGrpSpPr>
            <p:grpSpPr bwMode="auto">
              <a:xfrm>
                <a:off x="3681" y="2529"/>
                <a:ext cx="1149" cy="254"/>
                <a:chOff x="3681" y="3063"/>
                <a:chExt cx="1149" cy="254"/>
              </a:xfrm>
            </p:grpSpPr>
            <p:sp>
              <p:nvSpPr>
                <p:cNvPr id="6182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3681" y="3086"/>
                  <a:ext cx="1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dirty="0">
                      <a:solidFill>
                        <a:srgbClr val="FF3300"/>
                      </a:solidFill>
                      <a:latin typeface="Comic Sans MS" pitchFamily="66" charset="0"/>
                    </a:rPr>
                    <a:t>+</a:t>
                  </a:r>
                </a:p>
              </p:txBody>
            </p:sp>
            <p:sp>
              <p:nvSpPr>
                <p:cNvPr id="6183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649" y="3063"/>
                  <a:ext cx="1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>
                      <a:solidFill>
                        <a:srgbClr val="333399"/>
                      </a:solidFill>
                      <a:latin typeface="Comic Sans MS" pitchFamily="66" charset="0"/>
                    </a:rPr>
                    <a:t>-</a:t>
                  </a:r>
                </a:p>
              </p:txBody>
            </p:sp>
          </p:grpSp>
          <p:grpSp>
            <p:nvGrpSpPr>
              <p:cNvPr id="6179" name="Group 180"/>
              <p:cNvGrpSpPr>
                <a:grpSpLocks/>
              </p:cNvGrpSpPr>
              <p:nvPr/>
            </p:nvGrpSpPr>
            <p:grpSpPr bwMode="auto">
              <a:xfrm>
                <a:off x="3678" y="3584"/>
                <a:ext cx="1149" cy="254"/>
                <a:chOff x="3681" y="3063"/>
                <a:chExt cx="1149" cy="254"/>
              </a:xfrm>
            </p:grpSpPr>
            <p:sp>
              <p:nvSpPr>
                <p:cNvPr id="6180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681" y="3086"/>
                  <a:ext cx="1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 dirty="0">
                      <a:solidFill>
                        <a:srgbClr val="FF3300"/>
                      </a:solidFill>
                      <a:latin typeface="Comic Sans MS" pitchFamily="66" charset="0"/>
                    </a:rPr>
                    <a:t>+</a:t>
                  </a:r>
                </a:p>
              </p:txBody>
            </p:sp>
            <p:sp>
              <p:nvSpPr>
                <p:cNvPr id="6181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649" y="3063"/>
                  <a:ext cx="1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nl-NL" altLang="nl-NL" sz="1800">
                      <a:solidFill>
                        <a:srgbClr val="333399"/>
                      </a:solidFill>
                      <a:latin typeface="Comic Sans MS" pitchFamily="66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1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Actieknop: Verder of Volgende 1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83"/>
          <p:cNvSpPr txBox="1">
            <a:spLocks noChangeArrowheads="1"/>
          </p:cNvSpPr>
          <p:nvPr/>
        </p:nvSpPr>
        <p:spPr bwMode="auto">
          <a:xfrm>
            <a:off x="3527639" y="4023347"/>
            <a:ext cx="327660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Teken de veldsterkten </a:t>
            </a:r>
            <a:r>
              <a:rPr lang="nl-NL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in punt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83"/>
          <p:cNvSpPr txBox="1">
            <a:spLocks noChangeArrowheads="1"/>
          </p:cNvSpPr>
          <p:nvPr/>
        </p:nvSpPr>
        <p:spPr bwMode="auto">
          <a:xfrm>
            <a:off x="3527639" y="5469031"/>
            <a:ext cx="245950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valt samen met de raaklijn aan de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veldlijn.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Box 83"/>
          <p:cNvSpPr txBox="1">
            <a:spLocks noChangeArrowheads="1"/>
          </p:cNvSpPr>
          <p:nvPr/>
        </p:nvSpPr>
        <p:spPr bwMode="auto">
          <a:xfrm>
            <a:off x="6470902" y="4057788"/>
            <a:ext cx="248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Dit is een homogeen 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elektrisch 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veld.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Box 123"/>
          <p:cNvSpPr txBox="1">
            <a:spLocks noChangeArrowheads="1"/>
          </p:cNvSpPr>
          <p:nvPr/>
        </p:nvSpPr>
        <p:spPr bwMode="auto">
          <a:xfrm>
            <a:off x="2209317" y="4218521"/>
            <a:ext cx="4785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1400" dirty="0" smtClean="0">
                <a:solidFill>
                  <a:srgbClr val="000000"/>
                </a:solidFill>
              </a:rPr>
              <a:t>P •</a:t>
            </a:r>
            <a:endParaRPr lang="nl-NL" altLang="nl-NL" sz="1400" baseline="-25000" dirty="0">
              <a:solidFill>
                <a:srgbClr val="000000"/>
              </a:solidFill>
            </a:endParaRPr>
          </a:p>
        </p:txBody>
      </p:sp>
      <p:sp>
        <p:nvSpPr>
          <p:cNvPr id="124" name="Text Box 83"/>
          <p:cNvSpPr txBox="1">
            <a:spLocks noChangeArrowheads="1"/>
          </p:cNvSpPr>
          <p:nvPr/>
        </p:nvSpPr>
        <p:spPr bwMode="auto">
          <a:xfrm>
            <a:off x="6493444" y="4808959"/>
            <a:ext cx="24840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 heeft in elk punt dezelfde richting en dezelfde grootte.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veldijnendichtheid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constant.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222625" y="1295401"/>
            <a:ext cx="1313080" cy="498476"/>
            <a:chOff x="3222625" y="1295401"/>
            <a:chExt cx="1313080" cy="498476"/>
          </a:xfrm>
        </p:grpSpPr>
        <p:grpSp>
          <p:nvGrpSpPr>
            <p:cNvPr id="525503" name="Group 191"/>
            <p:cNvGrpSpPr>
              <a:grpSpLocks/>
            </p:cNvGrpSpPr>
            <p:nvPr/>
          </p:nvGrpSpPr>
          <p:grpSpPr bwMode="auto">
            <a:xfrm>
              <a:off x="3222625" y="1295401"/>
              <a:ext cx="1006475" cy="498476"/>
              <a:chOff x="2030" y="816"/>
              <a:chExt cx="634" cy="314"/>
            </a:xfrm>
          </p:grpSpPr>
          <p:sp>
            <p:nvSpPr>
              <p:cNvPr id="6191" name="Text Box 131"/>
              <p:cNvSpPr txBox="1">
                <a:spLocks noChangeArrowheads="1"/>
              </p:cNvSpPr>
              <p:nvPr/>
            </p:nvSpPr>
            <p:spPr bwMode="auto">
              <a:xfrm>
                <a:off x="2030" y="880"/>
                <a:ext cx="3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0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6192" name="Oval 132"/>
              <p:cNvSpPr>
                <a:spLocks noChangeAspect="1" noChangeArrowheads="1"/>
              </p:cNvSpPr>
              <p:nvPr/>
            </p:nvSpPr>
            <p:spPr bwMode="auto">
              <a:xfrm>
                <a:off x="2071" y="944"/>
                <a:ext cx="122" cy="12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93" name="Freeform 134"/>
              <p:cNvSpPr>
                <a:spLocks/>
              </p:cNvSpPr>
              <p:nvPr/>
            </p:nvSpPr>
            <p:spPr bwMode="auto">
              <a:xfrm>
                <a:off x="2184" y="816"/>
                <a:ext cx="480" cy="168"/>
              </a:xfrm>
              <a:custGeom>
                <a:avLst/>
                <a:gdLst>
                  <a:gd name="T0" fmla="*/ 0 w 480"/>
                  <a:gd name="T1" fmla="*/ 168 h 168"/>
                  <a:gd name="T2" fmla="*/ 480 w 480"/>
                  <a:gd name="T3" fmla="*/ 0 h 1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0" h="168">
                    <a:moveTo>
                      <a:pt x="0" y="168"/>
                    </a:moveTo>
                    <a:lnTo>
                      <a:pt x="480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5" name="Text Box 123"/>
            <p:cNvSpPr txBox="1">
              <a:spLocks noChangeArrowheads="1"/>
            </p:cNvSpPr>
            <p:nvPr/>
          </p:nvSpPr>
          <p:spPr bwMode="auto">
            <a:xfrm>
              <a:off x="3816568" y="1326917"/>
              <a:ext cx="7191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i="1" dirty="0" smtClean="0">
                  <a:solidFill>
                    <a:srgbClr val="000000"/>
                  </a:solidFill>
                </a:rPr>
                <a:t>F</a:t>
              </a:r>
              <a:r>
                <a:rPr lang="nl-NL" altLang="nl-NL" sz="2400" i="1" baseline="-25000" dirty="0" smtClean="0">
                  <a:solidFill>
                    <a:srgbClr val="000000"/>
                  </a:solidFill>
                </a:rPr>
                <a:t>el</a:t>
              </a:r>
              <a:endParaRPr lang="nl-NL" altLang="nl-NL" sz="2400" i="1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7723196" y="1089024"/>
            <a:ext cx="1011238" cy="773332"/>
            <a:chOff x="7723196" y="1089024"/>
            <a:chExt cx="1011238" cy="773332"/>
          </a:xfrm>
        </p:grpSpPr>
        <p:grpSp>
          <p:nvGrpSpPr>
            <p:cNvPr id="525504" name="Group 192"/>
            <p:cNvGrpSpPr>
              <a:grpSpLocks/>
            </p:cNvGrpSpPr>
            <p:nvPr/>
          </p:nvGrpSpPr>
          <p:grpSpPr bwMode="auto">
            <a:xfrm>
              <a:off x="7723196" y="1089024"/>
              <a:ext cx="1011238" cy="482599"/>
              <a:chOff x="4865" y="686"/>
              <a:chExt cx="637" cy="304"/>
            </a:xfrm>
          </p:grpSpPr>
          <p:sp>
            <p:nvSpPr>
              <p:cNvPr id="6188" name="Text Box 139"/>
              <p:cNvSpPr txBox="1">
                <a:spLocks noChangeArrowheads="1"/>
              </p:cNvSpPr>
              <p:nvPr/>
            </p:nvSpPr>
            <p:spPr bwMode="auto">
              <a:xfrm flipH="1" flipV="1">
                <a:off x="5139" y="686"/>
                <a:ext cx="3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nl-NL" altLang="nl-NL" sz="20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6189" name="Oval 14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5336" y="740"/>
                <a:ext cx="122" cy="12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90" name="Freeform 141"/>
              <p:cNvSpPr>
                <a:spLocks/>
              </p:cNvSpPr>
              <p:nvPr/>
            </p:nvSpPr>
            <p:spPr bwMode="auto">
              <a:xfrm flipH="1" flipV="1">
                <a:off x="4865" y="822"/>
                <a:ext cx="480" cy="168"/>
              </a:xfrm>
              <a:custGeom>
                <a:avLst/>
                <a:gdLst>
                  <a:gd name="T0" fmla="*/ 0 w 480"/>
                  <a:gd name="T1" fmla="*/ 168 h 168"/>
                  <a:gd name="T2" fmla="*/ 480 w 480"/>
                  <a:gd name="T3" fmla="*/ 0 h 1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0" h="168">
                    <a:moveTo>
                      <a:pt x="0" y="168"/>
                    </a:moveTo>
                    <a:lnTo>
                      <a:pt x="480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" name="Text Box 123"/>
            <p:cNvSpPr txBox="1">
              <a:spLocks noChangeArrowheads="1"/>
            </p:cNvSpPr>
            <p:nvPr/>
          </p:nvSpPr>
          <p:spPr bwMode="auto">
            <a:xfrm>
              <a:off x="7941553" y="1400691"/>
              <a:ext cx="7191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i="1" dirty="0" smtClean="0">
                  <a:solidFill>
                    <a:srgbClr val="000000"/>
                  </a:solidFill>
                </a:rPr>
                <a:t>F</a:t>
              </a:r>
              <a:r>
                <a:rPr lang="nl-NL" altLang="nl-NL" sz="2400" i="1" baseline="-25000" dirty="0" smtClean="0">
                  <a:solidFill>
                    <a:srgbClr val="000000"/>
                  </a:solidFill>
                </a:rPr>
                <a:t>e</a:t>
              </a:r>
              <a:r>
                <a:rPr lang="nl-NL" altLang="nl-NL" sz="2400" baseline="-25000" dirty="0" smtClean="0">
                  <a:solidFill>
                    <a:srgbClr val="000000"/>
                  </a:solidFill>
                </a:rPr>
                <a:t>l</a:t>
              </a:r>
              <a:endParaRPr lang="nl-NL" altLang="nl-NL" sz="24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0" name="Text Box 83"/>
          <p:cNvSpPr txBox="1">
            <a:spLocks noChangeArrowheads="1"/>
          </p:cNvSpPr>
          <p:nvPr/>
        </p:nvSpPr>
        <p:spPr bwMode="auto">
          <a:xfrm>
            <a:off x="3678494" y="1868631"/>
            <a:ext cx="290332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Zet</a:t>
            </a:r>
            <a:r>
              <a:rPr kumimoji="1"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1"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gedachten</a:t>
            </a:r>
            <a:r>
              <a:rPr kumimoji="1"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kumimoji="1"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1"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positieve</a:t>
            </a:r>
            <a:r>
              <a:rPr kumimoji="1"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proeflading</a:t>
            </a:r>
            <a:r>
              <a:rPr kumimoji="1"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kumimoji="1"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neer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 Box 83"/>
          <p:cNvSpPr txBox="1">
            <a:spLocks noChangeArrowheads="1"/>
          </p:cNvSpPr>
          <p:nvPr/>
        </p:nvSpPr>
        <p:spPr bwMode="auto">
          <a:xfrm>
            <a:off x="4340765" y="440431"/>
            <a:ext cx="4607727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Dicht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1"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nl-NL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grootst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veldlijnen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liggen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daar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dicht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veldlijnendichtheid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1"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kumimoji="1"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89336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2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2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2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2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52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2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2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52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2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52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2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2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2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autoUpdateAnimBg="0"/>
      <p:bldP spid="525340" grpId="0" autoUpdateAnimBg="0"/>
      <p:bldP spid="525427" grpId="0" animBg="1"/>
      <p:bldP spid="525426" grpId="0" animBg="1"/>
      <p:bldP spid="525428" grpId="0" animBg="1"/>
      <p:bldP spid="525429" grpId="0" animBg="1"/>
      <p:bldP spid="525431" grpId="0" animBg="1"/>
      <p:bldP spid="525430" grpId="0" animBg="1"/>
      <p:bldP spid="525432" grpId="0" animBg="1"/>
      <p:bldP spid="525433" grpId="0"/>
      <p:bldP spid="525434" grpId="0"/>
      <p:bldP spid="525435" grpId="0"/>
      <p:bldP spid="525460" grpId="0" autoUpdateAnimBg="0"/>
      <p:bldP spid="118" grpId="0" animBg="1"/>
      <p:bldP spid="120" grpId="0" animBg="1"/>
      <p:bldP spid="121" grpId="0" animBg="1"/>
      <p:bldP spid="123" grpId="0"/>
      <p:bldP spid="124" grpId="0" animBg="1"/>
      <p:bldP spid="130" grpId="0" animBg="1"/>
      <p:bldP spid="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28" name="Rectangle 5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 veldlijnen 2/5.</a:t>
            </a:r>
          </a:p>
        </p:txBody>
      </p:sp>
      <p:pic>
        <p:nvPicPr>
          <p:cNvPr id="536692" name="Picture 116" descr="veldlijnen + en 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192213"/>
            <a:ext cx="43227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6693" name="Picture 117" descr="veldlijnen + en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3338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694" name="Freeform 118"/>
          <p:cNvSpPr>
            <a:spLocks/>
          </p:cNvSpPr>
          <p:nvPr/>
        </p:nvSpPr>
        <p:spPr bwMode="auto">
          <a:xfrm>
            <a:off x="1866900" y="419100"/>
            <a:ext cx="2044700" cy="3873500"/>
          </a:xfrm>
          <a:custGeom>
            <a:avLst/>
            <a:gdLst>
              <a:gd name="T0" fmla="*/ 0 w 1288"/>
              <a:gd name="T1" fmla="*/ 0 h 2440"/>
              <a:gd name="T2" fmla="*/ 2147483647 w 1288"/>
              <a:gd name="T3" fmla="*/ 2147483647 h 24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88" h="2440">
                <a:moveTo>
                  <a:pt x="0" y="0"/>
                </a:moveTo>
                <a:lnTo>
                  <a:pt x="1288" y="244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36695" name="Freeform 119"/>
          <p:cNvSpPr>
            <a:spLocks/>
          </p:cNvSpPr>
          <p:nvPr/>
        </p:nvSpPr>
        <p:spPr bwMode="auto">
          <a:xfrm>
            <a:off x="2738438" y="2065338"/>
            <a:ext cx="303212" cy="588962"/>
          </a:xfrm>
          <a:custGeom>
            <a:avLst/>
            <a:gdLst>
              <a:gd name="T0" fmla="*/ 0 w 191"/>
              <a:gd name="T1" fmla="*/ 0 h 371"/>
              <a:gd name="T2" fmla="*/ 2147483647 w 191"/>
              <a:gd name="T3" fmla="*/ 2147483647 h 37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1" h="371">
                <a:moveTo>
                  <a:pt x="0" y="0"/>
                </a:moveTo>
                <a:lnTo>
                  <a:pt x="191" y="371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36697" name="Text Box 121"/>
          <p:cNvSpPr txBox="1">
            <a:spLocks noChangeArrowheads="1"/>
          </p:cNvSpPr>
          <p:nvPr/>
        </p:nvSpPr>
        <p:spPr bwMode="auto">
          <a:xfrm>
            <a:off x="2995613" y="23749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000" dirty="0">
                <a:solidFill>
                  <a:srgbClr val="FF33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ctieknop: Verder of Volgende 1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3527639" y="4023347"/>
            <a:ext cx="327660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Teken de veldsterkten </a:t>
            </a:r>
            <a:r>
              <a:rPr lang="nl-NL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in punt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2303913" y="1860590"/>
            <a:ext cx="832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 dirty="0" smtClean="0">
                <a:solidFill>
                  <a:srgbClr val="000000"/>
                </a:solidFill>
              </a:rPr>
              <a:t>P •</a:t>
            </a:r>
            <a:endParaRPr lang="nl-NL" altLang="nl-NL" sz="2400" baseline="-25000" dirty="0">
              <a:solidFill>
                <a:srgbClr val="000000"/>
              </a:solidFill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0" y="5186546"/>
            <a:ext cx="5652120" cy="461665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heeft de richting van de raaklijn.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41953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53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3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6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36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628" grpId="0" autoUpdateAnimBg="0"/>
      <p:bldP spid="536694" grpId="0" animBg="1"/>
      <p:bldP spid="536695" grpId="0" animBg="1"/>
      <p:bldP spid="536697" grpId="0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2" name="Text Box 52"/>
          <p:cNvSpPr txBox="1">
            <a:spLocks noChangeArrowheads="1"/>
          </p:cNvSpPr>
          <p:nvPr/>
        </p:nvSpPr>
        <p:spPr bwMode="auto">
          <a:xfrm>
            <a:off x="0" y="5567483"/>
            <a:ext cx="8964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marL="268288" indent="-26828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nl-NL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lading en </a:t>
            </a:r>
            <a:r>
              <a:rPr lang="nl-NL" alt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lading op de korrel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worden gescheiden: Dat heet </a:t>
            </a:r>
            <a:r>
              <a:rPr lang="nl-NL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elektrische influentie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al 20"/>
          <p:cNvSpPr>
            <a:spLocks noChangeAspect="1"/>
          </p:cNvSpPr>
          <p:nvPr/>
        </p:nvSpPr>
        <p:spPr bwMode="auto">
          <a:xfrm>
            <a:off x="190297" y="554746"/>
            <a:ext cx="5040000" cy="5040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2773" name="Text Box 53"/>
          <p:cNvSpPr txBox="1">
            <a:spLocks noChangeArrowheads="1"/>
          </p:cNvSpPr>
          <p:nvPr/>
        </p:nvSpPr>
        <p:spPr bwMode="auto">
          <a:xfrm>
            <a:off x="0" y="6403648"/>
            <a:ext cx="871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Door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elektrische krachten gaat de korrel draaien.</a:t>
            </a:r>
          </a:p>
        </p:txBody>
      </p:sp>
      <p:sp>
        <p:nvSpPr>
          <p:cNvPr id="542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 eaLnBrk="1" hangingPunct="1">
              <a:defRPr/>
            </a:pP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 veldlijnen 3/5: Het patroon zichtbaar maken.</a:t>
            </a:r>
          </a:p>
        </p:txBody>
      </p:sp>
      <p:grpSp>
        <p:nvGrpSpPr>
          <p:cNvPr id="20" name="Groep 19"/>
          <p:cNvGrpSpPr/>
          <p:nvPr/>
        </p:nvGrpSpPr>
        <p:grpSpPr>
          <a:xfrm>
            <a:off x="260460" y="623659"/>
            <a:ext cx="4932000" cy="4932000"/>
            <a:chOff x="1616336" y="1220285"/>
            <a:chExt cx="4932000" cy="4932000"/>
          </a:xfrm>
        </p:grpSpPr>
        <p:grpSp>
          <p:nvGrpSpPr>
            <p:cNvPr id="17" name="Groep 16"/>
            <p:cNvGrpSpPr/>
            <p:nvPr/>
          </p:nvGrpSpPr>
          <p:grpSpPr>
            <a:xfrm>
              <a:off x="1616336" y="1220285"/>
              <a:ext cx="4932000" cy="4932000"/>
              <a:chOff x="1616336" y="1220285"/>
              <a:chExt cx="4932000" cy="4932000"/>
            </a:xfrm>
          </p:grpSpPr>
          <p:grpSp>
            <p:nvGrpSpPr>
              <p:cNvPr id="16" name="Groep 15"/>
              <p:cNvGrpSpPr/>
              <p:nvPr/>
            </p:nvGrpSpPr>
            <p:grpSpPr>
              <a:xfrm>
                <a:off x="1616336" y="1220285"/>
                <a:ext cx="4932000" cy="4932000"/>
                <a:chOff x="1616336" y="1220285"/>
                <a:chExt cx="4932000" cy="4932000"/>
              </a:xfrm>
            </p:grpSpPr>
            <p:sp>
              <p:nvSpPr>
                <p:cNvPr id="8239" name="Freeform 15"/>
                <p:cNvSpPr>
                  <a:spLocks noChangeAspect="1"/>
                </p:cNvSpPr>
                <p:nvPr/>
              </p:nvSpPr>
              <p:spPr bwMode="auto">
                <a:xfrm>
                  <a:off x="4083065" y="1220285"/>
                  <a:ext cx="49578" cy="4932000"/>
                </a:xfrm>
                <a:custGeom>
                  <a:avLst/>
                  <a:gdLst>
                    <a:gd name="T0" fmla="*/ 0 w 8"/>
                    <a:gd name="T1" fmla="*/ 0 h 1736"/>
                    <a:gd name="T2" fmla="*/ 8 w 8"/>
                    <a:gd name="T3" fmla="*/ 1736 h 173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1736">
                      <a:moveTo>
                        <a:pt x="0" y="0"/>
                      </a:moveTo>
                      <a:lnTo>
                        <a:pt x="8" y="1736"/>
                      </a:lnTo>
                    </a:path>
                  </a:pathLst>
                </a:custGeom>
                <a:noFill/>
                <a:ln w="25400" cap="flat" cmpd="sng">
                  <a:solidFill>
                    <a:srgbClr val="FF3300"/>
                  </a:solidFill>
                  <a:prstDash val="solid"/>
                  <a:round/>
                  <a:headEnd type="none" w="lg" len="med"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1" name="Freeform 17"/>
                <p:cNvSpPr>
                  <a:spLocks noChangeAspect="1"/>
                </p:cNvSpPr>
                <p:nvPr/>
              </p:nvSpPr>
              <p:spPr bwMode="auto">
                <a:xfrm>
                  <a:off x="2361009" y="1892108"/>
                  <a:ext cx="3492000" cy="3492000"/>
                </a:xfrm>
                <a:custGeom>
                  <a:avLst/>
                  <a:gdLst>
                    <a:gd name="T0" fmla="*/ 1264 w 1264"/>
                    <a:gd name="T1" fmla="*/ 1248 h 1248"/>
                    <a:gd name="T2" fmla="*/ 0 w 1264"/>
                    <a:gd name="T3" fmla="*/ 0 h 124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64" h="1248">
                      <a:moveTo>
                        <a:pt x="1264" y="124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flat" cmpd="sng">
                  <a:solidFill>
                    <a:srgbClr val="FF3300"/>
                  </a:solidFill>
                  <a:prstDash val="solid"/>
                  <a:round/>
                  <a:headEnd type="none" w="lg" len="med"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42" name="Freeform 18"/>
                <p:cNvSpPr>
                  <a:spLocks noChangeAspect="1"/>
                </p:cNvSpPr>
                <p:nvPr/>
              </p:nvSpPr>
              <p:spPr bwMode="auto">
                <a:xfrm>
                  <a:off x="1616336" y="3642271"/>
                  <a:ext cx="4932000" cy="3301"/>
                </a:xfrm>
                <a:custGeom>
                  <a:avLst/>
                  <a:gdLst>
                    <a:gd name="T0" fmla="*/ 0 w 1752"/>
                    <a:gd name="T1" fmla="*/ 0 h 1"/>
                    <a:gd name="T2" fmla="*/ 1752 w 1752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52" h="1">
                      <a:moveTo>
                        <a:pt x="0" y="0"/>
                      </a:moveTo>
                      <a:lnTo>
                        <a:pt x="1752" y="0"/>
                      </a:lnTo>
                    </a:path>
                  </a:pathLst>
                </a:custGeom>
                <a:noFill/>
                <a:ln w="25400" cap="flat" cmpd="sng">
                  <a:solidFill>
                    <a:srgbClr val="FF3300"/>
                  </a:solidFill>
                  <a:prstDash val="solid"/>
                  <a:round/>
                  <a:headEnd type="none" w="lg" len="med"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" name="Groep 14"/>
              <p:cNvGrpSpPr/>
              <p:nvPr/>
            </p:nvGrpSpPr>
            <p:grpSpPr>
              <a:xfrm>
                <a:off x="2622116" y="2137765"/>
                <a:ext cx="2973152" cy="2981017"/>
                <a:chOff x="2622116" y="2137765"/>
                <a:chExt cx="2973152" cy="2981017"/>
              </a:xfrm>
            </p:grpSpPr>
            <p:sp>
              <p:nvSpPr>
                <p:cNvPr id="8232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92942" y="2137765"/>
                  <a:ext cx="3137" cy="354562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Line 21"/>
                <p:cNvSpPr>
                  <a:spLocks noChangeAspect="1" noChangeShapeType="1"/>
                </p:cNvSpPr>
                <p:nvPr/>
              </p:nvSpPr>
              <p:spPr bwMode="auto">
                <a:xfrm rot="5400000" flipV="1">
                  <a:off x="5416472" y="3466269"/>
                  <a:ext cx="3130" cy="354462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Line 21"/>
                <p:cNvSpPr>
                  <a:spLocks noChangeAspect="1" noChangeShapeType="1"/>
                </p:cNvSpPr>
                <p:nvPr/>
              </p:nvSpPr>
              <p:spPr bwMode="auto">
                <a:xfrm rot="2700000" flipV="1">
                  <a:off x="5063320" y="2462539"/>
                  <a:ext cx="3130" cy="354462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Line 21"/>
                <p:cNvSpPr>
                  <a:spLocks noChangeAspect="1" noChangeShapeType="1"/>
                </p:cNvSpPr>
                <p:nvPr/>
              </p:nvSpPr>
              <p:spPr bwMode="auto">
                <a:xfrm rot="-2700000" flipV="1">
                  <a:off x="3158817" y="2514197"/>
                  <a:ext cx="3130" cy="354462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Line 21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797782" y="3470983"/>
                  <a:ext cx="3130" cy="354462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Line 21"/>
                <p:cNvSpPr>
                  <a:spLocks noChangeAspect="1" noChangeShapeType="1"/>
                </p:cNvSpPr>
                <p:nvPr/>
              </p:nvSpPr>
              <p:spPr bwMode="auto">
                <a:xfrm rot="8100000" flipV="1">
                  <a:off x="5035341" y="4388439"/>
                  <a:ext cx="3130" cy="354462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Line 21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4126686" y="4764320"/>
                  <a:ext cx="3130" cy="354462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Line 21"/>
                <p:cNvSpPr>
                  <a:spLocks noChangeAspect="1" noChangeShapeType="1"/>
                </p:cNvSpPr>
                <p:nvPr/>
              </p:nvSpPr>
              <p:spPr bwMode="auto">
                <a:xfrm rot="13500000" flipV="1">
                  <a:off x="3142184" y="4393361"/>
                  <a:ext cx="3130" cy="354462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240" name="Freeform 16"/>
            <p:cNvSpPr>
              <a:spLocks noChangeAspect="1"/>
            </p:cNvSpPr>
            <p:nvPr/>
          </p:nvSpPr>
          <p:spPr bwMode="auto">
            <a:xfrm>
              <a:off x="2323687" y="1895351"/>
              <a:ext cx="3491474" cy="3492000"/>
            </a:xfrm>
            <a:custGeom>
              <a:avLst/>
              <a:gdLst>
                <a:gd name="T0" fmla="*/ 1256 w 1256"/>
                <a:gd name="T1" fmla="*/ 0 h 1256"/>
                <a:gd name="T2" fmla="*/ 0 w 1256"/>
                <a:gd name="T3" fmla="*/ 1256 h 12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6" h="1256">
                  <a:moveTo>
                    <a:pt x="1256" y="0"/>
                  </a:moveTo>
                  <a:lnTo>
                    <a:pt x="0" y="1256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565236" y="2787750"/>
            <a:ext cx="394660" cy="523220"/>
            <a:chOff x="3921112" y="3384376"/>
            <a:chExt cx="394660" cy="523220"/>
          </a:xfrm>
        </p:grpSpPr>
        <p:sp>
          <p:nvSpPr>
            <p:cNvPr id="8227" name="Oval 29"/>
            <p:cNvSpPr>
              <a:spLocks noChangeAspect="1" noChangeArrowheads="1"/>
            </p:cNvSpPr>
            <p:nvPr/>
          </p:nvSpPr>
          <p:spPr bwMode="auto">
            <a:xfrm>
              <a:off x="3923928" y="3463544"/>
              <a:ext cx="359945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3921112" y="3384376"/>
              <a:ext cx="39466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542765" name="AutoShape 45"/>
          <p:cNvSpPr>
            <a:spLocks noChangeArrowheads="1"/>
          </p:cNvSpPr>
          <p:nvPr/>
        </p:nvSpPr>
        <p:spPr bwMode="auto">
          <a:xfrm>
            <a:off x="3895501" y="1617336"/>
            <a:ext cx="360000" cy="72000"/>
          </a:xfrm>
          <a:prstGeom prst="roundRect">
            <a:avLst>
              <a:gd name="adj" fmla="val 16667"/>
            </a:avLst>
          </a:prstGeom>
          <a:solidFill>
            <a:srgbClr val="E9F1A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542760" name="AutoShape 40"/>
          <p:cNvSpPr>
            <a:spLocks noChangeArrowheads="1"/>
          </p:cNvSpPr>
          <p:nvPr/>
        </p:nvSpPr>
        <p:spPr bwMode="auto">
          <a:xfrm rot="-900000">
            <a:off x="3894541" y="1624667"/>
            <a:ext cx="360000" cy="10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542761" name="AutoShape 41"/>
          <p:cNvSpPr>
            <a:spLocks noChangeArrowheads="1"/>
          </p:cNvSpPr>
          <p:nvPr/>
        </p:nvSpPr>
        <p:spPr bwMode="auto">
          <a:xfrm rot="-1800000">
            <a:off x="3896583" y="1625684"/>
            <a:ext cx="360000" cy="7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542762" name="AutoShape 42"/>
          <p:cNvSpPr>
            <a:spLocks noChangeArrowheads="1"/>
          </p:cNvSpPr>
          <p:nvPr/>
        </p:nvSpPr>
        <p:spPr bwMode="auto">
          <a:xfrm rot="-2700000">
            <a:off x="3888447" y="1632421"/>
            <a:ext cx="360000" cy="7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grpSp>
        <p:nvGrpSpPr>
          <p:cNvPr id="22" name="Groep 21"/>
          <p:cNvGrpSpPr/>
          <p:nvPr/>
        </p:nvGrpSpPr>
        <p:grpSpPr>
          <a:xfrm>
            <a:off x="3417754" y="1175033"/>
            <a:ext cx="1320806" cy="1009658"/>
            <a:chOff x="3417754" y="1175033"/>
            <a:chExt cx="1320806" cy="1009658"/>
          </a:xfrm>
        </p:grpSpPr>
        <p:sp>
          <p:nvSpPr>
            <p:cNvPr id="542756" name="AutoShape 36"/>
            <p:cNvSpPr>
              <a:spLocks noChangeArrowheads="1"/>
            </p:cNvSpPr>
            <p:nvPr/>
          </p:nvSpPr>
          <p:spPr bwMode="auto">
            <a:xfrm>
              <a:off x="3882752" y="1612817"/>
              <a:ext cx="360000" cy="7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grpSp>
          <p:nvGrpSpPr>
            <p:cNvPr id="542770" name="Group 50"/>
            <p:cNvGrpSpPr>
              <a:grpSpLocks/>
            </p:cNvGrpSpPr>
            <p:nvPr/>
          </p:nvGrpSpPr>
          <p:grpSpPr bwMode="auto">
            <a:xfrm>
              <a:off x="3417754" y="1175033"/>
              <a:ext cx="1320806" cy="1009658"/>
              <a:chOff x="3007" y="1116"/>
              <a:chExt cx="832" cy="636"/>
            </a:xfrm>
          </p:grpSpPr>
          <p:sp>
            <p:nvSpPr>
              <p:cNvPr id="8221" name="Freeform 48"/>
              <p:cNvSpPr>
                <a:spLocks noChangeAspect="1"/>
              </p:cNvSpPr>
              <p:nvPr/>
            </p:nvSpPr>
            <p:spPr bwMode="auto">
              <a:xfrm>
                <a:off x="3519" y="1116"/>
                <a:ext cx="320" cy="299"/>
              </a:xfrm>
              <a:custGeom>
                <a:avLst/>
                <a:gdLst>
                  <a:gd name="T0" fmla="*/ 0 w 592"/>
                  <a:gd name="T1" fmla="*/ 464 h 464"/>
                  <a:gd name="T2" fmla="*/ 592 w 592"/>
                  <a:gd name="T3" fmla="*/ 0 h 46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92" h="464">
                    <a:moveTo>
                      <a:pt x="0" y="464"/>
                    </a:moveTo>
                    <a:lnTo>
                      <a:pt x="592" y="0"/>
                    </a:lnTo>
                  </a:path>
                </a:pathLst>
              </a:cu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22" name="Freeform 49"/>
              <p:cNvSpPr>
                <a:spLocks/>
              </p:cNvSpPr>
              <p:nvPr/>
            </p:nvSpPr>
            <p:spPr bwMode="auto">
              <a:xfrm>
                <a:off x="3007" y="1412"/>
                <a:ext cx="295" cy="340"/>
              </a:xfrm>
              <a:custGeom>
                <a:avLst/>
                <a:gdLst>
                  <a:gd name="T0" fmla="*/ 477 w 477"/>
                  <a:gd name="T1" fmla="*/ 0 h 611"/>
                  <a:gd name="T2" fmla="*/ 0 w 477"/>
                  <a:gd name="T3" fmla="*/ 611 h 6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77" h="611">
                    <a:moveTo>
                      <a:pt x="477" y="0"/>
                    </a:moveTo>
                    <a:lnTo>
                      <a:pt x="0" y="611"/>
                    </a:lnTo>
                  </a:path>
                </a:pathLst>
              </a:cu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ctieknop: Verder of Volgende 5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-675456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697341" y="982419"/>
            <a:ext cx="4160851" cy="4154210"/>
            <a:chOff x="2053217" y="1579045"/>
            <a:chExt cx="4160851" cy="4154210"/>
          </a:xfrm>
        </p:grpSpPr>
        <p:grpSp>
          <p:nvGrpSpPr>
            <p:cNvPr id="542789" name="Group 69"/>
            <p:cNvGrpSpPr>
              <a:grpSpLocks/>
            </p:cNvGrpSpPr>
            <p:nvPr/>
          </p:nvGrpSpPr>
          <p:grpSpPr bwMode="auto">
            <a:xfrm>
              <a:off x="2053217" y="1579045"/>
              <a:ext cx="4160851" cy="2941639"/>
              <a:chOff x="1324" y="995"/>
              <a:chExt cx="2621" cy="1853"/>
            </a:xfrm>
          </p:grpSpPr>
          <p:sp>
            <p:nvSpPr>
              <p:cNvPr id="8206" name="AutoShape 54"/>
              <p:cNvSpPr>
                <a:spLocks noChangeAspect="1" noChangeArrowheads="1"/>
              </p:cNvSpPr>
              <p:nvPr/>
            </p:nvSpPr>
            <p:spPr bwMode="auto">
              <a:xfrm rot="18900000">
                <a:off x="2923" y="1824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8" name="AutoShape 56"/>
              <p:cNvSpPr>
                <a:spLocks noChangeAspect="1" noChangeArrowheads="1"/>
              </p:cNvSpPr>
              <p:nvPr/>
            </p:nvSpPr>
            <p:spPr bwMode="auto">
              <a:xfrm rot="18900000" flipH="1" flipV="1">
                <a:off x="2061" y="2686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9" name="AutoShape 5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915" y="2272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0" name="AutoShape 58"/>
              <p:cNvSpPr>
                <a:spLocks noChangeAspect="1" noChangeArrowheads="1"/>
              </p:cNvSpPr>
              <p:nvPr/>
            </p:nvSpPr>
            <p:spPr bwMode="auto">
              <a:xfrm flipV="1">
                <a:off x="3718" y="2268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1" name="AutoShape 59"/>
              <p:cNvSpPr>
                <a:spLocks noChangeAspect="1" noChangeArrowheads="1"/>
              </p:cNvSpPr>
              <p:nvPr/>
            </p:nvSpPr>
            <p:spPr bwMode="auto">
              <a:xfrm flipV="1">
                <a:off x="3115" y="2270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2" name="AutoShape 6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324" y="2273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3" name="AutoShape 61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2501" y="1668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6" name="AutoShape 64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2497" y="1086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7" name="AutoShape 65"/>
              <p:cNvSpPr>
                <a:spLocks noChangeAspect="1" noChangeArrowheads="1"/>
              </p:cNvSpPr>
              <p:nvPr/>
            </p:nvSpPr>
            <p:spPr bwMode="auto">
              <a:xfrm rot="13500000" flipH="1" flipV="1">
                <a:off x="2946" y="2712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AutoShape 66"/>
              <p:cNvSpPr>
                <a:spLocks noChangeAspect="1" noChangeArrowheads="1"/>
              </p:cNvSpPr>
              <p:nvPr/>
            </p:nvSpPr>
            <p:spPr bwMode="auto">
              <a:xfrm rot="13500000" flipV="1">
                <a:off x="1666" y="1429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AutoShape 67"/>
              <p:cNvSpPr>
                <a:spLocks noChangeAspect="1" noChangeArrowheads="1"/>
              </p:cNvSpPr>
              <p:nvPr/>
            </p:nvSpPr>
            <p:spPr bwMode="auto">
              <a:xfrm rot="13500000" flipV="1">
                <a:off x="2085" y="1855"/>
                <a:ext cx="227" cy="4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FF33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" name="AutoShape 64"/>
            <p:cNvSpPr>
              <a:spLocks noChangeAspect="1" noChangeArrowheads="1"/>
            </p:cNvSpPr>
            <p:nvPr/>
          </p:nvSpPr>
          <p:spPr bwMode="auto">
            <a:xfrm rot="16200000" flipH="1" flipV="1">
              <a:off x="3945206" y="5517355"/>
              <a:ext cx="360363" cy="714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68" name="AutoShape 64"/>
            <p:cNvSpPr>
              <a:spLocks noChangeAspect="1" noChangeArrowheads="1"/>
            </p:cNvSpPr>
            <p:nvPr/>
          </p:nvSpPr>
          <p:spPr bwMode="auto">
            <a:xfrm rot="16200000" flipH="1" flipV="1">
              <a:off x="3935248" y="4556596"/>
              <a:ext cx="360363" cy="714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69" name="AutoShape 65"/>
            <p:cNvSpPr>
              <a:spLocks noChangeAspect="1" noChangeArrowheads="1"/>
            </p:cNvSpPr>
            <p:nvPr/>
          </p:nvSpPr>
          <p:spPr bwMode="auto">
            <a:xfrm rot="13500000" flipH="1" flipV="1">
              <a:off x="5288373" y="4963622"/>
              <a:ext cx="360363" cy="714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  <p:sp>
          <p:nvSpPr>
            <p:cNvPr id="70" name="AutoShape 56"/>
            <p:cNvSpPr>
              <a:spLocks noChangeAspect="1" noChangeArrowheads="1"/>
            </p:cNvSpPr>
            <p:nvPr/>
          </p:nvSpPr>
          <p:spPr bwMode="auto">
            <a:xfrm rot="18900000" flipH="1" flipV="1">
              <a:off x="2562517" y="4930180"/>
              <a:ext cx="360364" cy="714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1800">
                <a:solidFill>
                  <a:srgbClr val="000000"/>
                </a:solidFill>
              </a:endParaRPr>
            </a:p>
          </p:txBody>
        </p:sp>
      </p:grpSp>
      <p:sp>
        <p:nvSpPr>
          <p:cNvPr id="71" name="Text Box 83"/>
          <p:cNvSpPr txBox="1">
            <a:spLocks noChangeArrowheads="1"/>
          </p:cNvSpPr>
          <p:nvPr/>
        </p:nvSpPr>
        <p:spPr bwMode="auto">
          <a:xfrm>
            <a:off x="5413508" y="509438"/>
            <a:ext cx="3636000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Neem een bakje met olie en strooi er bijvoorbeeld griesmeelkorrels 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Zet in het midden een geladen bol.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83"/>
          <p:cNvSpPr txBox="1">
            <a:spLocks noChangeArrowheads="1"/>
          </p:cNvSpPr>
          <p:nvPr/>
        </p:nvSpPr>
        <p:spPr bwMode="auto">
          <a:xfrm>
            <a:off x="5413508" y="1098639"/>
            <a:ext cx="3636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Eén korreltje is vergoot weergegeven.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5413508" y="2984980"/>
            <a:ext cx="3591101" cy="2522546"/>
            <a:chOff x="5413508" y="2984980"/>
            <a:chExt cx="3591101" cy="2522546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508" y="2984980"/>
              <a:ext cx="3591101" cy="2506996"/>
            </a:xfrm>
            <a:prstGeom prst="rect">
              <a:avLst/>
            </a:prstGeom>
          </p:spPr>
        </p:pic>
        <p:sp>
          <p:nvSpPr>
            <p:cNvPr id="74" name="Tekstvak 73"/>
            <p:cNvSpPr txBox="1"/>
            <p:nvPr/>
          </p:nvSpPr>
          <p:spPr>
            <a:xfrm>
              <a:off x="5413508" y="5230527"/>
              <a:ext cx="3585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 smtClean="0"/>
                <a:t>Radiaal veld                      physicsexperiments.org</a:t>
              </a:r>
              <a:endParaRPr lang="nl-N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3687617"/>
      </p:ext>
    </p:extLst>
  </p:cSld>
  <p:clrMapOvr>
    <a:masterClrMapping/>
  </p:clrMapOvr>
  <p:transition advTm="20000">
    <p:sndAc>
      <p:stSnd loop="1">
        <p:snd r:embed="rId2" name="Fleetwood Mac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2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2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4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2" grpId="0"/>
      <p:bldP spid="21" grpId="0" animBg="1"/>
      <p:bldP spid="542773" grpId="0"/>
      <p:bldP spid="542732" grpId="0"/>
      <p:bldP spid="542765" grpId="0" animBg="1"/>
      <p:bldP spid="542760" grpId="0" animBg="1"/>
      <p:bldP spid="542761" grpId="0" animBg="1"/>
      <p:bldP spid="542762" grpId="0" animBg="1"/>
      <p:bldP spid="71" grpId="0" animBg="1"/>
      <p:bldP spid="72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1820</Words>
  <Application>Microsoft Office PowerPoint</Application>
  <PresentationFormat>Diavoorstelling (4:3)</PresentationFormat>
  <Paragraphs>408</Paragraphs>
  <Slides>21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3" baseType="lpstr">
      <vt:lpstr>Standaardontwerp</vt:lpstr>
      <vt:lpstr>Grafiek</vt:lpstr>
      <vt:lpstr>Elektrisch veld</vt:lpstr>
      <vt:lpstr>Statische elektriciteit.</vt:lpstr>
      <vt:lpstr>De elektroscoop.</vt:lpstr>
      <vt:lpstr>Influentie.</vt:lpstr>
      <vt:lpstr>Elektrische kracht en elektrische veldsterkte 1/2.</vt:lpstr>
      <vt:lpstr>Elektrische kracht en elektrische veldsterkte 2/2.</vt:lpstr>
      <vt:lpstr>Elektrische veldlijnen 1/5, theorie.</vt:lpstr>
      <vt:lpstr>Elektrische veldlijnen 2/5.</vt:lpstr>
      <vt:lpstr>Elektrisch veldlijnen 3/5: Het patroon zichtbaar maken.</vt:lpstr>
      <vt:lpstr>Elektrisch veldlijnen 4/5: Het patroon zichtbaar maken.</vt:lpstr>
      <vt:lpstr>Potentiaal, veldsterkte en afstand.</vt:lpstr>
      <vt:lpstr>Elektrisch veld 1/3: Energieomzetting, theorie.</vt:lpstr>
      <vt:lpstr>Elektrisch veld 2/3: Energieomzetting, voorbeeld.</vt:lpstr>
      <vt:lpstr>Elektrisch veld 3/3: Energieomzetting, voorbeeld.</vt:lpstr>
      <vt:lpstr>Elektrisch veld: Spannings(verschil) U.</vt:lpstr>
      <vt:lpstr>Elektrisch veld 1/2: De lineaire versneller.</vt:lpstr>
      <vt:lpstr>Elektrisch veld 2/2: De lineaire versneller, afbeelding.</vt:lpstr>
      <vt:lpstr>Elektrisch veld: De röntgenbuis.</vt:lpstr>
      <vt:lpstr>De Oscilloscoop.</vt:lpstr>
      <vt:lpstr>Samenvatting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Elektrisch veld</dc:title>
  <dc:creator>Ton&amp;Els;agtijmensen</dc:creator>
  <cp:lastModifiedBy>Ton&amp;Els</cp:lastModifiedBy>
  <cp:revision>184</cp:revision>
  <dcterms:created xsi:type="dcterms:W3CDTF">2018-10-17T17:40:59Z</dcterms:created>
  <dcterms:modified xsi:type="dcterms:W3CDTF">2021-07-09T10:55:59Z</dcterms:modified>
</cp:coreProperties>
</file>