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0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3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13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64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00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06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0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1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8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94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6774-EEE8-4DB3-999A-502B835D5901}" type="datetimeFigureOut">
              <a:rPr lang="nl-NL" smtClean="0"/>
              <a:t>19-10-2018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6FC0-09D3-4E6E-A7B5-1437CF444C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44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tijmensen.n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ondens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8213"/>
            <a:ext cx="9144000" cy="883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620713"/>
          </a:xfrm>
        </p:spPr>
        <p:txBody>
          <a:bodyPr>
            <a:normAutofit fontScale="90000"/>
          </a:bodyPr>
          <a:lstStyle/>
          <a:p>
            <a:pPr algn="l"/>
            <a:r>
              <a:rPr lang="nl-NL" altLang="nl-NL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Vochtigheid van de lucht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060575"/>
            <a:ext cx="6400800" cy="1512888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Relatieve vochtigheid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Hygrometer</a:t>
            </a:r>
          </a:p>
          <a:p>
            <a:pPr marL="609600" indent="-609600" algn="l">
              <a:lnSpc>
                <a:spcPct val="90000"/>
              </a:lnSpc>
              <a:buFontTx/>
              <a:buAutoNum type="arabicPeriod"/>
            </a:pP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Dauwpunt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625158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nl-NL" sz="1200" b="1" dirty="0">
                <a:latin typeface="Times New Roman" pitchFamily="18" charset="0"/>
              </a:rPr>
              <a:t>© </a:t>
            </a:r>
            <a:r>
              <a:rPr lang="en-US" altLang="nl-NL" sz="1200" b="1" dirty="0" smtClean="0">
                <a:solidFill>
                  <a:schemeClr val="tx1"/>
                </a:solidFill>
                <a:latin typeface="Times New Roman" pitchFamily="18" charset="0"/>
                <a:hlinkClick r:id="rId3"/>
              </a:rPr>
              <a:t>www.agtijmensen.nl</a:t>
            </a:r>
            <a:r>
              <a:rPr lang="en-US" altLang="nl-NL" sz="1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nl-NL" sz="1200" b="1" dirty="0" smtClean="0">
                <a:latin typeface="Times New Roman" pitchFamily="18" charset="0"/>
              </a:rPr>
              <a:t> </a:t>
            </a:r>
            <a:r>
              <a:rPr lang="en-US" altLang="nl-NL" sz="1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15102018</a:t>
            </a:r>
            <a:endParaRPr lang="nl-NL" altLang="nl-NL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0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van 18°C kan maximaal  . . . .</a:t>
            </a:r>
            <a:r>
              <a:rPr lang="nl-NL" altLang="nl-NL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waterdamp bevatten.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01600" y="1268413"/>
          <a:ext cx="6705600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rafiek" r:id="rId3" imgW="5295900" imgH="4819650" progId="Excel.Chart.8">
                  <p:embed/>
                </p:oleObj>
              </mc:Choice>
              <mc:Fallback>
                <p:oleObj name="Grafiek" r:id="rId3" imgW="5295900" imgH="48196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268413"/>
                        <a:ext cx="6705600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Freeform 4"/>
          <p:cNvSpPr>
            <a:spLocks/>
          </p:cNvSpPr>
          <p:nvPr/>
        </p:nvSpPr>
        <p:spPr bwMode="auto">
          <a:xfrm>
            <a:off x="4546600" y="3835400"/>
            <a:ext cx="6350" cy="1703388"/>
          </a:xfrm>
          <a:custGeom>
            <a:avLst/>
            <a:gdLst>
              <a:gd name="T0" fmla="*/ 4 w 4"/>
              <a:gd name="T1" fmla="*/ 1073 h 1073"/>
              <a:gd name="T2" fmla="*/ 0 w 4"/>
              <a:gd name="T3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1073">
                <a:moveTo>
                  <a:pt x="4" y="1073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700213" y="3833813"/>
            <a:ext cx="2862262" cy="15875"/>
          </a:xfrm>
          <a:custGeom>
            <a:avLst/>
            <a:gdLst>
              <a:gd name="T0" fmla="*/ 1803 w 1803"/>
              <a:gd name="T1" fmla="*/ 0 h 10"/>
              <a:gd name="T2" fmla="*/ 0 w 1803"/>
              <a:gd name="T3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3" h="10">
                <a:moveTo>
                  <a:pt x="1803" y="0"/>
                </a:moveTo>
                <a:lnTo>
                  <a:pt x="0" y="1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092700" y="61913"/>
            <a:ext cx="923925" cy="4762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 g</a:t>
            </a:r>
            <a:endParaRPr lang="nl-NL" altLang="nl-NL" sz="36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219575" y="5592763"/>
            <a:ext cx="9239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18</a:t>
            </a:r>
            <a:endParaRPr lang="nl-NL" altLang="nl-NL" sz="28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-14288" y="431800"/>
            <a:ext cx="9144001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van 25°C kan maximaal  . . . .</a:t>
            </a:r>
            <a:r>
              <a:rPr lang="nl-NL" altLang="nl-NL" sz="28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waterdamp bevatten.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127625" y="544513"/>
            <a:ext cx="923925" cy="39846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23 g</a:t>
            </a:r>
            <a:endParaRPr lang="nl-NL" altLang="nl-NL" sz="36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5727700" y="2933700"/>
            <a:ext cx="1588" cy="2592388"/>
          </a:xfrm>
          <a:custGeom>
            <a:avLst/>
            <a:gdLst>
              <a:gd name="T0" fmla="*/ 0 w 1"/>
              <a:gd name="T1" fmla="*/ 1633 h 1633"/>
              <a:gd name="T2" fmla="*/ 0 w 1"/>
              <a:gd name="T3" fmla="*/ 0 h 163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633">
                <a:moveTo>
                  <a:pt x="0" y="1633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689100" y="2951163"/>
            <a:ext cx="4035425" cy="7937"/>
          </a:xfrm>
          <a:custGeom>
            <a:avLst/>
            <a:gdLst>
              <a:gd name="T0" fmla="*/ 2542 w 2542"/>
              <a:gd name="T1" fmla="*/ 0 h 5"/>
              <a:gd name="T2" fmla="*/ 0 w 2542"/>
              <a:gd name="T3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2" h="5">
                <a:moveTo>
                  <a:pt x="2542" y="0"/>
                </a:moveTo>
                <a:lnTo>
                  <a:pt x="0" y="5"/>
                </a:lnTo>
              </a:path>
            </a:pathLst>
          </a:custGeom>
          <a:noFill/>
          <a:ln w="28575" cmpd="sng">
            <a:solidFill>
              <a:srgbClr val="FF66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9228" name="Oval 12"/>
          <p:cNvSpPr>
            <a:spLocks noChangeAspect="1" noChangeArrowheads="1"/>
          </p:cNvSpPr>
          <p:nvPr/>
        </p:nvSpPr>
        <p:spPr bwMode="auto">
          <a:xfrm>
            <a:off x="1055688" y="3551238"/>
            <a:ext cx="576262" cy="576262"/>
          </a:xfrm>
          <a:prstGeom prst="ellips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9229" name="Oval 13"/>
          <p:cNvSpPr>
            <a:spLocks noChangeAspect="1" noChangeArrowheads="1"/>
          </p:cNvSpPr>
          <p:nvPr/>
        </p:nvSpPr>
        <p:spPr bwMode="auto">
          <a:xfrm>
            <a:off x="5461000" y="5668963"/>
            <a:ext cx="576263" cy="576262"/>
          </a:xfrm>
          <a:prstGeom prst="ellips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035050" y="2592388"/>
            <a:ext cx="9239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23</a:t>
            </a:r>
            <a:endParaRPr lang="nl-NL" altLang="nl-NL" sz="2800" baseline="3000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804025" y="1412875"/>
            <a:ext cx="2160588" cy="1584325"/>
          </a:xfrm>
          <a:prstGeom prst="wedgeRoundRectCallout">
            <a:avLst>
              <a:gd name="adj1" fmla="val -335231"/>
              <a:gd name="adj2" fmla="val 1413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Maximale hoeveelheid waterdamp in 1 m</a:t>
            </a:r>
            <a:r>
              <a:rPr lang="nl-NL" altLang="nl-NL" sz="24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 </a:t>
            </a:r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lucht</a:t>
            </a:r>
          </a:p>
        </p:txBody>
      </p:sp>
    </p:spTree>
    <p:extLst>
      <p:ext uri="{BB962C8B-B14F-4D97-AF65-F5344CB8AC3E}">
        <p14:creationId xmlns:p14="http://schemas.microsoft.com/office/powerpoint/2010/main" val="42609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OleChart spid="9219" grpId="0"/>
      <p:bldP spid="9220" grpId="0" animBg="1"/>
      <p:bldP spid="9221" grpId="0" animBg="1"/>
      <p:bldP spid="9222" grpId="0" animBg="1"/>
      <p:bldP spid="9223" grpId="0"/>
      <p:bldP spid="9224" grpId="0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/>
      <p:bldP spid="92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85775"/>
            <a:ext cx="9144000" cy="468313"/>
          </a:xfrm>
        </p:spPr>
        <p:txBody>
          <a:bodyPr>
            <a:normAutofit fontScale="90000"/>
          </a:bodyPr>
          <a:lstStyle/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1 m</a:t>
            </a:r>
            <a:r>
              <a:rPr lang="nl-NL" altLang="nl-NL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lucht</a:t>
            </a:r>
            <a:r>
              <a:rPr lang="nl-NL" altLang="nl-NL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van 18° is ruimte voor max. 15 g</a:t>
            </a:r>
            <a:r>
              <a:rPr lang="nl-NL" altLang="nl-NL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waterdamp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43" name="AutoShape 3"/>
          <p:cNvSpPr>
            <a:spLocks noChangeAspect="1" noChangeArrowheads="1"/>
          </p:cNvSpPr>
          <p:nvPr/>
        </p:nvSpPr>
        <p:spPr bwMode="auto">
          <a:xfrm>
            <a:off x="468313" y="2420938"/>
            <a:ext cx="3598862" cy="3598862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4" name="Oval 4"/>
          <p:cNvSpPr>
            <a:spLocks noChangeAspect="1" noChangeArrowheads="1"/>
          </p:cNvSpPr>
          <p:nvPr/>
        </p:nvSpPr>
        <p:spPr bwMode="auto">
          <a:xfrm>
            <a:off x="820738" y="4775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5" name="Oval 5"/>
          <p:cNvSpPr>
            <a:spLocks noChangeAspect="1" noChangeArrowheads="1"/>
          </p:cNvSpPr>
          <p:nvPr/>
        </p:nvSpPr>
        <p:spPr bwMode="auto">
          <a:xfrm>
            <a:off x="747713" y="54229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6" name="Oval 6"/>
          <p:cNvSpPr>
            <a:spLocks noChangeAspect="1" noChangeArrowheads="1"/>
          </p:cNvSpPr>
          <p:nvPr/>
        </p:nvSpPr>
        <p:spPr bwMode="auto">
          <a:xfrm>
            <a:off x="1476375" y="41497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7" name="Oval 7"/>
          <p:cNvSpPr>
            <a:spLocks noChangeAspect="1" noChangeArrowheads="1"/>
          </p:cNvSpPr>
          <p:nvPr/>
        </p:nvSpPr>
        <p:spPr bwMode="auto">
          <a:xfrm>
            <a:off x="2476500" y="47037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8" name="Oval 8"/>
          <p:cNvSpPr>
            <a:spLocks noChangeAspect="1" noChangeArrowheads="1"/>
          </p:cNvSpPr>
          <p:nvPr/>
        </p:nvSpPr>
        <p:spPr bwMode="auto">
          <a:xfrm>
            <a:off x="1612900" y="44878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49" name="Oval 9"/>
          <p:cNvSpPr>
            <a:spLocks noChangeAspect="1" noChangeArrowheads="1"/>
          </p:cNvSpPr>
          <p:nvPr/>
        </p:nvSpPr>
        <p:spPr bwMode="auto">
          <a:xfrm>
            <a:off x="1755775" y="5062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0" name="Oval 10"/>
          <p:cNvSpPr>
            <a:spLocks noChangeAspect="1" noChangeArrowheads="1"/>
          </p:cNvSpPr>
          <p:nvPr/>
        </p:nvSpPr>
        <p:spPr bwMode="auto">
          <a:xfrm>
            <a:off x="2763838" y="35512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1" name="Oval 11"/>
          <p:cNvSpPr>
            <a:spLocks noChangeAspect="1" noChangeArrowheads="1"/>
          </p:cNvSpPr>
          <p:nvPr/>
        </p:nvSpPr>
        <p:spPr bwMode="auto">
          <a:xfrm>
            <a:off x="2189163" y="51355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2" name="Oval 12"/>
          <p:cNvSpPr>
            <a:spLocks noChangeAspect="1" noChangeArrowheads="1"/>
          </p:cNvSpPr>
          <p:nvPr/>
        </p:nvSpPr>
        <p:spPr bwMode="auto">
          <a:xfrm>
            <a:off x="1397000" y="55673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3" name="Oval 13"/>
          <p:cNvSpPr>
            <a:spLocks noChangeAspect="1" noChangeArrowheads="1"/>
          </p:cNvSpPr>
          <p:nvPr/>
        </p:nvSpPr>
        <p:spPr bwMode="auto">
          <a:xfrm>
            <a:off x="2547938" y="57118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4" name="Oval 14"/>
          <p:cNvSpPr>
            <a:spLocks noChangeAspect="1" noChangeArrowheads="1"/>
          </p:cNvSpPr>
          <p:nvPr/>
        </p:nvSpPr>
        <p:spPr bwMode="auto">
          <a:xfrm>
            <a:off x="2116138" y="44148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5" name="Oval 15"/>
          <p:cNvSpPr>
            <a:spLocks noChangeAspect="1" noChangeArrowheads="1"/>
          </p:cNvSpPr>
          <p:nvPr/>
        </p:nvSpPr>
        <p:spPr bwMode="auto">
          <a:xfrm>
            <a:off x="2908300" y="51355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6" name="Oval 16"/>
          <p:cNvSpPr>
            <a:spLocks noChangeAspect="1" noChangeArrowheads="1"/>
          </p:cNvSpPr>
          <p:nvPr/>
        </p:nvSpPr>
        <p:spPr bwMode="auto">
          <a:xfrm>
            <a:off x="892175" y="3478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7" name="Oval 17"/>
          <p:cNvSpPr>
            <a:spLocks noChangeAspect="1" noChangeArrowheads="1"/>
          </p:cNvSpPr>
          <p:nvPr/>
        </p:nvSpPr>
        <p:spPr bwMode="auto">
          <a:xfrm>
            <a:off x="747713" y="39814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8" name="Oval 18"/>
          <p:cNvSpPr>
            <a:spLocks noChangeAspect="1" noChangeArrowheads="1"/>
          </p:cNvSpPr>
          <p:nvPr/>
        </p:nvSpPr>
        <p:spPr bwMode="auto">
          <a:xfrm>
            <a:off x="1476375" y="35734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59" name="Oval 19"/>
          <p:cNvSpPr>
            <a:spLocks noChangeAspect="1" noChangeArrowheads="1"/>
          </p:cNvSpPr>
          <p:nvPr/>
        </p:nvSpPr>
        <p:spPr bwMode="auto">
          <a:xfrm>
            <a:off x="2405063" y="398303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68313" y="5976938"/>
            <a:ext cx="26638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32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18°C</a:t>
            </a:r>
          </a:p>
        </p:txBody>
      </p:sp>
      <p:sp>
        <p:nvSpPr>
          <p:cNvPr id="10261" name="Oval 21"/>
          <p:cNvSpPr>
            <a:spLocks noChangeAspect="1" noChangeArrowheads="1"/>
          </p:cNvSpPr>
          <p:nvPr/>
        </p:nvSpPr>
        <p:spPr bwMode="auto">
          <a:xfrm>
            <a:off x="820738" y="4414838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2" name="Oval 22"/>
          <p:cNvSpPr>
            <a:spLocks noChangeAspect="1" noChangeArrowheads="1"/>
          </p:cNvSpPr>
          <p:nvPr/>
        </p:nvSpPr>
        <p:spPr bwMode="auto">
          <a:xfrm>
            <a:off x="1108075" y="5135563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3" name="Oval 23"/>
          <p:cNvSpPr>
            <a:spLocks noChangeAspect="1" noChangeArrowheads="1"/>
          </p:cNvSpPr>
          <p:nvPr/>
        </p:nvSpPr>
        <p:spPr bwMode="auto">
          <a:xfrm>
            <a:off x="1042988" y="3789363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4" name="Oval 24"/>
          <p:cNvSpPr>
            <a:spLocks noChangeAspect="1" noChangeArrowheads="1"/>
          </p:cNvSpPr>
          <p:nvPr/>
        </p:nvSpPr>
        <p:spPr bwMode="auto">
          <a:xfrm>
            <a:off x="1973263" y="5495925"/>
            <a:ext cx="144462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5" name="Oval 25"/>
          <p:cNvSpPr>
            <a:spLocks noChangeAspect="1" noChangeArrowheads="1"/>
          </p:cNvSpPr>
          <p:nvPr/>
        </p:nvSpPr>
        <p:spPr bwMode="auto">
          <a:xfrm>
            <a:off x="2116138" y="3622675"/>
            <a:ext cx="144462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67" name="Oval 27"/>
          <p:cNvSpPr>
            <a:spLocks noChangeAspect="1" noChangeArrowheads="1"/>
          </p:cNvSpPr>
          <p:nvPr/>
        </p:nvSpPr>
        <p:spPr bwMode="auto">
          <a:xfrm>
            <a:off x="2763838" y="4270375"/>
            <a:ext cx="144462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6156325" y="3573463"/>
            <a:ext cx="1152525" cy="504825"/>
          </a:xfrm>
          <a:prstGeom prst="wedgeRoundRectCallout">
            <a:avLst>
              <a:gd name="adj1" fmla="val -329065"/>
              <a:gd name="adj2" fmla="val -2767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lucht</a:t>
            </a:r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>
            <a:off x="5364163" y="4797425"/>
            <a:ext cx="1944687" cy="504825"/>
          </a:xfrm>
          <a:prstGeom prst="wedgeRoundRectCallout">
            <a:avLst>
              <a:gd name="adj1" fmla="val -175551"/>
              <a:gd name="adj2" fmla="val -1264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waterdamp</a:t>
            </a:r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12700" y="963613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 je lucht verwarmt zet het uit. In 1 m</a:t>
            </a:r>
            <a:r>
              <a:rPr lang="nl-NL" altLang="nl-NL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zit dan minder lucht.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0" y="137953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Er is dus meer ruimte voor waterdamp!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82" name="Rectangle 42"/>
          <p:cNvSpPr>
            <a:spLocks noChangeArrowheads="1"/>
          </p:cNvSpPr>
          <p:nvPr/>
        </p:nvSpPr>
        <p:spPr bwMode="auto">
          <a:xfrm>
            <a:off x="1588" y="183038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1 m</a:t>
            </a:r>
            <a:r>
              <a:rPr lang="nl-NL" altLang="nl-NL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van 25° is ruimte voor max. 23 g waterdamp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83" name="AutoShape 43"/>
          <p:cNvSpPr>
            <a:spLocks noChangeAspect="1" noChangeArrowheads="1"/>
          </p:cNvSpPr>
          <p:nvPr/>
        </p:nvSpPr>
        <p:spPr bwMode="auto">
          <a:xfrm>
            <a:off x="4718050" y="2416175"/>
            <a:ext cx="3598863" cy="3598863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84" name="Oval 44"/>
          <p:cNvSpPr>
            <a:spLocks noChangeAspect="1" noChangeArrowheads="1"/>
          </p:cNvSpPr>
          <p:nvPr/>
        </p:nvSpPr>
        <p:spPr bwMode="auto">
          <a:xfrm>
            <a:off x="5148263" y="45815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85" name="Oval 45"/>
          <p:cNvSpPr>
            <a:spLocks noChangeAspect="1" noChangeArrowheads="1"/>
          </p:cNvSpPr>
          <p:nvPr/>
        </p:nvSpPr>
        <p:spPr bwMode="auto">
          <a:xfrm>
            <a:off x="4997450" y="54181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88" name="Oval 48"/>
          <p:cNvSpPr>
            <a:spLocks noChangeAspect="1" noChangeArrowheads="1"/>
          </p:cNvSpPr>
          <p:nvPr/>
        </p:nvSpPr>
        <p:spPr bwMode="auto">
          <a:xfrm>
            <a:off x="5651500" y="5013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90" name="Oval 50"/>
          <p:cNvSpPr>
            <a:spLocks noChangeAspect="1" noChangeArrowheads="1"/>
          </p:cNvSpPr>
          <p:nvPr/>
        </p:nvSpPr>
        <p:spPr bwMode="auto">
          <a:xfrm>
            <a:off x="7013575" y="35464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91" name="Oval 51"/>
          <p:cNvSpPr>
            <a:spLocks noChangeAspect="1" noChangeArrowheads="1"/>
          </p:cNvSpPr>
          <p:nvPr/>
        </p:nvSpPr>
        <p:spPr bwMode="auto">
          <a:xfrm>
            <a:off x="6084888" y="44370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95" name="Oval 55"/>
          <p:cNvSpPr>
            <a:spLocks noChangeAspect="1" noChangeArrowheads="1"/>
          </p:cNvSpPr>
          <p:nvPr/>
        </p:nvSpPr>
        <p:spPr bwMode="auto">
          <a:xfrm>
            <a:off x="6156325" y="39338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96" name="Oval 56"/>
          <p:cNvSpPr>
            <a:spLocks noChangeAspect="1" noChangeArrowheads="1"/>
          </p:cNvSpPr>
          <p:nvPr/>
        </p:nvSpPr>
        <p:spPr bwMode="auto">
          <a:xfrm>
            <a:off x="5141913" y="347345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299" name="Oval 59"/>
          <p:cNvSpPr>
            <a:spLocks noChangeAspect="1" noChangeArrowheads="1"/>
          </p:cNvSpPr>
          <p:nvPr/>
        </p:nvSpPr>
        <p:spPr bwMode="auto">
          <a:xfrm>
            <a:off x="6011863" y="55895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00" name="Rectangle 60"/>
          <p:cNvSpPr>
            <a:spLocks noChangeArrowheads="1"/>
          </p:cNvSpPr>
          <p:nvPr/>
        </p:nvSpPr>
        <p:spPr bwMode="auto">
          <a:xfrm>
            <a:off x="4718050" y="5972175"/>
            <a:ext cx="26638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32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25 °C</a:t>
            </a:r>
          </a:p>
        </p:txBody>
      </p:sp>
      <p:sp>
        <p:nvSpPr>
          <p:cNvPr id="10301" name="Oval 61"/>
          <p:cNvSpPr>
            <a:spLocks noChangeAspect="1" noChangeArrowheads="1"/>
          </p:cNvSpPr>
          <p:nvPr/>
        </p:nvSpPr>
        <p:spPr bwMode="auto">
          <a:xfrm>
            <a:off x="4932363" y="4221163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03" name="Oval 63"/>
          <p:cNvSpPr>
            <a:spLocks noChangeAspect="1" noChangeArrowheads="1"/>
          </p:cNvSpPr>
          <p:nvPr/>
        </p:nvSpPr>
        <p:spPr bwMode="auto">
          <a:xfrm>
            <a:off x="5867400" y="3716338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04" name="Oval 64"/>
          <p:cNvSpPr>
            <a:spLocks noChangeAspect="1" noChangeArrowheads="1"/>
          </p:cNvSpPr>
          <p:nvPr/>
        </p:nvSpPr>
        <p:spPr bwMode="auto">
          <a:xfrm>
            <a:off x="6804025" y="4868863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05" name="Oval 65"/>
          <p:cNvSpPr>
            <a:spLocks noChangeAspect="1" noChangeArrowheads="1"/>
          </p:cNvSpPr>
          <p:nvPr/>
        </p:nvSpPr>
        <p:spPr bwMode="auto">
          <a:xfrm>
            <a:off x="5364163" y="5661025"/>
            <a:ext cx="144462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09" name="Oval 69"/>
          <p:cNvSpPr>
            <a:spLocks noChangeAspect="1" noChangeArrowheads="1"/>
          </p:cNvSpPr>
          <p:nvPr/>
        </p:nvSpPr>
        <p:spPr bwMode="auto">
          <a:xfrm>
            <a:off x="6011863" y="4868863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10" name="Oval 70"/>
          <p:cNvSpPr>
            <a:spLocks noChangeAspect="1" noChangeArrowheads="1"/>
          </p:cNvSpPr>
          <p:nvPr/>
        </p:nvSpPr>
        <p:spPr bwMode="auto">
          <a:xfrm>
            <a:off x="5651500" y="4221163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11" name="Oval 71"/>
          <p:cNvSpPr>
            <a:spLocks noChangeAspect="1" noChangeArrowheads="1"/>
          </p:cNvSpPr>
          <p:nvPr/>
        </p:nvSpPr>
        <p:spPr bwMode="auto">
          <a:xfrm>
            <a:off x="6804025" y="5589588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12" name="Oval 72"/>
          <p:cNvSpPr>
            <a:spLocks noChangeAspect="1" noChangeArrowheads="1"/>
          </p:cNvSpPr>
          <p:nvPr/>
        </p:nvSpPr>
        <p:spPr bwMode="auto">
          <a:xfrm>
            <a:off x="6515100" y="3357563"/>
            <a:ext cx="144463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13" name="Oval 73"/>
          <p:cNvSpPr>
            <a:spLocks noChangeAspect="1" noChangeArrowheads="1"/>
          </p:cNvSpPr>
          <p:nvPr/>
        </p:nvSpPr>
        <p:spPr bwMode="auto">
          <a:xfrm>
            <a:off x="6877050" y="4292600"/>
            <a:ext cx="144463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14" name="Rectangle 74"/>
          <p:cNvSpPr>
            <a:spLocks noChangeArrowheads="1"/>
          </p:cNvSpPr>
          <p:nvPr/>
        </p:nvSpPr>
        <p:spPr bwMode="auto">
          <a:xfrm>
            <a:off x="49213" y="-76200"/>
            <a:ext cx="914400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Waarom kan warme lucht meer waterdamp bevatten?</a:t>
            </a:r>
            <a:endParaRPr lang="nl-NL" altLang="nl-NL" sz="28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23" name="Oval 83"/>
          <p:cNvSpPr>
            <a:spLocks noChangeAspect="1" noChangeArrowheads="1"/>
          </p:cNvSpPr>
          <p:nvPr/>
        </p:nvSpPr>
        <p:spPr bwMode="auto">
          <a:xfrm>
            <a:off x="5292725" y="40052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4" name="Oval 84"/>
          <p:cNvSpPr>
            <a:spLocks noChangeAspect="1" noChangeArrowheads="1"/>
          </p:cNvSpPr>
          <p:nvPr/>
        </p:nvSpPr>
        <p:spPr bwMode="auto">
          <a:xfrm>
            <a:off x="6732588" y="5157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5" name="Oval 85"/>
          <p:cNvSpPr>
            <a:spLocks noChangeAspect="1" noChangeArrowheads="1"/>
          </p:cNvSpPr>
          <p:nvPr/>
        </p:nvSpPr>
        <p:spPr bwMode="auto">
          <a:xfrm>
            <a:off x="7092950" y="616585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6" name="Oval 86"/>
          <p:cNvSpPr>
            <a:spLocks noChangeAspect="1" noChangeArrowheads="1"/>
          </p:cNvSpPr>
          <p:nvPr/>
        </p:nvSpPr>
        <p:spPr bwMode="auto">
          <a:xfrm>
            <a:off x="4500563" y="32131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7" name="Oval 87"/>
          <p:cNvSpPr>
            <a:spLocks noChangeAspect="1" noChangeArrowheads="1"/>
          </p:cNvSpPr>
          <p:nvPr/>
        </p:nvSpPr>
        <p:spPr bwMode="auto">
          <a:xfrm>
            <a:off x="6588125" y="19161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8" name="Oval 88"/>
          <p:cNvSpPr>
            <a:spLocks noChangeAspect="1" noChangeArrowheads="1"/>
          </p:cNvSpPr>
          <p:nvPr/>
        </p:nvSpPr>
        <p:spPr bwMode="auto">
          <a:xfrm>
            <a:off x="8532813" y="29241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29" name="Oval 89"/>
          <p:cNvSpPr>
            <a:spLocks noChangeAspect="1" noChangeArrowheads="1"/>
          </p:cNvSpPr>
          <p:nvPr/>
        </p:nvSpPr>
        <p:spPr bwMode="auto">
          <a:xfrm>
            <a:off x="4356100" y="573405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0" name="Oval 90"/>
          <p:cNvSpPr>
            <a:spLocks noChangeAspect="1" noChangeArrowheads="1"/>
          </p:cNvSpPr>
          <p:nvPr/>
        </p:nvSpPr>
        <p:spPr bwMode="auto">
          <a:xfrm>
            <a:off x="8101013" y="55895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1" name="AutoShape 91"/>
          <p:cNvSpPr>
            <a:spLocks noChangeArrowheads="1"/>
          </p:cNvSpPr>
          <p:nvPr/>
        </p:nvSpPr>
        <p:spPr bwMode="auto">
          <a:xfrm>
            <a:off x="5364163" y="4005263"/>
            <a:ext cx="3313112" cy="1295400"/>
          </a:xfrm>
          <a:prstGeom prst="wedgeRoundRectCallout">
            <a:avLst>
              <a:gd name="adj1" fmla="val -69213"/>
              <a:gd name="adj2" fmla="val -24889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 moleculen zitten dus verder uit elkaar . . .</a:t>
            </a:r>
          </a:p>
        </p:txBody>
      </p:sp>
    </p:spTree>
    <p:extLst>
      <p:ext uri="{BB962C8B-B14F-4D97-AF65-F5344CB8AC3E}">
        <p14:creationId xmlns:p14="http://schemas.microsoft.com/office/powerpoint/2010/main" val="191763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5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/>
      <p:bldP spid="10261" grpId="0" animBg="1"/>
      <p:bldP spid="10262" grpId="0" animBg="1"/>
      <p:bldP spid="10263" grpId="0" animBg="1"/>
      <p:bldP spid="10264" grpId="0" animBg="1"/>
      <p:bldP spid="10265" grpId="0" animBg="1"/>
      <p:bldP spid="10267" grpId="0" animBg="1"/>
      <p:bldP spid="10270" grpId="0" animBg="1"/>
      <p:bldP spid="10271" grpId="0" animBg="1"/>
      <p:bldP spid="10272" grpId="0"/>
      <p:bldP spid="10273" grpId="0"/>
      <p:bldP spid="10282" grpId="0"/>
      <p:bldP spid="10283" grpId="0" animBg="1"/>
      <p:bldP spid="10284" grpId="0" animBg="1"/>
      <p:bldP spid="10285" grpId="0" animBg="1"/>
      <p:bldP spid="10288" grpId="0" animBg="1"/>
      <p:bldP spid="10290" grpId="0" animBg="1"/>
      <p:bldP spid="10291" grpId="0" animBg="1"/>
      <p:bldP spid="10295" grpId="0" animBg="1"/>
      <p:bldP spid="10296" grpId="0" animBg="1"/>
      <p:bldP spid="10299" grpId="0" animBg="1"/>
      <p:bldP spid="10300" grpId="0"/>
      <p:bldP spid="10301" grpId="0" animBg="1"/>
      <p:bldP spid="10303" grpId="0" animBg="1"/>
      <p:bldP spid="10304" grpId="0" animBg="1"/>
      <p:bldP spid="10305" grpId="0" animBg="1"/>
      <p:bldP spid="10309" grpId="0" animBg="1"/>
      <p:bldP spid="10310" grpId="0" animBg="1"/>
      <p:bldP spid="10311" grpId="0" animBg="1"/>
      <p:bldP spid="10312" grpId="0" animBg="1"/>
      <p:bldP spid="10313" grpId="0" animBg="1"/>
      <p:bldP spid="10314" grpId="0"/>
      <p:bldP spid="10323" grpId="0" animBg="1"/>
      <p:bldP spid="10324" grpId="0" animBg="1"/>
      <p:bldP spid="10325" grpId="0" animBg="1"/>
      <p:bldP spid="10326" grpId="0" animBg="1"/>
      <p:bldP spid="10327" grpId="0" animBg="1"/>
      <p:bldP spid="10328" grpId="0" animBg="1"/>
      <p:bldP spid="10329" grpId="0" animBg="1"/>
      <p:bldP spid="10330" grpId="0" animBg="1"/>
      <p:bldP spid="103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1 m</a:t>
            </a:r>
            <a:r>
              <a:rPr lang="nl-NL" altLang="nl-NL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lucht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van 18° is ruimte voor max. 15 g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waterdamp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23" name="AutoShape 51"/>
          <p:cNvSpPr>
            <a:spLocks noChangeAspect="1" noChangeArrowheads="1"/>
          </p:cNvSpPr>
          <p:nvPr/>
        </p:nvSpPr>
        <p:spPr bwMode="auto">
          <a:xfrm>
            <a:off x="755650" y="1844675"/>
            <a:ext cx="3598863" cy="3598863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4" name="Oval 52"/>
          <p:cNvSpPr>
            <a:spLocks noChangeAspect="1" noChangeArrowheads="1"/>
          </p:cNvSpPr>
          <p:nvPr/>
        </p:nvSpPr>
        <p:spPr bwMode="auto">
          <a:xfrm>
            <a:off x="1116013" y="42211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5" name="Oval 53"/>
          <p:cNvSpPr>
            <a:spLocks noChangeAspect="1" noChangeArrowheads="1"/>
          </p:cNvSpPr>
          <p:nvPr/>
        </p:nvSpPr>
        <p:spPr bwMode="auto">
          <a:xfrm>
            <a:off x="1042988" y="48688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6" name="Oval 54"/>
          <p:cNvSpPr>
            <a:spLocks noChangeAspect="1" noChangeArrowheads="1"/>
          </p:cNvSpPr>
          <p:nvPr/>
        </p:nvSpPr>
        <p:spPr bwMode="auto">
          <a:xfrm>
            <a:off x="1547813" y="33575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7" name="Oval 55"/>
          <p:cNvSpPr>
            <a:spLocks noChangeAspect="1" noChangeArrowheads="1"/>
          </p:cNvSpPr>
          <p:nvPr/>
        </p:nvSpPr>
        <p:spPr bwMode="auto">
          <a:xfrm>
            <a:off x="2771775" y="41497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8" name="Oval 56"/>
          <p:cNvSpPr>
            <a:spLocks noChangeAspect="1" noChangeArrowheads="1"/>
          </p:cNvSpPr>
          <p:nvPr/>
        </p:nvSpPr>
        <p:spPr bwMode="auto">
          <a:xfrm>
            <a:off x="1908175" y="39338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29" name="Oval 57"/>
          <p:cNvSpPr>
            <a:spLocks noChangeAspect="1" noChangeArrowheads="1"/>
          </p:cNvSpPr>
          <p:nvPr/>
        </p:nvSpPr>
        <p:spPr bwMode="auto">
          <a:xfrm>
            <a:off x="2051050" y="45085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0" name="Oval 58"/>
          <p:cNvSpPr>
            <a:spLocks noChangeAspect="1" noChangeArrowheads="1"/>
          </p:cNvSpPr>
          <p:nvPr/>
        </p:nvSpPr>
        <p:spPr bwMode="auto">
          <a:xfrm>
            <a:off x="3059113" y="2997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1" name="Oval 59"/>
          <p:cNvSpPr>
            <a:spLocks noChangeAspect="1" noChangeArrowheads="1"/>
          </p:cNvSpPr>
          <p:nvPr/>
        </p:nvSpPr>
        <p:spPr bwMode="auto">
          <a:xfrm>
            <a:off x="2484438" y="45815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2" name="Oval 60"/>
          <p:cNvSpPr>
            <a:spLocks noChangeAspect="1" noChangeArrowheads="1"/>
          </p:cNvSpPr>
          <p:nvPr/>
        </p:nvSpPr>
        <p:spPr bwMode="auto">
          <a:xfrm>
            <a:off x="1692275" y="50133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3" name="Oval 61"/>
          <p:cNvSpPr>
            <a:spLocks noChangeAspect="1" noChangeArrowheads="1"/>
          </p:cNvSpPr>
          <p:nvPr/>
        </p:nvSpPr>
        <p:spPr bwMode="auto">
          <a:xfrm>
            <a:off x="2843213" y="5157788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4" name="Oval 62"/>
          <p:cNvSpPr>
            <a:spLocks noChangeAspect="1" noChangeArrowheads="1"/>
          </p:cNvSpPr>
          <p:nvPr/>
        </p:nvSpPr>
        <p:spPr bwMode="auto">
          <a:xfrm>
            <a:off x="2411413" y="38608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5" name="Oval 63"/>
          <p:cNvSpPr>
            <a:spLocks noChangeAspect="1" noChangeArrowheads="1"/>
          </p:cNvSpPr>
          <p:nvPr/>
        </p:nvSpPr>
        <p:spPr bwMode="auto">
          <a:xfrm>
            <a:off x="3203575" y="458152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6" name="Oval 64"/>
          <p:cNvSpPr>
            <a:spLocks noChangeAspect="1" noChangeArrowheads="1"/>
          </p:cNvSpPr>
          <p:nvPr/>
        </p:nvSpPr>
        <p:spPr bwMode="auto">
          <a:xfrm>
            <a:off x="1187450" y="29241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7" name="Oval 65"/>
          <p:cNvSpPr>
            <a:spLocks noChangeAspect="1" noChangeArrowheads="1"/>
          </p:cNvSpPr>
          <p:nvPr/>
        </p:nvSpPr>
        <p:spPr bwMode="auto">
          <a:xfrm>
            <a:off x="1042988" y="3427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8" name="Oval 66"/>
          <p:cNvSpPr>
            <a:spLocks noChangeAspect="1" noChangeArrowheads="1"/>
          </p:cNvSpPr>
          <p:nvPr/>
        </p:nvSpPr>
        <p:spPr bwMode="auto">
          <a:xfrm>
            <a:off x="2195513" y="29972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39" name="Oval 67"/>
          <p:cNvSpPr>
            <a:spLocks noChangeAspect="1" noChangeArrowheads="1"/>
          </p:cNvSpPr>
          <p:nvPr/>
        </p:nvSpPr>
        <p:spPr bwMode="auto">
          <a:xfrm>
            <a:off x="2700338" y="34290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755650" y="5516563"/>
            <a:ext cx="26638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nl-NL" altLang="nl-NL" sz="36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36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3142" name="Oval 70"/>
          <p:cNvSpPr>
            <a:spLocks noChangeAspect="1" noChangeArrowheads="1"/>
          </p:cNvSpPr>
          <p:nvPr/>
        </p:nvSpPr>
        <p:spPr bwMode="auto">
          <a:xfrm>
            <a:off x="1116013" y="3860800"/>
            <a:ext cx="144462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3" name="Oval 71"/>
          <p:cNvSpPr>
            <a:spLocks noChangeAspect="1" noChangeArrowheads="1"/>
          </p:cNvSpPr>
          <p:nvPr/>
        </p:nvSpPr>
        <p:spPr bwMode="auto">
          <a:xfrm>
            <a:off x="1403350" y="4581525"/>
            <a:ext cx="144463" cy="1444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4" name="Oval 72"/>
          <p:cNvSpPr>
            <a:spLocks noChangeAspect="1" noChangeArrowheads="1"/>
          </p:cNvSpPr>
          <p:nvPr/>
        </p:nvSpPr>
        <p:spPr bwMode="auto">
          <a:xfrm>
            <a:off x="1979613" y="3500438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5" name="Oval 73"/>
          <p:cNvSpPr>
            <a:spLocks noChangeAspect="1" noChangeArrowheads="1"/>
          </p:cNvSpPr>
          <p:nvPr/>
        </p:nvSpPr>
        <p:spPr bwMode="auto">
          <a:xfrm>
            <a:off x="2268538" y="4941888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6" name="Oval 74"/>
          <p:cNvSpPr>
            <a:spLocks noChangeAspect="1" noChangeArrowheads="1"/>
          </p:cNvSpPr>
          <p:nvPr/>
        </p:nvSpPr>
        <p:spPr bwMode="auto">
          <a:xfrm>
            <a:off x="2411413" y="3068638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0" y="539750"/>
            <a:ext cx="9144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Soms zit er in 1 m</a:t>
            </a:r>
            <a:r>
              <a:rPr lang="nl-NL" altLang="nl-NL" sz="2800" baseline="30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maar 10 g waterdamp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48" name="Oval 76"/>
          <p:cNvSpPr>
            <a:spLocks noChangeAspect="1" noChangeArrowheads="1"/>
          </p:cNvSpPr>
          <p:nvPr/>
        </p:nvSpPr>
        <p:spPr bwMode="auto">
          <a:xfrm>
            <a:off x="3059113" y="3716338"/>
            <a:ext cx="144462" cy="1444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0" y="1125538"/>
            <a:ext cx="9144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relatieve vochtigheid is nu 10/15 . 100% = 67 %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4211638" y="5300663"/>
            <a:ext cx="4716462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Dus 67% van de beschikbare ruimte wordt ingenomen door waterdamp.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>
            <a:off x="5651500" y="2852738"/>
            <a:ext cx="1152525" cy="504825"/>
          </a:xfrm>
          <a:prstGeom prst="wedgeRoundRectCallout">
            <a:avLst>
              <a:gd name="adj1" fmla="val -259917"/>
              <a:gd name="adj2" fmla="val -817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lucht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>
            <a:off x="5724525" y="3500438"/>
            <a:ext cx="1944688" cy="504825"/>
          </a:xfrm>
          <a:prstGeom prst="wedgeRoundRectCallout">
            <a:avLst>
              <a:gd name="adj1" fmla="val -178162"/>
              <a:gd name="adj2" fmla="val 188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waterdamp</a:t>
            </a:r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1979613" y="1941513"/>
            <a:ext cx="1128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36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18°C</a:t>
            </a:r>
          </a:p>
        </p:txBody>
      </p:sp>
    </p:spTree>
    <p:extLst>
      <p:ext uri="{BB962C8B-B14F-4D97-AF65-F5344CB8AC3E}">
        <p14:creationId xmlns:p14="http://schemas.microsoft.com/office/powerpoint/2010/main" val="116720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/>
      <p:bldP spid="3142" grpId="0" animBg="1"/>
      <p:bldP spid="3143" grpId="0" animBg="1"/>
      <p:bldP spid="3144" grpId="0" animBg="1"/>
      <p:bldP spid="3145" grpId="0" animBg="1"/>
      <p:bldP spid="3146" grpId="0" animBg="1"/>
      <p:bldP spid="3147" grpId="0"/>
      <p:bldP spid="3148" grpId="0" animBg="1"/>
      <p:bldP spid="3149" grpId="0"/>
      <p:bldP spid="3150" grpId="0"/>
      <p:bldP spid="3151" grpId="0" animBg="1"/>
      <p:bldP spid="3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Hygrometer</a:t>
            </a:r>
            <a:endParaRPr lang="nl-NL" altLang="nl-NL" sz="32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3346" name="Picture 34" descr="hygro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84313"/>
            <a:ext cx="3048000" cy="365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7" name="AutoShape 35"/>
          <p:cNvSpPr>
            <a:spLocks noChangeArrowheads="1"/>
          </p:cNvSpPr>
          <p:nvPr/>
        </p:nvSpPr>
        <p:spPr bwMode="auto">
          <a:xfrm>
            <a:off x="4787900" y="549275"/>
            <a:ext cx="3384550" cy="2016125"/>
          </a:xfrm>
          <a:prstGeom prst="wedgeRoundRectCallout">
            <a:avLst>
              <a:gd name="adj1" fmla="val -133583"/>
              <a:gd name="adj2" fmla="val 7047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Bij 20°C en een relatieve vochtigheid van 40 tot 60 %  is het “behaaglijk”</a:t>
            </a:r>
          </a:p>
        </p:txBody>
      </p:sp>
      <p:sp>
        <p:nvSpPr>
          <p:cNvPr id="13348" name="AutoShape 36"/>
          <p:cNvSpPr>
            <a:spLocks noChangeArrowheads="1"/>
          </p:cNvSpPr>
          <p:nvPr/>
        </p:nvSpPr>
        <p:spPr bwMode="auto">
          <a:xfrm>
            <a:off x="1692275" y="5445125"/>
            <a:ext cx="3313113" cy="1008063"/>
          </a:xfrm>
          <a:prstGeom prst="wedgeRoundRectCallout">
            <a:avLst>
              <a:gd name="adj1" fmla="val -68782"/>
              <a:gd name="adj2" fmla="val -24685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Onder de 20 % is het “droog”</a:t>
            </a:r>
          </a:p>
        </p:txBody>
      </p:sp>
      <p:sp>
        <p:nvSpPr>
          <p:cNvPr id="13349" name="AutoShape 37"/>
          <p:cNvSpPr>
            <a:spLocks noChangeArrowheads="1"/>
          </p:cNvSpPr>
          <p:nvPr/>
        </p:nvSpPr>
        <p:spPr bwMode="auto">
          <a:xfrm>
            <a:off x="5651500" y="3357563"/>
            <a:ext cx="3313113" cy="1008062"/>
          </a:xfrm>
          <a:prstGeom prst="wedgeRoundRectCallout">
            <a:avLst>
              <a:gd name="adj1" fmla="val -132079"/>
              <a:gd name="adj2" fmla="val -2007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Boven de 85% is het “drukkend”</a:t>
            </a:r>
          </a:p>
        </p:txBody>
      </p:sp>
    </p:spTree>
    <p:extLst>
      <p:ext uri="{BB962C8B-B14F-4D97-AF65-F5344CB8AC3E}">
        <p14:creationId xmlns:p14="http://schemas.microsoft.com/office/powerpoint/2010/main" val="416505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47" grpId="0" animBg="1"/>
      <p:bldP spid="13348" grpId="0" animBg="1"/>
      <p:bldP spid="133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 koelt 1 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van 25°C af. Het bevat 15 g waterdamp.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-14288" y="431800"/>
            <a:ext cx="91440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Bij 25 °C is er ruimte voor 23 g waterdamp.</a:t>
            </a:r>
            <a:r>
              <a:rPr lang="nl-NL" altLang="nl-NL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nl-NL" altLang="nl-NL" sz="2800" baseline="30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181" name="Object 37"/>
          <p:cNvGraphicFramePr>
            <a:graphicFrameLocks noChangeAspect="1"/>
          </p:cNvGraphicFramePr>
          <p:nvPr/>
        </p:nvGraphicFramePr>
        <p:xfrm>
          <a:off x="101600" y="1268413"/>
          <a:ext cx="6705600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rafiek" r:id="rId3" imgW="5295900" imgH="4819650" progId="Excel.Chart.8">
                  <p:embed/>
                </p:oleObj>
              </mc:Choice>
              <mc:Fallback>
                <p:oleObj name="Grafiek" r:id="rId3" imgW="5295900" imgH="48196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268413"/>
                        <a:ext cx="6705600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1689100" y="2925763"/>
            <a:ext cx="4038600" cy="2600325"/>
            <a:chOff x="1064" y="1843"/>
            <a:chExt cx="2544" cy="1638"/>
          </a:xfrm>
        </p:grpSpPr>
        <p:sp>
          <p:nvSpPr>
            <p:cNvPr id="6189" name="Freeform 45"/>
            <p:cNvSpPr>
              <a:spLocks/>
            </p:cNvSpPr>
            <p:nvPr/>
          </p:nvSpPr>
          <p:spPr bwMode="auto">
            <a:xfrm>
              <a:off x="3600" y="1851"/>
              <a:ext cx="8" cy="1630"/>
            </a:xfrm>
            <a:custGeom>
              <a:avLst/>
              <a:gdLst>
                <a:gd name="T0" fmla="*/ 8 w 8"/>
                <a:gd name="T1" fmla="*/ 1630 h 1630"/>
                <a:gd name="T2" fmla="*/ 0 w 8"/>
                <a:gd name="T3" fmla="*/ 0 h 1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1630">
                  <a:moveTo>
                    <a:pt x="8" y="1630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190" name="Freeform 46"/>
            <p:cNvSpPr>
              <a:spLocks/>
            </p:cNvSpPr>
            <p:nvPr/>
          </p:nvSpPr>
          <p:spPr bwMode="auto">
            <a:xfrm>
              <a:off x="1064" y="1843"/>
              <a:ext cx="2542" cy="5"/>
            </a:xfrm>
            <a:custGeom>
              <a:avLst/>
              <a:gdLst>
                <a:gd name="T0" fmla="*/ 2542 w 2542"/>
                <a:gd name="T1" fmla="*/ 0 h 5"/>
                <a:gd name="T2" fmla="*/ 0 w 2542"/>
                <a:gd name="T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42" h="5">
                  <a:moveTo>
                    <a:pt x="2542" y="0"/>
                  </a:moveTo>
                  <a:lnTo>
                    <a:pt x="0" y="5"/>
                  </a:lnTo>
                </a:path>
              </a:pathLst>
            </a:custGeom>
            <a:noFill/>
            <a:ln w="28575" cmpd="sng">
              <a:solidFill>
                <a:srgbClr val="3399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1341438"/>
            <a:ext cx="9109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nl-NL" altLang="nl-NL" sz="28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Bij 20°C is het 15/17.100% = 88%</a:t>
            </a:r>
            <a:endParaRPr lang="nl-NL" altLang="nl-NL" sz="2800" baseline="30000">
              <a:solidFill>
                <a:srgbClr val="FF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0" y="1873250"/>
            <a:ext cx="91074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Bij 18°C is het 15/15.100% = 100%</a:t>
            </a:r>
            <a:endParaRPr lang="nl-NL" altLang="nl-NL" sz="28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216" name="Group 72"/>
          <p:cNvGrpSpPr>
            <a:grpSpLocks/>
          </p:cNvGrpSpPr>
          <p:nvPr/>
        </p:nvGrpSpPr>
        <p:grpSpPr bwMode="auto">
          <a:xfrm>
            <a:off x="1676400" y="3594100"/>
            <a:ext cx="3252788" cy="1943100"/>
            <a:chOff x="1056" y="2264"/>
            <a:chExt cx="2049" cy="1224"/>
          </a:xfrm>
        </p:grpSpPr>
        <p:sp>
          <p:nvSpPr>
            <p:cNvPr id="6202" name="Freeform 58"/>
            <p:cNvSpPr>
              <a:spLocks/>
            </p:cNvSpPr>
            <p:nvPr/>
          </p:nvSpPr>
          <p:spPr bwMode="auto">
            <a:xfrm>
              <a:off x="3093" y="2265"/>
              <a:ext cx="3" cy="1223"/>
            </a:xfrm>
            <a:custGeom>
              <a:avLst/>
              <a:gdLst>
                <a:gd name="T0" fmla="*/ 3 w 3"/>
                <a:gd name="T1" fmla="*/ 1223 h 1223"/>
                <a:gd name="T2" fmla="*/ 0 w 3"/>
                <a:gd name="T3" fmla="*/ 0 h 1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223">
                  <a:moveTo>
                    <a:pt x="3" y="122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203" name="Freeform 59"/>
            <p:cNvSpPr>
              <a:spLocks/>
            </p:cNvSpPr>
            <p:nvPr/>
          </p:nvSpPr>
          <p:spPr bwMode="auto">
            <a:xfrm>
              <a:off x="1056" y="2264"/>
              <a:ext cx="2049" cy="3"/>
            </a:xfrm>
            <a:custGeom>
              <a:avLst/>
              <a:gdLst>
                <a:gd name="T0" fmla="*/ 2049 w 2049"/>
                <a:gd name="T1" fmla="*/ 3 h 3"/>
                <a:gd name="T2" fmla="*/ 0 w 2049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49" h="3">
                  <a:moveTo>
                    <a:pt x="2049" y="3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66F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204" name="Rectangle 60"/>
          <p:cNvSpPr>
            <a:spLocks noChangeArrowheads="1"/>
          </p:cNvSpPr>
          <p:nvPr/>
        </p:nvSpPr>
        <p:spPr bwMode="auto">
          <a:xfrm>
            <a:off x="0" y="836613"/>
            <a:ext cx="6846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relatieve vochtigheid is 15/23.100% = 65%</a:t>
            </a:r>
          </a:p>
        </p:txBody>
      </p:sp>
      <p:sp>
        <p:nvSpPr>
          <p:cNvPr id="6205" name="Rectangle 61"/>
          <p:cNvSpPr>
            <a:spLocks noChangeArrowheads="1"/>
          </p:cNvSpPr>
          <p:nvPr/>
        </p:nvSpPr>
        <p:spPr bwMode="auto">
          <a:xfrm>
            <a:off x="1984375" y="2301875"/>
            <a:ext cx="71278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Dus bij 18 °C gaat de waterdamp condenseren</a:t>
            </a:r>
            <a:endParaRPr lang="nl-NL" altLang="nl-NL" sz="28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3203575" y="4276725"/>
            <a:ext cx="5940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 dauwpunt van deze lucht is 18 °C</a:t>
            </a:r>
            <a:endParaRPr lang="nl-NL" altLang="nl-NL" sz="2800" baseline="300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08" name="AutoShape 64"/>
          <p:cNvSpPr>
            <a:spLocks noChangeArrowheads="1"/>
          </p:cNvSpPr>
          <p:nvPr/>
        </p:nvSpPr>
        <p:spPr bwMode="auto">
          <a:xfrm>
            <a:off x="5724525" y="4797425"/>
            <a:ext cx="3097213" cy="2060575"/>
          </a:xfrm>
          <a:prstGeom prst="cloudCallout">
            <a:avLst>
              <a:gd name="adj1" fmla="val -66708"/>
              <a:gd name="adj2" fmla="val -432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i="1">
                <a:solidFill>
                  <a:srgbClr val="FF3300"/>
                </a:solidFill>
                <a:latin typeface="Comic Sans MS" pitchFamily="66" charset="0"/>
              </a:rPr>
              <a:t>Dauwpunt hadden ze beter dauwtemperatuur kunnen noemen .</a:t>
            </a:r>
            <a:r>
              <a:rPr lang="nl-NL" altLang="nl-NL">
                <a:solidFill>
                  <a:srgbClr val="FF3300"/>
                </a:solidFill>
                <a:latin typeface="Comic Sans MS" pitchFamily="66" charset="0"/>
              </a:rPr>
              <a:t> .</a:t>
            </a:r>
          </a:p>
        </p:txBody>
      </p:sp>
      <p:grpSp>
        <p:nvGrpSpPr>
          <p:cNvPr id="6215" name="Group 71"/>
          <p:cNvGrpSpPr>
            <a:grpSpLocks/>
          </p:cNvGrpSpPr>
          <p:nvPr/>
        </p:nvGrpSpPr>
        <p:grpSpPr bwMode="auto">
          <a:xfrm>
            <a:off x="1692275" y="3835400"/>
            <a:ext cx="2860675" cy="1708150"/>
            <a:chOff x="1066" y="2416"/>
            <a:chExt cx="1802" cy="1076"/>
          </a:xfrm>
        </p:grpSpPr>
        <p:sp>
          <p:nvSpPr>
            <p:cNvPr id="6209" name="Freeform 65"/>
            <p:cNvSpPr>
              <a:spLocks/>
            </p:cNvSpPr>
            <p:nvPr/>
          </p:nvSpPr>
          <p:spPr bwMode="auto">
            <a:xfrm>
              <a:off x="2865" y="2424"/>
              <a:ext cx="3" cy="1068"/>
            </a:xfrm>
            <a:custGeom>
              <a:avLst/>
              <a:gdLst>
                <a:gd name="T0" fmla="*/ 0 w 3"/>
                <a:gd name="T1" fmla="*/ 1068 h 1068"/>
                <a:gd name="T2" fmla="*/ 3 w 3"/>
                <a:gd name="T3" fmla="*/ 0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068">
                  <a:moveTo>
                    <a:pt x="0" y="1068"/>
                  </a:moveTo>
                  <a:lnTo>
                    <a:pt x="3" y="0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210" name="Freeform 66"/>
            <p:cNvSpPr>
              <a:spLocks/>
            </p:cNvSpPr>
            <p:nvPr/>
          </p:nvSpPr>
          <p:spPr bwMode="auto">
            <a:xfrm>
              <a:off x="1066" y="2416"/>
              <a:ext cx="1800" cy="8"/>
            </a:xfrm>
            <a:custGeom>
              <a:avLst/>
              <a:gdLst>
                <a:gd name="T0" fmla="*/ 1800 w 1800"/>
                <a:gd name="T1" fmla="*/ 8 h 8"/>
                <a:gd name="T2" fmla="*/ 0 w 1800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00" h="8">
                  <a:moveTo>
                    <a:pt x="1800" y="8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rgbClr val="FF33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211" name="Oval 67"/>
          <p:cNvSpPr>
            <a:spLocks noChangeAspect="1" noChangeArrowheads="1"/>
          </p:cNvSpPr>
          <p:nvPr/>
        </p:nvSpPr>
        <p:spPr bwMode="auto">
          <a:xfrm>
            <a:off x="5638800" y="3759200"/>
            <a:ext cx="142875" cy="142875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212" name="Oval 68"/>
          <p:cNvSpPr>
            <a:spLocks noChangeAspect="1" noChangeArrowheads="1"/>
          </p:cNvSpPr>
          <p:nvPr/>
        </p:nvSpPr>
        <p:spPr bwMode="auto">
          <a:xfrm>
            <a:off x="4833938" y="3759200"/>
            <a:ext cx="142875" cy="142875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6213" name="Oval 69"/>
          <p:cNvSpPr>
            <a:spLocks noChangeAspect="1" noChangeArrowheads="1"/>
          </p:cNvSpPr>
          <p:nvPr/>
        </p:nvSpPr>
        <p:spPr bwMode="auto">
          <a:xfrm>
            <a:off x="4478338" y="3771900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7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1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1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5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87" grpId="0"/>
      <p:bldOleChart spid="6181" grpId="0"/>
      <p:bldP spid="6198" grpId="0"/>
      <p:bldP spid="6199" grpId="0"/>
      <p:bldP spid="6204" grpId="0"/>
      <p:bldP spid="6205" grpId="0"/>
      <p:bldP spid="6206" grpId="0"/>
      <p:bldP spid="6208" grpId="0" animBg="1"/>
      <p:bldP spid="6211" grpId="0" animBg="1"/>
      <p:bldP spid="6212" grpId="0" animBg="1"/>
      <p:bldP spid="62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Nog eentje: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01600" y="1268413"/>
          <a:ext cx="6705600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Grafiek" r:id="rId3" imgW="5295900" imgH="4819650" progId="Excel.Chart.8">
                  <p:embed/>
                </p:oleObj>
              </mc:Choice>
              <mc:Fallback>
                <p:oleObj name="Grafiek" r:id="rId3" imgW="5295900" imgH="48196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1268413"/>
                        <a:ext cx="6705600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836613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 dauwpunt van deze lucht is . . .</a:t>
            </a:r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3482975" y="4406900"/>
            <a:ext cx="3175" cy="1136650"/>
          </a:xfrm>
          <a:custGeom>
            <a:avLst/>
            <a:gdLst>
              <a:gd name="T0" fmla="*/ 2 w 2"/>
              <a:gd name="T1" fmla="*/ 716 h 716"/>
              <a:gd name="T2" fmla="*/ 0 w 2"/>
              <a:gd name="T3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716">
                <a:moveTo>
                  <a:pt x="2" y="716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3482975" y="4397375"/>
            <a:ext cx="1422400" cy="6350"/>
          </a:xfrm>
          <a:custGeom>
            <a:avLst/>
            <a:gdLst>
              <a:gd name="T0" fmla="*/ 896 w 896"/>
              <a:gd name="T1" fmla="*/ 4 h 4"/>
              <a:gd name="T2" fmla="*/ 0 w 896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96" h="4">
                <a:moveTo>
                  <a:pt x="896" y="4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3399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2306" name="Oval 18"/>
          <p:cNvSpPr>
            <a:spLocks noChangeAspect="1" noChangeArrowheads="1"/>
          </p:cNvSpPr>
          <p:nvPr/>
        </p:nvSpPr>
        <p:spPr bwMode="auto">
          <a:xfrm>
            <a:off x="4846638" y="4335463"/>
            <a:ext cx="142875" cy="142875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2308" name="Oval 20"/>
          <p:cNvSpPr>
            <a:spLocks noChangeAspect="1" noChangeArrowheads="1"/>
          </p:cNvSpPr>
          <p:nvPr/>
        </p:nvSpPr>
        <p:spPr bwMode="auto">
          <a:xfrm>
            <a:off x="3398838" y="4314825"/>
            <a:ext cx="142875" cy="142875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-12700" y="381000"/>
            <a:ext cx="9144000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 koelt 1 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van 20°C af. Het bevat 10 g waterdamp.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262313" y="5516563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584700" y="830263"/>
            <a:ext cx="1008063" cy="5191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altLang="nl-NL" sz="28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11 °C</a:t>
            </a:r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6877050" y="1412875"/>
            <a:ext cx="1979613" cy="1800225"/>
          </a:xfrm>
          <a:prstGeom prst="wedgeRoundRectCallout">
            <a:avLst>
              <a:gd name="adj1" fmla="val -143583"/>
              <a:gd name="adj2" fmla="val 11278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Als deze lucht in de woonkamer zit . . .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6877050" y="4652963"/>
            <a:ext cx="2178050" cy="2154237"/>
          </a:xfrm>
          <a:prstGeom prst="wedgeRoundRectCallout">
            <a:avLst>
              <a:gd name="adj1" fmla="val -204444"/>
              <a:gd name="adj2" fmla="val -5906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 . . zal het raam beslaan als het raam 11 °C (of kouder is)</a:t>
            </a:r>
          </a:p>
        </p:txBody>
      </p:sp>
    </p:spTree>
    <p:extLst>
      <p:ext uri="{BB962C8B-B14F-4D97-AF65-F5344CB8AC3E}">
        <p14:creationId xmlns:p14="http://schemas.microsoft.com/office/powerpoint/2010/main" val="73578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OleChart spid="12293" grpId="0"/>
      <p:bldP spid="12300" grpId="0" autoUpdateAnimBg="0"/>
      <p:bldP spid="12304" grpId="0" animBg="1"/>
      <p:bldP spid="12305" grpId="0" animBg="1"/>
      <p:bldP spid="12306" grpId="0" animBg="1"/>
      <p:bldP spid="12308" grpId="0" animBg="1"/>
      <p:bldP spid="12309" grpId="0" autoUpdateAnimBg="0"/>
      <p:bldP spid="12310" grpId="0"/>
      <p:bldP spid="12311" grpId="0" animBg="1"/>
      <p:bldP spid="12312" grpId="0" animBg="1"/>
      <p:bldP spid="123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5" name="Group 43"/>
          <p:cNvGrpSpPr>
            <a:grpSpLocks/>
          </p:cNvGrpSpPr>
          <p:nvPr/>
        </p:nvGrpSpPr>
        <p:grpSpPr bwMode="auto">
          <a:xfrm>
            <a:off x="755650" y="2060575"/>
            <a:ext cx="7708900" cy="4579938"/>
            <a:chOff x="476" y="1298"/>
            <a:chExt cx="4856" cy="2885"/>
          </a:xfrm>
        </p:grpSpPr>
        <p:grpSp>
          <p:nvGrpSpPr>
            <p:cNvPr id="18471" name="Group 39"/>
            <p:cNvGrpSpPr>
              <a:grpSpLocks/>
            </p:cNvGrpSpPr>
            <p:nvPr/>
          </p:nvGrpSpPr>
          <p:grpSpPr bwMode="auto">
            <a:xfrm>
              <a:off x="476" y="1298"/>
              <a:ext cx="4856" cy="2885"/>
              <a:chOff x="476" y="1298"/>
              <a:chExt cx="4856" cy="2885"/>
            </a:xfrm>
          </p:grpSpPr>
          <p:grpSp>
            <p:nvGrpSpPr>
              <p:cNvPr id="18469" name="Group 37"/>
              <p:cNvGrpSpPr>
                <a:grpSpLocks/>
              </p:cNvGrpSpPr>
              <p:nvPr/>
            </p:nvGrpSpPr>
            <p:grpSpPr bwMode="auto">
              <a:xfrm>
                <a:off x="476" y="1298"/>
                <a:ext cx="4853" cy="2885"/>
                <a:chOff x="476" y="1298"/>
                <a:chExt cx="4853" cy="2885"/>
              </a:xfrm>
            </p:grpSpPr>
            <p:sp>
              <p:nvSpPr>
                <p:cNvPr id="18437" name="Rectangle 5"/>
                <p:cNvSpPr>
                  <a:spLocks noChangeArrowheads="1"/>
                </p:cNvSpPr>
                <p:nvPr/>
              </p:nvSpPr>
              <p:spPr bwMode="auto">
                <a:xfrm>
                  <a:off x="476" y="1298"/>
                  <a:ext cx="4853" cy="27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grpSp>
              <p:nvGrpSpPr>
                <p:cNvPr id="18468" name="Group 36"/>
                <p:cNvGrpSpPr>
                  <a:grpSpLocks/>
                </p:cNvGrpSpPr>
                <p:nvPr/>
              </p:nvGrpSpPr>
              <p:grpSpPr bwMode="auto">
                <a:xfrm>
                  <a:off x="1236" y="1674"/>
                  <a:ext cx="4002" cy="2466"/>
                  <a:chOff x="1236" y="1674"/>
                  <a:chExt cx="4002" cy="2466"/>
                </a:xfrm>
              </p:grpSpPr>
              <p:pic>
                <p:nvPicPr>
                  <p:cNvPr id="18466" name="Picture 34" descr="DSCN0077b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54" y="1674"/>
                    <a:ext cx="1784" cy="23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8438" name="Picture 6" descr="hygrometer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36" y="2226"/>
                    <a:ext cx="1956" cy="1914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grpSp>
              <p:nvGrpSpPr>
                <p:cNvPr id="18439" name="Group 7"/>
                <p:cNvGrpSpPr>
                  <a:grpSpLocks/>
                </p:cNvGrpSpPr>
                <p:nvPr/>
              </p:nvGrpSpPr>
              <p:grpSpPr bwMode="auto">
                <a:xfrm>
                  <a:off x="657" y="1476"/>
                  <a:ext cx="502" cy="2707"/>
                  <a:chOff x="975" y="935"/>
                  <a:chExt cx="502" cy="2707"/>
                </a:xfrm>
              </p:grpSpPr>
              <p:pic>
                <p:nvPicPr>
                  <p:cNvPr id="18440" name="Picture 8" descr="thermometer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975" y="935"/>
                    <a:ext cx="502" cy="270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18441" name="Freeform 9"/>
                  <p:cNvSpPr>
                    <a:spLocks/>
                  </p:cNvSpPr>
                  <p:nvPr/>
                </p:nvSpPr>
                <p:spPr bwMode="auto">
                  <a:xfrm>
                    <a:off x="1224" y="1302"/>
                    <a:ext cx="9" cy="660"/>
                  </a:xfrm>
                  <a:custGeom>
                    <a:avLst/>
                    <a:gdLst>
                      <a:gd name="T0" fmla="*/ 9 w 9"/>
                      <a:gd name="T1" fmla="*/ 0 h 660"/>
                      <a:gd name="T2" fmla="*/ 0 w 9"/>
                      <a:gd name="T3" fmla="*/ 660 h 6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9" h="660">
                        <a:moveTo>
                          <a:pt x="9" y="0"/>
                        </a:moveTo>
                        <a:lnTo>
                          <a:pt x="0" y="660"/>
                        </a:lnTo>
                      </a:path>
                    </a:pathLst>
                  </a:custGeom>
                  <a:noFill/>
                  <a:ln w="76200" cmpd="sng">
                    <a:solidFill>
                      <a:srgbClr val="DDDDDD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nl-NL"/>
                  </a:p>
                </p:txBody>
              </p:sp>
            </p:grpSp>
          </p:grpSp>
          <p:sp>
            <p:nvSpPr>
              <p:cNvPr id="18470" name="Rectangle 38"/>
              <p:cNvSpPr>
                <a:spLocks noChangeArrowheads="1"/>
              </p:cNvSpPr>
              <p:nvPr/>
            </p:nvSpPr>
            <p:spPr bwMode="auto">
              <a:xfrm>
                <a:off x="3201" y="4002"/>
                <a:ext cx="2131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18442" name="Oval 10"/>
            <p:cNvSpPr>
              <a:spLocks noChangeAspect="1" noChangeArrowheads="1"/>
            </p:cNvSpPr>
            <p:nvPr/>
          </p:nvSpPr>
          <p:spPr bwMode="auto">
            <a:xfrm>
              <a:off x="2068" y="3040"/>
              <a:ext cx="227" cy="22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</p:spPr>
        <p:txBody>
          <a:bodyPr>
            <a:normAutofit fontScale="90000"/>
          </a:bodyPr>
          <a:lstStyle/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Lucht van 25 °C en 65% relatieve vochtigheid heeft een dauwpunt van 18°C: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1441450" y="3246438"/>
            <a:ext cx="3175" cy="966787"/>
          </a:xfrm>
          <a:custGeom>
            <a:avLst/>
            <a:gdLst>
              <a:gd name="T0" fmla="*/ 2 w 2"/>
              <a:gd name="T1" fmla="*/ 0 h 609"/>
              <a:gd name="T2" fmla="*/ 0 w 2"/>
              <a:gd name="T3" fmla="*/ 609 h 60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" h="609">
                <a:moveTo>
                  <a:pt x="2" y="0"/>
                </a:moveTo>
                <a:lnTo>
                  <a:pt x="0" y="609"/>
                </a:lnTo>
              </a:path>
            </a:pathLst>
          </a:custGeom>
          <a:noFill/>
          <a:ln w="76200" cmpd="sng">
            <a:solidFill>
              <a:srgbClr val="DDDDDD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34925" y="765175"/>
            <a:ext cx="91090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Deze lucht van 25°C gaan we afkoelen.</a:t>
            </a:r>
            <a:endParaRPr lang="nl-NL" altLang="nl-NL" sz="28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65" name="Picture 33" descr="DSCN007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60650"/>
            <a:ext cx="2809875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67" name="Freeform 35"/>
          <p:cNvSpPr>
            <a:spLocks/>
          </p:cNvSpPr>
          <p:nvPr/>
        </p:nvSpPr>
        <p:spPr bwMode="auto">
          <a:xfrm>
            <a:off x="2868613" y="4400550"/>
            <a:ext cx="1168400" cy="1295400"/>
          </a:xfrm>
          <a:custGeom>
            <a:avLst/>
            <a:gdLst>
              <a:gd name="T0" fmla="*/ 0 w 736"/>
              <a:gd name="T1" fmla="*/ 816 h 816"/>
              <a:gd name="T2" fmla="*/ 736 w 736"/>
              <a:gd name="T3" fmla="*/ 0 h 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36" h="816">
                <a:moveTo>
                  <a:pt x="0" y="816"/>
                </a:moveTo>
                <a:lnTo>
                  <a:pt x="736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6659563" y="1123950"/>
            <a:ext cx="2232025" cy="1944688"/>
          </a:xfrm>
          <a:prstGeom prst="wedgeRoundRectCallout">
            <a:avLst>
              <a:gd name="adj1" fmla="val -46157"/>
              <a:gd name="adj2" fmla="val 11563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 treedt er condensatie op. Het glas beslaat!</a:t>
            </a: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3419475" y="1268413"/>
            <a:ext cx="2808288" cy="1512887"/>
          </a:xfrm>
          <a:prstGeom prst="wedgeRoundRectCallout">
            <a:avLst>
              <a:gd name="adj1" fmla="val -27898"/>
              <a:gd name="adj2" fmla="val 2339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stijgt de relatieve vochtigheid tot 100%</a:t>
            </a: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179388" y="1268413"/>
            <a:ext cx="3097212" cy="1152525"/>
          </a:xfrm>
          <a:prstGeom prst="wedgeRoundRectCallout">
            <a:avLst>
              <a:gd name="adj1" fmla="val -9407"/>
              <a:gd name="adj2" fmla="val 18168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Als de temperatuur daalt tot 18°C . . .</a:t>
            </a:r>
          </a:p>
        </p:txBody>
      </p:sp>
    </p:spTree>
    <p:extLst>
      <p:ext uri="{BB962C8B-B14F-4D97-AF65-F5344CB8AC3E}">
        <p14:creationId xmlns:p14="http://schemas.microsoft.com/office/powerpoint/2010/main" val="23865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700000">
                                      <p:cBhvr>
                                        <p:cTn id="31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utoUpdateAnimBg="0"/>
      <p:bldP spid="18451" grpId="0" animBg="1"/>
      <p:bldP spid="18459" grpId="0" autoUpdateAnimBg="0"/>
      <p:bldP spid="18467" grpId="0" animBg="1"/>
      <p:bldP spid="18463" grpId="0" animBg="1"/>
      <p:bldP spid="18477" grpId="0" animBg="1"/>
      <p:bldP spid="18478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416</Words>
  <Application>Microsoft Office PowerPoint</Application>
  <PresentationFormat>Diavoorstelling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Kantoorthema</vt:lpstr>
      <vt:lpstr>Grafiek</vt:lpstr>
      <vt:lpstr>Vochtigheid van de lucht</vt:lpstr>
      <vt:lpstr>1 m3 lucht van 18°C kan maximaal  . . . .  waterdamp bevatten.</vt:lpstr>
      <vt:lpstr>In 1 m3 lucht van 18° is ruimte voor max. 15 g waterdamp</vt:lpstr>
      <vt:lpstr>In 1 m3 lucht van 18° is ruimte voor max. 15 g waterdamp</vt:lpstr>
      <vt:lpstr>Hygrometer</vt:lpstr>
      <vt:lpstr>Je koelt 1 m3 lucht van 25°C af. Het bevat 15 g waterdamp.</vt:lpstr>
      <vt:lpstr>Nog eentje:</vt:lpstr>
      <vt:lpstr>Lucht van 25 °C en 65% relatieve vochtigheid heeft een dauwpunt van 18°C: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Vochtigheid van de lucht</dc:title>
  <dc:creator>Ton&amp;Els</dc:creator>
  <cp:lastModifiedBy>Ton&amp;Els</cp:lastModifiedBy>
  <cp:revision>2</cp:revision>
  <dcterms:created xsi:type="dcterms:W3CDTF">2018-10-05T17:29:04Z</dcterms:created>
  <dcterms:modified xsi:type="dcterms:W3CDTF">2018-10-19T12:48:51Z</dcterms:modified>
</cp:coreProperties>
</file>