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97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C090B-E39A-40E6-BFF2-CA7532714FF4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450461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68521-D035-43F9-9243-234B3A896C83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1123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44153-E432-4222-AF9A-A0375555E413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3703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FA8A6-CAC1-4151-8426-10ECBC1265C4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08876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A7B8E-1B50-48DB-BA02-C6C321726DA3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5860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2E63D-85B1-4EEC-812B-1D6749557613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0298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EFA98-CC34-40DA-8610-5B13BC1322EA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792891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48AEE-C693-437F-94BA-35F07DDFD489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7189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9DA3D-DE5B-4CBF-AD81-9988B0673288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0178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4468D-DB3E-4ACA-8986-637FAF96CECA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64984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29DAC-390C-4CC4-B18B-4E2D77737E8E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24673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>
                <a:gamma/>
                <a:tint val="91373"/>
                <a:invGamma/>
              </a:srgbClr>
            </a:gs>
            <a:gs pos="50000">
              <a:srgbClr val="CCFFCC"/>
            </a:gs>
            <a:gs pos="100000">
              <a:srgbClr val="CCFFCC">
                <a:gamma/>
                <a:tint val="91373"/>
                <a:invGamma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C6B8A0-38D2-487A-AA79-7F7465BD40DF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0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tijmensen.nl/" TargetMode="Externa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pPr algn="l"/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Kleuren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</a:t>
            </a:r>
            <a:r>
              <a:rPr lang="en-US" altLang="nl-NL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  <a:endParaRPr lang="nl-NL" altLang="nl-NL" sz="32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700808"/>
            <a:ext cx="9144000" cy="4709517"/>
          </a:xfrm>
        </p:spPr>
        <p:txBody>
          <a:bodyPr/>
          <a:lstStyle/>
          <a:p>
            <a:pPr marL="266700" algn="l"/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2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. 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Prisma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en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 spectrum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2. 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Kleur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 van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voorwerpen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4. 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Diepte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zien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 met rood/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blauwe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bril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 (3D)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5.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Einde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2032000"/>
            <a:ext cx="7086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8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endParaRPr lang="nl-NL" altLang="nl-NL" sz="48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838220" y="6545814"/>
            <a:ext cx="8100392" cy="31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6"/>
              </a:rPr>
              <a:t>agtijmensen.nl</a:t>
            </a:r>
            <a:r>
              <a:rPr lang="en-US" altLang="nl-NL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24042021</a:t>
            </a:r>
            <a:endParaRPr lang="nl-NL" altLang="nl-NL" sz="1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3575050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8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endParaRPr lang="nl-NL" altLang="nl-NL" sz="4800" b="1" dirty="0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0" y="4438650"/>
            <a:ext cx="7010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8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endParaRPr lang="nl-NL" altLang="nl-NL" sz="48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0" y="5805488"/>
            <a:ext cx="7010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48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nl-NL" altLang="nl-NL" sz="4800" b="1" dirty="0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4423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393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allAtOnce" autoUpdateAnimBg="0"/>
      <p:bldP spid="65540" grpId="0" autoUpdateAnimBg="0"/>
      <p:bldP spid="65544" grpId="0" autoUpdateAnimBg="0"/>
      <p:bldP spid="65545" grpId="0" autoUpdateAnimBg="0"/>
      <p:bldP spid="6554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0" y="0"/>
            <a:ext cx="45005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FFFFFF"/>
                </a:solidFill>
              </a:rPr>
              <a:t>3D.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FFFFFF"/>
                </a:solidFill>
              </a:rPr>
              <a:t>Bekijk deze foto’s eens door een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FFFFFF"/>
                </a:solidFill>
              </a:rPr>
              <a:t>rood/ blauwe bril . . .</a:t>
            </a:r>
          </a:p>
        </p:txBody>
      </p:sp>
      <p:pic>
        <p:nvPicPr>
          <p:cNvPr id="109587" name="Picture 19" descr="3 D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0"/>
            <a:ext cx="4552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89" name="Picture 21" descr="3D bril 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12065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90" name="Text Box 22"/>
          <p:cNvSpPr txBox="1">
            <a:spLocks noChangeArrowheads="1"/>
          </p:cNvSpPr>
          <p:nvPr/>
        </p:nvSpPr>
        <p:spPr bwMode="auto">
          <a:xfrm>
            <a:off x="8101013" y="6400800"/>
            <a:ext cx="1042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4" action="ppaction://hlinksldjump"/>
              </a:rPr>
              <a:t>menu</a:t>
            </a:r>
            <a:endParaRPr lang="nl-NL" altLang="nl-NL" sz="2400">
              <a:solidFill>
                <a:srgbClr val="3333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42360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Einde</a:t>
            </a:r>
            <a:endParaRPr 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6389593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0" y="2286000"/>
            <a:ext cx="9144000" cy="45720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132" name="Freeform 60"/>
          <p:cNvSpPr>
            <a:spLocks/>
          </p:cNvSpPr>
          <p:nvPr/>
        </p:nvSpPr>
        <p:spPr bwMode="auto">
          <a:xfrm>
            <a:off x="838200" y="3536950"/>
            <a:ext cx="2990850" cy="1644650"/>
          </a:xfrm>
          <a:custGeom>
            <a:avLst/>
            <a:gdLst>
              <a:gd name="T0" fmla="*/ 1884 w 1884"/>
              <a:gd name="T1" fmla="*/ 0 h 1036"/>
              <a:gd name="T2" fmla="*/ 0 w 1884"/>
              <a:gd name="T3" fmla="*/ 1036 h 10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4" h="1036">
                <a:moveTo>
                  <a:pt x="1884" y="0"/>
                </a:moveTo>
                <a:lnTo>
                  <a:pt x="0" y="1036"/>
                </a:lnTo>
              </a:path>
            </a:pathLst>
          </a:custGeom>
          <a:noFill/>
          <a:ln w="5715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131" name="AutoShape 59"/>
          <p:cNvSpPr>
            <a:spLocks noChangeArrowheads="1"/>
          </p:cNvSpPr>
          <p:nvPr/>
        </p:nvSpPr>
        <p:spPr bwMode="auto">
          <a:xfrm>
            <a:off x="3276600" y="2667000"/>
            <a:ext cx="1752600" cy="198120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10600" cy="685800"/>
          </a:xfrm>
        </p:spPr>
        <p:txBody>
          <a:bodyPr/>
          <a:lstStyle/>
          <a:p>
            <a:pPr marL="838200" indent="-838200" algn="l"/>
            <a:r>
              <a:rPr lang="en-US" altLang="nl-NL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1. Een witte lichtstraal . . .</a:t>
            </a:r>
            <a:endParaRPr lang="nl-NL" altLang="nl-NL" sz="4000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0" y="10668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De lichtstraal knikt twee keer . . .</a:t>
            </a:r>
            <a:endParaRPr lang="nl-NL" altLang="nl-NL" sz="4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571500"/>
            <a:ext cx="882015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valt op een glazen prisma.</a:t>
            </a:r>
            <a:endParaRPr lang="nl-NL" altLang="nl-NL" sz="4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0" y="16764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en op het scherm zie je het spectrum.</a:t>
            </a:r>
            <a:endParaRPr lang="nl-NL" altLang="nl-NL" sz="4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170" name="Group 98"/>
          <p:cNvGrpSpPr>
            <a:grpSpLocks/>
          </p:cNvGrpSpPr>
          <p:nvPr/>
        </p:nvGrpSpPr>
        <p:grpSpPr bwMode="auto">
          <a:xfrm>
            <a:off x="3732213" y="3376613"/>
            <a:ext cx="938212" cy="461962"/>
            <a:chOff x="2351" y="2127"/>
            <a:chExt cx="591" cy="291"/>
          </a:xfrm>
        </p:grpSpPr>
        <p:sp>
          <p:nvSpPr>
            <p:cNvPr id="3155" name="Freeform 83"/>
            <p:cNvSpPr>
              <a:spLocks/>
            </p:cNvSpPr>
            <p:nvPr/>
          </p:nvSpPr>
          <p:spPr bwMode="auto">
            <a:xfrm>
              <a:off x="2351" y="2172"/>
              <a:ext cx="502" cy="99"/>
            </a:xfrm>
            <a:custGeom>
              <a:avLst/>
              <a:gdLst>
                <a:gd name="T0" fmla="*/ 0 w 502"/>
                <a:gd name="T1" fmla="*/ 99 h 99"/>
                <a:gd name="T2" fmla="*/ 502 w 502"/>
                <a:gd name="T3" fmla="*/ 41 h 99"/>
                <a:gd name="T4" fmla="*/ 484 w 502"/>
                <a:gd name="T5" fmla="*/ 0 h 99"/>
                <a:gd name="T6" fmla="*/ 13 w 502"/>
                <a:gd name="T7" fmla="*/ 68 h 99"/>
                <a:gd name="T8" fmla="*/ 0 w 502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99">
                  <a:moveTo>
                    <a:pt x="0" y="99"/>
                  </a:moveTo>
                  <a:lnTo>
                    <a:pt x="502" y="41"/>
                  </a:lnTo>
                  <a:lnTo>
                    <a:pt x="484" y="0"/>
                  </a:lnTo>
                  <a:lnTo>
                    <a:pt x="13" y="68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156" name="Freeform 84"/>
            <p:cNvSpPr>
              <a:spLocks/>
            </p:cNvSpPr>
            <p:nvPr/>
          </p:nvSpPr>
          <p:spPr bwMode="auto">
            <a:xfrm>
              <a:off x="2352" y="2211"/>
              <a:ext cx="519" cy="60"/>
            </a:xfrm>
            <a:custGeom>
              <a:avLst/>
              <a:gdLst>
                <a:gd name="T0" fmla="*/ 0 w 519"/>
                <a:gd name="T1" fmla="*/ 60 h 60"/>
                <a:gd name="T2" fmla="*/ 519 w 519"/>
                <a:gd name="T3" fmla="*/ 48 h 60"/>
                <a:gd name="T4" fmla="*/ 497 w 519"/>
                <a:gd name="T5" fmla="*/ 0 h 60"/>
                <a:gd name="T6" fmla="*/ 11 w 519"/>
                <a:gd name="T7" fmla="*/ 33 h 60"/>
                <a:gd name="T8" fmla="*/ 0 w 519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60">
                  <a:moveTo>
                    <a:pt x="0" y="60"/>
                  </a:moveTo>
                  <a:lnTo>
                    <a:pt x="519" y="48"/>
                  </a:lnTo>
                  <a:lnTo>
                    <a:pt x="497" y="0"/>
                  </a:lnTo>
                  <a:lnTo>
                    <a:pt x="11" y="33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153" name="Freeform 81"/>
            <p:cNvSpPr>
              <a:spLocks/>
            </p:cNvSpPr>
            <p:nvPr/>
          </p:nvSpPr>
          <p:spPr bwMode="auto">
            <a:xfrm>
              <a:off x="2355" y="2127"/>
              <a:ext cx="480" cy="141"/>
            </a:xfrm>
            <a:custGeom>
              <a:avLst/>
              <a:gdLst>
                <a:gd name="T0" fmla="*/ 0 w 480"/>
                <a:gd name="T1" fmla="*/ 141 h 141"/>
                <a:gd name="T2" fmla="*/ 480 w 480"/>
                <a:gd name="T3" fmla="*/ 45 h 141"/>
                <a:gd name="T4" fmla="*/ 459 w 480"/>
                <a:gd name="T5" fmla="*/ 0 h 141"/>
                <a:gd name="T6" fmla="*/ 15 w 480"/>
                <a:gd name="T7" fmla="*/ 105 h 141"/>
                <a:gd name="T8" fmla="*/ 0 w 480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141">
                  <a:moveTo>
                    <a:pt x="0" y="141"/>
                  </a:moveTo>
                  <a:lnTo>
                    <a:pt x="480" y="45"/>
                  </a:lnTo>
                  <a:lnTo>
                    <a:pt x="459" y="0"/>
                  </a:lnTo>
                  <a:lnTo>
                    <a:pt x="15" y="105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157" name="Freeform 85"/>
            <p:cNvSpPr>
              <a:spLocks/>
            </p:cNvSpPr>
            <p:nvPr/>
          </p:nvSpPr>
          <p:spPr bwMode="auto">
            <a:xfrm>
              <a:off x="2352" y="2252"/>
              <a:ext cx="545" cy="58"/>
            </a:xfrm>
            <a:custGeom>
              <a:avLst/>
              <a:gdLst>
                <a:gd name="T0" fmla="*/ 0 w 545"/>
                <a:gd name="T1" fmla="*/ 16 h 58"/>
                <a:gd name="T2" fmla="*/ 545 w 545"/>
                <a:gd name="T3" fmla="*/ 58 h 58"/>
                <a:gd name="T4" fmla="*/ 521 w 545"/>
                <a:gd name="T5" fmla="*/ 7 h 58"/>
                <a:gd name="T6" fmla="*/ 8 w 545"/>
                <a:gd name="T7" fmla="*/ 0 h 58"/>
                <a:gd name="T8" fmla="*/ 0 w 545"/>
                <a:gd name="T9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58">
                  <a:moveTo>
                    <a:pt x="0" y="16"/>
                  </a:moveTo>
                  <a:lnTo>
                    <a:pt x="545" y="58"/>
                  </a:lnTo>
                  <a:lnTo>
                    <a:pt x="521" y="7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158" name="Freeform 86"/>
            <p:cNvSpPr>
              <a:spLocks/>
            </p:cNvSpPr>
            <p:nvPr/>
          </p:nvSpPr>
          <p:spPr bwMode="auto">
            <a:xfrm>
              <a:off x="2352" y="2261"/>
              <a:ext cx="564" cy="99"/>
            </a:xfrm>
            <a:custGeom>
              <a:avLst/>
              <a:gdLst>
                <a:gd name="T0" fmla="*/ 0 w 564"/>
                <a:gd name="T1" fmla="*/ 13 h 99"/>
                <a:gd name="T2" fmla="*/ 564 w 564"/>
                <a:gd name="T3" fmla="*/ 99 h 99"/>
                <a:gd name="T4" fmla="*/ 543 w 564"/>
                <a:gd name="T5" fmla="*/ 48 h 99"/>
                <a:gd name="T6" fmla="*/ 3 w 564"/>
                <a:gd name="T7" fmla="*/ 0 h 99"/>
                <a:gd name="T8" fmla="*/ 0 w 564"/>
                <a:gd name="T9" fmla="*/ 1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99">
                  <a:moveTo>
                    <a:pt x="0" y="13"/>
                  </a:moveTo>
                  <a:lnTo>
                    <a:pt x="564" y="99"/>
                  </a:lnTo>
                  <a:lnTo>
                    <a:pt x="543" y="48"/>
                  </a:lnTo>
                  <a:lnTo>
                    <a:pt x="3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159" name="Freeform 87"/>
            <p:cNvSpPr>
              <a:spLocks/>
            </p:cNvSpPr>
            <p:nvPr/>
          </p:nvSpPr>
          <p:spPr bwMode="auto">
            <a:xfrm>
              <a:off x="2351" y="2273"/>
              <a:ext cx="591" cy="145"/>
            </a:xfrm>
            <a:custGeom>
              <a:avLst/>
              <a:gdLst>
                <a:gd name="T0" fmla="*/ 0 w 591"/>
                <a:gd name="T1" fmla="*/ 10 h 145"/>
                <a:gd name="T2" fmla="*/ 591 w 591"/>
                <a:gd name="T3" fmla="*/ 145 h 145"/>
                <a:gd name="T4" fmla="*/ 558 w 591"/>
                <a:gd name="T5" fmla="*/ 84 h 145"/>
                <a:gd name="T6" fmla="*/ 3 w 591"/>
                <a:gd name="T7" fmla="*/ 0 h 145"/>
                <a:gd name="T8" fmla="*/ 0 w 591"/>
                <a:gd name="T9" fmla="*/ 1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145">
                  <a:moveTo>
                    <a:pt x="0" y="10"/>
                  </a:moveTo>
                  <a:lnTo>
                    <a:pt x="591" y="145"/>
                  </a:lnTo>
                  <a:lnTo>
                    <a:pt x="558" y="84"/>
                  </a:ln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171" name="Group 99"/>
          <p:cNvGrpSpPr>
            <a:grpSpLocks/>
          </p:cNvGrpSpPr>
          <p:nvPr/>
        </p:nvGrpSpPr>
        <p:grpSpPr bwMode="auto">
          <a:xfrm>
            <a:off x="4467225" y="3375025"/>
            <a:ext cx="4238625" cy="3025775"/>
            <a:chOff x="2814" y="2126"/>
            <a:chExt cx="2670" cy="1906"/>
          </a:xfrm>
        </p:grpSpPr>
        <p:sp>
          <p:nvSpPr>
            <p:cNvPr id="3160" name="Freeform 88"/>
            <p:cNvSpPr>
              <a:spLocks/>
            </p:cNvSpPr>
            <p:nvPr/>
          </p:nvSpPr>
          <p:spPr bwMode="auto">
            <a:xfrm>
              <a:off x="2907" y="2354"/>
              <a:ext cx="2301" cy="1678"/>
            </a:xfrm>
            <a:custGeom>
              <a:avLst/>
              <a:gdLst>
                <a:gd name="T0" fmla="*/ 29 w 2301"/>
                <a:gd name="T1" fmla="*/ 63 h 1678"/>
                <a:gd name="T2" fmla="*/ 2049 w 2301"/>
                <a:gd name="T3" fmla="*/ 1678 h 1678"/>
                <a:gd name="T4" fmla="*/ 2301 w 2301"/>
                <a:gd name="T5" fmla="*/ 856 h 1678"/>
                <a:gd name="T6" fmla="*/ 0 w 2301"/>
                <a:gd name="T7" fmla="*/ 0 h 1678"/>
                <a:gd name="T8" fmla="*/ 29 w 2301"/>
                <a:gd name="T9" fmla="*/ 63 h 1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1" h="1678">
                  <a:moveTo>
                    <a:pt x="29" y="63"/>
                  </a:moveTo>
                  <a:lnTo>
                    <a:pt x="2049" y="1678"/>
                  </a:lnTo>
                  <a:lnTo>
                    <a:pt x="2301" y="856"/>
                  </a:lnTo>
                  <a:lnTo>
                    <a:pt x="0" y="0"/>
                  </a:lnTo>
                  <a:lnTo>
                    <a:pt x="29" y="63"/>
                  </a:lnTo>
                  <a:close/>
                </a:path>
              </a:pathLst>
            </a:custGeom>
            <a:gradFill rotWithShape="0">
              <a:gsLst>
                <a:gs pos="0">
                  <a:srgbClr val="CC66FF"/>
                </a:gs>
                <a:gs pos="100000">
                  <a:srgbClr val="CC66FF">
                    <a:gamma/>
                    <a:shade val="84706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161" name="Freeform 89"/>
            <p:cNvSpPr>
              <a:spLocks/>
            </p:cNvSpPr>
            <p:nvPr/>
          </p:nvSpPr>
          <p:spPr bwMode="auto">
            <a:xfrm>
              <a:off x="2814" y="2126"/>
              <a:ext cx="2670" cy="640"/>
            </a:xfrm>
            <a:custGeom>
              <a:avLst/>
              <a:gdLst>
                <a:gd name="T0" fmla="*/ 17 w 2670"/>
                <a:gd name="T1" fmla="*/ 45 h 640"/>
                <a:gd name="T2" fmla="*/ 2538 w 2670"/>
                <a:gd name="T3" fmla="*/ 640 h 640"/>
                <a:gd name="T4" fmla="*/ 2670 w 2670"/>
                <a:gd name="T5" fmla="*/ 190 h 640"/>
                <a:gd name="T6" fmla="*/ 0 w 2670"/>
                <a:gd name="T7" fmla="*/ 0 h 640"/>
                <a:gd name="T8" fmla="*/ 17 w 2670"/>
                <a:gd name="T9" fmla="*/ 45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0" h="640">
                  <a:moveTo>
                    <a:pt x="17" y="45"/>
                  </a:moveTo>
                  <a:lnTo>
                    <a:pt x="2538" y="640"/>
                  </a:lnTo>
                  <a:lnTo>
                    <a:pt x="2670" y="190"/>
                  </a:lnTo>
                  <a:lnTo>
                    <a:pt x="0" y="0"/>
                  </a:lnTo>
                  <a:lnTo>
                    <a:pt x="17" y="45"/>
                  </a:lnTo>
                  <a:close/>
                </a:path>
              </a:pathLst>
            </a:custGeom>
            <a:gradFill rotWithShape="0">
              <a:gsLst>
                <a:gs pos="0">
                  <a:srgbClr val="FF5050"/>
                </a:gs>
                <a:gs pos="100000">
                  <a:srgbClr val="FF5050">
                    <a:gamma/>
                    <a:shade val="84706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162" name="Freeform 90"/>
            <p:cNvSpPr>
              <a:spLocks/>
            </p:cNvSpPr>
            <p:nvPr/>
          </p:nvSpPr>
          <p:spPr bwMode="auto">
            <a:xfrm>
              <a:off x="2831" y="2171"/>
              <a:ext cx="2509" cy="649"/>
            </a:xfrm>
            <a:custGeom>
              <a:avLst/>
              <a:gdLst>
                <a:gd name="T0" fmla="*/ 16 w 2509"/>
                <a:gd name="T1" fmla="*/ 39 h 649"/>
                <a:gd name="T2" fmla="*/ 2491 w 2509"/>
                <a:gd name="T3" fmla="*/ 649 h 649"/>
                <a:gd name="T4" fmla="*/ 2509 w 2509"/>
                <a:gd name="T5" fmla="*/ 583 h 649"/>
                <a:gd name="T6" fmla="*/ 0 w 2509"/>
                <a:gd name="T7" fmla="*/ 0 h 649"/>
                <a:gd name="T8" fmla="*/ 16 w 2509"/>
                <a:gd name="T9" fmla="*/ 3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9" h="649">
                  <a:moveTo>
                    <a:pt x="16" y="39"/>
                  </a:moveTo>
                  <a:lnTo>
                    <a:pt x="2491" y="649"/>
                  </a:lnTo>
                  <a:lnTo>
                    <a:pt x="2509" y="583"/>
                  </a:lnTo>
                  <a:lnTo>
                    <a:pt x="0" y="0"/>
                  </a:lnTo>
                  <a:lnTo>
                    <a:pt x="16" y="39"/>
                  </a:ln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FF9900">
                    <a:gamma/>
                    <a:shade val="84706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163" name="Freeform 91"/>
            <p:cNvSpPr>
              <a:spLocks/>
            </p:cNvSpPr>
            <p:nvPr/>
          </p:nvSpPr>
          <p:spPr bwMode="auto">
            <a:xfrm>
              <a:off x="2849" y="2210"/>
              <a:ext cx="2467" cy="760"/>
            </a:xfrm>
            <a:custGeom>
              <a:avLst/>
              <a:gdLst>
                <a:gd name="T0" fmla="*/ 22 w 2467"/>
                <a:gd name="T1" fmla="*/ 51 h 760"/>
                <a:gd name="T2" fmla="*/ 2431 w 2467"/>
                <a:gd name="T3" fmla="*/ 760 h 760"/>
                <a:gd name="T4" fmla="*/ 2467 w 2467"/>
                <a:gd name="T5" fmla="*/ 604 h 760"/>
                <a:gd name="T6" fmla="*/ 0 w 2467"/>
                <a:gd name="T7" fmla="*/ 0 h 760"/>
                <a:gd name="T8" fmla="*/ 22 w 2467"/>
                <a:gd name="T9" fmla="*/ 51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7" h="760">
                  <a:moveTo>
                    <a:pt x="22" y="51"/>
                  </a:moveTo>
                  <a:lnTo>
                    <a:pt x="2431" y="760"/>
                  </a:lnTo>
                  <a:lnTo>
                    <a:pt x="2467" y="604"/>
                  </a:lnTo>
                  <a:lnTo>
                    <a:pt x="0" y="0"/>
                  </a:lnTo>
                  <a:lnTo>
                    <a:pt x="22" y="51"/>
                  </a:lnTo>
                  <a:close/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84706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164" name="Freeform 92"/>
            <p:cNvSpPr>
              <a:spLocks/>
            </p:cNvSpPr>
            <p:nvPr/>
          </p:nvSpPr>
          <p:spPr bwMode="auto">
            <a:xfrm>
              <a:off x="2871" y="2259"/>
              <a:ext cx="2409" cy="927"/>
            </a:xfrm>
            <a:custGeom>
              <a:avLst/>
              <a:gdLst>
                <a:gd name="T0" fmla="*/ 21 w 2409"/>
                <a:gd name="T1" fmla="*/ 48 h 927"/>
                <a:gd name="T2" fmla="*/ 2349 w 2409"/>
                <a:gd name="T3" fmla="*/ 927 h 927"/>
                <a:gd name="T4" fmla="*/ 2409 w 2409"/>
                <a:gd name="T5" fmla="*/ 705 h 927"/>
                <a:gd name="T6" fmla="*/ 0 w 2409"/>
                <a:gd name="T7" fmla="*/ 0 h 927"/>
                <a:gd name="T8" fmla="*/ 21 w 2409"/>
                <a:gd name="T9" fmla="*/ 48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9" h="927">
                  <a:moveTo>
                    <a:pt x="21" y="48"/>
                  </a:moveTo>
                  <a:lnTo>
                    <a:pt x="2349" y="927"/>
                  </a:lnTo>
                  <a:lnTo>
                    <a:pt x="2409" y="705"/>
                  </a:lnTo>
                  <a:lnTo>
                    <a:pt x="0" y="0"/>
                  </a:lnTo>
                  <a:lnTo>
                    <a:pt x="21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165" name="Freeform 93"/>
            <p:cNvSpPr>
              <a:spLocks/>
            </p:cNvSpPr>
            <p:nvPr/>
          </p:nvSpPr>
          <p:spPr bwMode="auto">
            <a:xfrm>
              <a:off x="2892" y="2309"/>
              <a:ext cx="2328" cy="925"/>
            </a:xfrm>
            <a:custGeom>
              <a:avLst/>
              <a:gdLst>
                <a:gd name="T0" fmla="*/ 24 w 2328"/>
                <a:gd name="T1" fmla="*/ 51 h 925"/>
                <a:gd name="T2" fmla="*/ 2310 w 2328"/>
                <a:gd name="T3" fmla="*/ 925 h 925"/>
                <a:gd name="T4" fmla="*/ 2328 w 2328"/>
                <a:gd name="T5" fmla="*/ 865 h 925"/>
                <a:gd name="T6" fmla="*/ 0 w 2328"/>
                <a:gd name="T7" fmla="*/ 0 h 925"/>
                <a:gd name="T8" fmla="*/ 24 w 2328"/>
                <a:gd name="T9" fmla="*/ 51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8" h="925">
                  <a:moveTo>
                    <a:pt x="24" y="51"/>
                  </a:moveTo>
                  <a:lnTo>
                    <a:pt x="2310" y="925"/>
                  </a:lnTo>
                  <a:lnTo>
                    <a:pt x="2328" y="865"/>
                  </a:lnTo>
                  <a:lnTo>
                    <a:pt x="0" y="0"/>
                  </a:lnTo>
                  <a:lnTo>
                    <a:pt x="24" y="51"/>
                  </a:lnTo>
                  <a:close/>
                </a:path>
              </a:pathLst>
            </a:custGeom>
            <a:gradFill rotWithShape="0">
              <a:gsLst>
                <a:gs pos="0">
                  <a:srgbClr val="6699FF"/>
                </a:gs>
                <a:gs pos="100000">
                  <a:srgbClr val="6699FF">
                    <a:gamma/>
                    <a:shade val="84706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3147" name="Freeform 75"/>
          <p:cNvSpPr>
            <a:spLocks/>
          </p:cNvSpPr>
          <p:nvPr/>
        </p:nvSpPr>
        <p:spPr bwMode="auto">
          <a:xfrm>
            <a:off x="7772400" y="3495675"/>
            <a:ext cx="990600" cy="3209925"/>
          </a:xfrm>
          <a:custGeom>
            <a:avLst/>
            <a:gdLst>
              <a:gd name="T0" fmla="*/ 624 w 624"/>
              <a:gd name="T1" fmla="*/ 0 h 2022"/>
              <a:gd name="T2" fmla="*/ 0 w 624"/>
              <a:gd name="T3" fmla="*/ 2022 h 202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4" h="2022">
                <a:moveTo>
                  <a:pt x="624" y="0"/>
                </a:moveTo>
                <a:lnTo>
                  <a:pt x="0" y="2022"/>
                </a:ln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3173" name="Group 101"/>
          <p:cNvGrpSpPr>
            <a:grpSpLocks/>
          </p:cNvGrpSpPr>
          <p:nvPr/>
        </p:nvGrpSpPr>
        <p:grpSpPr bwMode="auto">
          <a:xfrm rot="-1574594">
            <a:off x="152400" y="5105400"/>
            <a:ext cx="838200" cy="381000"/>
            <a:chOff x="3264" y="959"/>
            <a:chExt cx="1247" cy="577"/>
          </a:xfrm>
        </p:grpSpPr>
        <p:sp>
          <p:nvSpPr>
            <p:cNvPr id="3174" name="Rectangle 102"/>
            <p:cNvSpPr>
              <a:spLocks noChangeArrowheads="1"/>
            </p:cNvSpPr>
            <p:nvPr/>
          </p:nvSpPr>
          <p:spPr bwMode="auto">
            <a:xfrm>
              <a:off x="3264" y="1104"/>
              <a:ext cx="960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175" name="AutoShape 103"/>
            <p:cNvSpPr>
              <a:spLocks noChangeArrowheads="1"/>
            </p:cNvSpPr>
            <p:nvPr/>
          </p:nvSpPr>
          <p:spPr bwMode="auto">
            <a:xfrm rot="5385580">
              <a:off x="4078" y="1104"/>
              <a:ext cx="577" cy="2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3177" name="AutoShape 105"/>
          <p:cNvSpPr>
            <a:spLocks noChangeArrowheads="1"/>
          </p:cNvSpPr>
          <p:nvPr/>
        </p:nvSpPr>
        <p:spPr bwMode="auto">
          <a:xfrm>
            <a:off x="4787900" y="2276475"/>
            <a:ext cx="3024188" cy="1081088"/>
          </a:xfrm>
          <a:prstGeom prst="wedgeRoundRectCallout">
            <a:avLst>
              <a:gd name="adj1" fmla="val 77819"/>
              <a:gd name="adj2" fmla="val 6938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infrarood (IR) of warmtestraling is onzichtbaar.</a:t>
            </a:r>
          </a:p>
        </p:txBody>
      </p:sp>
      <p:sp>
        <p:nvSpPr>
          <p:cNvPr id="3178" name="AutoShape 106"/>
          <p:cNvSpPr>
            <a:spLocks noChangeArrowheads="1"/>
          </p:cNvSpPr>
          <p:nvPr/>
        </p:nvSpPr>
        <p:spPr bwMode="auto">
          <a:xfrm>
            <a:off x="179388" y="5445125"/>
            <a:ext cx="5976937" cy="1223963"/>
          </a:xfrm>
          <a:prstGeom prst="wedgeRoundRectCallout">
            <a:avLst>
              <a:gd name="adj1" fmla="val 76111"/>
              <a:gd name="adj2" fmla="val 2976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Ultraviolet (UV) is onzichtbaar.</a:t>
            </a:r>
            <a:br>
              <a:rPr lang="nl-NL" alt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nl-NL" alt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Het is de oorzaak van een bruine huid (evt. huidkanker) en sneeuwblindheid.</a:t>
            </a:r>
          </a:p>
        </p:txBody>
      </p:sp>
      <p:sp>
        <p:nvSpPr>
          <p:cNvPr id="3180" name="AutoShape 108"/>
          <p:cNvSpPr>
            <a:spLocks noChangeArrowheads="1"/>
          </p:cNvSpPr>
          <p:nvPr/>
        </p:nvSpPr>
        <p:spPr bwMode="auto">
          <a:xfrm>
            <a:off x="250825" y="2420938"/>
            <a:ext cx="2447925" cy="720725"/>
          </a:xfrm>
          <a:prstGeom prst="wedgeRoundRectCallout">
            <a:avLst>
              <a:gd name="adj1" fmla="val 91440"/>
              <a:gd name="adj2" fmla="val 10022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Eerste knik.</a:t>
            </a:r>
          </a:p>
        </p:txBody>
      </p:sp>
      <p:sp>
        <p:nvSpPr>
          <p:cNvPr id="3181" name="AutoShape 109"/>
          <p:cNvSpPr>
            <a:spLocks noChangeArrowheads="1"/>
          </p:cNvSpPr>
          <p:nvPr/>
        </p:nvSpPr>
        <p:spPr bwMode="auto">
          <a:xfrm>
            <a:off x="6443663" y="188913"/>
            <a:ext cx="2447925" cy="720725"/>
          </a:xfrm>
          <a:prstGeom prst="wedgeRoundRectCallout">
            <a:avLst>
              <a:gd name="adj1" fmla="val -129380"/>
              <a:gd name="adj2" fmla="val 38876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Tweede knik.</a:t>
            </a:r>
          </a:p>
        </p:txBody>
      </p:sp>
      <p:sp>
        <p:nvSpPr>
          <p:cNvPr id="3188" name="AutoShape 116"/>
          <p:cNvSpPr>
            <a:spLocks noChangeArrowheads="1"/>
          </p:cNvSpPr>
          <p:nvPr/>
        </p:nvSpPr>
        <p:spPr bwMode="auto">
          <a:xfrm>
            <a:off x="5795963" y="188913"/>
            <a:ext cx="3024187" cy="1584325"/>
          </a:xfrm>
          <a:prstGeom prst="wedgeRoundRectCallout">
            <a:avLst>
              <a:gd name="adj1" fmla="val 25278"/>
              <a:gd name="adj2" fmla="val 15821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Rood</a:t>
            </a:r>
            <a:r>
              <a:rPr lang="nl-NL" alt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nl-NL" altLang="nl-NL" sz="2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oranje</a:t>
            </a:r>
            <a:r>
              <a:rPr lang="nl-NL" alt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nl-NL" altLang="nl-NL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geel</a:t>
            </a:r>
            <a:r>
              <a:rPr lang="nl-NL" alt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nl-NL" altLang="nl-NL" sz="240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groen</a:t>
            </a:r>
            <a:r>
              <a:rPr lang="nl-NL" alt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nl-NL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blauw</a:t>
            </a:r>
            <a:r>
              <a:rPr lang="nl-NL" alt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nl-NL" altLang="nl-NL" sz="2400">
                <a:solidFill>
                  <a:srgbClr val="CC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paars/violet</a:t>
            </a:r>
          </a:p>
        </p:txBody>
      </p:sp>
      <p:pic>
        <p:nvPicPr>
          <p:cNvPr id="3189" name="Picture 117" descr="prisma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4076700"/>
            <a:ext cx="22288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1829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" grpId="0" animBg="1"/>
      <p:bldP spid="3132" grpId="0" animBg="1"/>
      <p:bldP spid="3131" grpId="0" animBg="1"/>
      <p:bldP spid="3074" grpId="0" autoUpdateAnimBg="0"/>
      <p:bldP spid="3088" grpId="0" autoUpdateAnimBg="0"/>
      <p:bldP spid="3089" grpId="0" autoUpdateAnimBg="0"/>
      <p:bldP spid="3090" grpId="0" autoUpdateAnimBg="0"/>
      <p:bldP spid="3147" grpId="0" animBg="1"/>
      <p:bldP spid="3177" grpId="0" animBg="1"/>
      <p:bldP spid="3178" grpId="0" animBg="1"/>
      <p:bldP spid="3180" grpId="0" animBg="1"/>
      <p:bldP spid="3181" grpId="0" animBg="1"/>
      <p:bldP spid="31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6" name="Rectangle 42"/>
          <p:cNvSpPr>
            <a:spLocks noChangeArrowheads="1"/>
          </p:cNvSpPr>
          <p:nvPr/>
        </p:nvSpPr>
        <p:spPr bwMode="auto">
          <a:xfrm>
            <a:off x="0" y="2514600"/>
            <a:ext cx="9144000" cy="434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8610600" cy="685800"/>
          </a:xfrm>
        </p:spPr>
        <p:txBody>
          <a:bodyPr/>
          <a:lstStyle/>
          <a:p>
            <a:pPr marL="838200" indent="-838200" algn="l"/>
            <a:r>
              <a:rPr lang="en-US" altLang="nl-NL" b="1">
                <a:effectLst>
                  <a:outerShdw blurRad="38100" dist="38100" dir="2700000" algn="tl">
                    <a:srgbClr val="FFFFFF"/>
                  </a:outerShdw>
                </a:effectLst>
              </a:rPr>
              <a:t>1. Bij wit licht is het hart rood.</a:t>
            </a:r>
            <a:r>
              <a:rPr lang="en-US" altLang="nl-NL"/>
              <a:t/>
            </a:r>
            <a:br>
              <a:rPr lang="en-US" altLang="nl-NL"/>
            </a:br>
            <a:endParaRPr lang="nl-NL" altLang="nl-NL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2192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 De andere kleuren van het . . . 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609600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De rode kleur wordt weerkaatst.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17526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spectrum worden geabsorbeerd.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305" name="AutoShape 41"/>
          <p:cNvSpPr>
            <a:spLocks noChangeArrowheads="1"/>
          </p:cNvSpPr>
          <p:nvPr/>
        </p:nvSpPr>
        <p:spPr bwMode="auto">
          <a:xfrm>
            <a:off x="838200" y="4419600"/>
            <a:ext cx="381000" cy="3810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1313" name="Group 49"/>
          <p:cNvGrpSpPr>
            <a:grpSpLocks/>
          </p:cNvGrpSpPr>
          <p:nvPr/>
        </p:nvGrpSpPr>
        <p:grpSpPr bwMode="auto">
          <a:xfrm>
            <a:off x="1066800" y="2743200"/>
            <a:ext cx="8077200" cy="3733800"/>
            <a:chOff x="672" y="1728"/>
            <a:chExt cx="5088" cy="2352"/>
          </a:xfrm>
        </p:grpSpPr>
        <p:sp>
          <p:nvSpPr>
            <p:cNvPr id="11308" name="AutoShape 44"/>
            <p:cNvSpPr>
              <a:spLocks noChangeArrowheads="1"/>
            </p:cNvSpPr>
            <p:nvPr/>
          </p:nvSpPr>
          <p:spPr bwMode="auto">
            <a:xfrm rot="16200000">
              <a:off x="2040" y="360"/>
              <a:ext cx="2352" cy="508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310" name="AutoShape 46"/>
            <p:cNvSpPr>
              <a:spLocks noChangeArrowheads="1"/>
            </p:cNvSpPr>
            <p:nvPr/>
          </p:nvSpPr>
          <p:spPr bwMode="auto">
            <a:xfrm>
              <a:off x="3792" y="2544"/>
              <a:ext cx="948" cy="864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9812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6" grpId="0" animBg="1"/>
      <p:bldP spid="11266" grpId="0" autoUpdateAnimBg="0"/>
      <p:bldP spid="11267" grpId="0" autoUpdateAnimBg="0"/>
      <p:bldP spid="11268" grpId="0" autoUpdateAnimBg="0"/>
      <p:bldP spid="11269" grpId="0" autoUpdateAnimBg="0"/>
      <p:bldP spid="113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2514600"/>
            <a:ext cx="9144000" cy="434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8447" name="Group 15"/>
          <p:cNvGrpSpPr>
            <a:grpSpLocks/>
          </p:cNvGrpSpPr>
          <p:nvPr/>
        </p:nvGrpSpPr>
        <p:grpSpPr bwMode="auto">
          <a:xfrm>
            <a:off x="1066800" y="2743200"/>
            <a:ext cx="8077200" cy="3810000"/>
            <a:chOff x="672" y="1728"/>
            <a:chExt cx="5088" cy="2352"/>
          </a:xfrm>
        </p:grpSpPr>
        <p:sp>
          <p:nvSpPr>
            <p:cNvPr id="18440" name="AutoShape 8"/>
            <p:cNvSpPr>
              <a:spLocks noChangeArrowheads="1"/>
            </p:cNvSpPr>
            <p:nvPr/>
          </p:nvSpPr>
          <p:spPr bwMode="auto">
            <a:xfrm rot="16200000">
              <a:off x="2040" y="360"/>
              <a:ext cx="2352" cy="508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8443" name="AutoShape 11"/>
            <p:cNvSpPr>
              <a:spLocks noChangeArrowheads="1"/>
            </p:cNvSpPr>
            <p:nvPr/>
          </p:nvSpPr>
          <p:spPr bwMode="auto">
            <a:xfrm>
              <a:off x="3792" y="2544"/>
              <a:ext cx="948" cy="864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8610600" cy="685800"/>
          </a:xfrm>
        </p:spPr>
        <p:txBody>
          <a:bodyPr/>
          <a:lstStyle/>
          <a:p>
            <a:pPr marL="838200" indent="-838200" algn="l"/>
            <a:r>
              <a:rPr lang="en-US" altLang="nl-NL" b="1">
                <a:effectLst>
                  <a:outerShdw blurRad="38100" dist="38100" dir="2700000" algn="tl">
                    <a:srgbClr val="FFFFFF"/>
                  </a:outerShdw>
                </a:effectLst>
              </a:rPr>
              <a:t>1. Bij wit licht is het hart rood.</a:t>
            </a:r>
            <a:r>
              <a:rPr lang="en-US" altLang="nl-NL"/>
              <a:t/>
            </a:r>
            <a:br>
              <a:rPr lang="en-US" altLang="nl-NL"/>
            </a:br>
            <a:endParaRPr lang="nl-NL" altLang="nl-NL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14478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en het hart wordt zwart want . . .</a:t>
            </a:r>
            <a:b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609600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Een blauw filter in de bundel . . .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16764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het absorbeert het blauwe licht.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838200" y="4457700"/>
            <a:ext cx="381000" cy="3810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8448" name="Group 16"/>
          <p:cNvGrpSpPr>
            <a:grpSpLocks/>
          </p:cNvGrpSpPr>
          <p:nvPr/>
        </p:nvGrpSpPr>
        <p:grpSpPr bwMode="auto">
          <a:xfrm>
            <a:off x="4111625" y="2755900"/>
            <a:ext cx="5032375" cy="3797300"/>
            <a:chOff x="2590" y="1728"/>
            <a:chExt cx="3170" cy="2402"/>
          </a:xfrm>
        </p:grpSpPr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>
              <a:off x="2592" y="2211"/>
              <a:ext cx="0" cy="158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8442" name="AutoShape 10"/>
            <p:cNvSpPr>
              <a:spLocks noChangeArrowheads="1"/>
            </p:cNvSpPr>
            <p:nvPr/>
          </p:nvSpPr>
          <p:spPr bwMode="auto">
            <a:xfrm rot="-16201890">
              <a:off x="2974" y="1344"/>
              <a:ext cx="2402" cy="3170"/>
            </a:xfrm>
            <a:custGeom>
              <a:avLst/>
              <a:gdLst>
                <a:gd name="G0" fmla="+- 6540 0 0"/>
                <a:gd name="G1" fmla="+- 21600 0 6540"/>
                <a:gd name="G2" fmla="*/ 6540 1 2"/>
                <a:gd name="G3" fmla="+- 21600 0 G2"/>
                <a:gd name="G4" fmla="+/ 6540 21600 2"/>
                <a:gd name="G5" fmla="+/ G1 0 2"/>
                <a:gd name="G6" fmla="*/ 21600 21600 6540"/>
                <a:gd name="G7" fmla="*/ G6 1 2"/>
                <a:gd name="G8" fmla="+- 21600 0 G7"/>
                <a:gd name="G9" fmla="*/ 21600 1 2"/>
                <a:gd name="G10" fmla="+- 6540 0 G9"/>
                <a:gd name="G11" fmla="?: G10 G8 0"/>
                <a:gd name="G12" fmla="?: G10 G7 21600"/>
                <a:gd name="T0" fmla="*/ 18330 w 21600"/>
                <a:gd name="T1" fmla="*/ 10800 h 21600"/>
                <a:gd name="T2" fmla="*/ 10800 w 21600"/>
                <a:gd name="T3" fmla="*/ 21600 h 21600"/>
                <a:gd name="T4" fmla="*/ 3270 w 21600"/>
                <a:gd name="T5" fmla="*/ 10800 h 21600"/>
                <a:gd name="T6" fmla="*/ 10800 w 21600"/>
                <a:gd name="T7" fmla="*/ 0 h 21600"/>
                <a:gd name="T8" fmla="*/ 5070 w 21600"/>
                <a:gd name="T9" fmla="*/ 5070 h 21600"/>
                <a:gd name="T10" fmla="*/ 16530 w 21600"/>
                <a:gd name="T11" fmla="*/ 1653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540" y="21600"/>
                  </a:lnTo>
                  <a:lnTo>
                    <a:pt x="1506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8444" name="AutoShape 12"/>
            <p:cNvSpPr>
              <a:spLocks noChangeArrowheads="1"/>
            </p:cNvSpPr>
            <p:nvPr/>
          </p:nvSpPr>
          <p:spPr bwMode="auto">
            <a:xfrm>
              <a:off x="3792" y="2547"/>
              <a:ext cx="948" cy="864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19367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autoUpdateAnimBg="0"/>
      <p:bldP spid="18436" grpId="0" autoUpdateAnimBg="0"/>
      <p:bldP spid="18437" grpId="0" autoUpdateAnimBg="0"/>
      <p:bldP spid="18438" grpId="0" autoUpdateAnimBg="0"/>
      <p:bldP spid="184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2514600"/>
            <a:ext cx="9144000" cy="434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21519" name="Group 15"/>
          <p:cNvGrpSpPr>
            <a:grpSpLocks/>
          </p:cNvGrpSpPr>
          <p:nvPr/>
        </p:nvGrpSpPr>
        <p:grpSpPr bwMode="auto">
          <a:xfrm>
            <a:off x="1066800" y="2743200"/>
            <a:ext cx="8077200" cy="3733800"/>
            <a:chOff x="672" y="1728"/>
            <a:chExt cx="5088" cy="2352"/>
          </a:xfrm>
        </p:grpSpPr>
        <p:sp>
          <p:nvSpPr>
            <p:cNvPr id="21512" name="AutoShape 8"/>
            <p:cNvSpPr>
              <a:spLocks noChangeArrowheads="1"/>
            </p:cNvSpPr>
            <p:nvPr/>
          </p:nvSpPr>
          <p:spPr bwMode="auto">
            <a:xfrm rot="16200000">
              <a:off x="2040" y="360"/>
              <a:ext cx="2352" cy="508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1515" name="AutoShape 11"/>
            <p:cNvSpPr>
              <a:spLocks noChangeArrowheads="1"/>
            </p:cNvSpPr>
            <p:nvPr/>
          </p:nvSpPr>
          <p:spPr bwMode="auto">
            <a:xfrm>
              <a:off x="3792" y="2544"/>
              <a:ext cx="948" cy="864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8610600" cy="685800"/>
          </a:xfrm>
        </p:spPr>
        <p:txBody>
          <a:bodyPr/>
          <a:lstStyle/>
          <a:p>
            <a:pPr marL="838200" indent="-838200" algn="l"/>
            <a:r>
              <a:rPr lang="en-US" altLang="nl-NL" b="1">
                <a:effectLst>
                  <a:outerShdw blurRad="38100" dist="38100" dir="2700000" algn="tl">
                    <a:srgbClr val="FFFFFF"/>
                  </a:outerShdw>
                </a:effectLst>
              </a:rPr>
              <a:t>1. Bij wit licht is het hart rood.</a:t>
            </a:r>
            <a:r>
              <a:rPr lang="en-US" altLang="nl-NL"/>
              <a:t/>
            </a:r>
            <a:br>
              <a:rPr lang="en-US" altLang="nl-NL"/>
            </a:br>
            <a:endParaRPr lang="nl-NL" altLang="nl-NL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4478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en het hart wordt rood want . . .</a:t>
            </a:r>
            <a:b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609600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Een rood filter in de bundel . . .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16764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het weerkaatst het rode licht.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838200" y="4419600"/>
            <a:ext cx="381000" cy="3810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21523" name="Group 19"/>
          <p:cNvGrpSpPr>
            <a:grpSpLocks/>
          </p:cNvGrpSpPr>
          <p:nvPr/>
        </p:nvGrpSpPr>
        <p:grpSpPr bwMode="auto">
          <a:xfrm>
            <a:off x="4111625" y="2701925"/>
            <a:ext cx="5032375" cy="3813175"/>
            <a:chOff x="2590" y="1725"/>
            <a:chExt cx="3170" cy="2402"/>
          </a:xfrm>
        </p:grpSpPr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>
              <a:off x="2592" y="2208"/>
              <a:ext cx="0" cy="158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1514" name="AutoShape 10"/>
            <p:cNvSpPr>
              <a:spLocks noChangeArrowheads="1"/>
            </p:cNvSpPr>
            <p:nvPr/>
          </p:nvSpPr>
          <p:spPr bwMode="auto">
            <a:xfrm rot="-16201890">
              <a:off x="2974" y="1341"/>
              <a:ext cx="2402" cy="3170"/>
            </a:xfrm>
            <a:custGeom>
              <a:avLst/>
              <a:gdLst>
                <a:gd name="G0" fmla="+- 6649 0 0"/>
                <a:gd name="G1" fmla="+- 21600 0 6649"/>
                <a:gd name="G2" fmla="*/ 6649 1 2"/>
                <a:gd name="G3" fmla="+- 21600 0 G2"/>
                <a:gd name="G4" fmla="+/ 6649 21600 2"/>
                <a:gd name="G5" fmla="+/ G1 0 2"/>
                <a:gd name="G6" fmla="*/ 21600 21600 6649"/>
                <a:gd name="G7" fmla="*/ G6 1 2"/>
                <a:gd name="G8" fmla="+- 21600 0 G7"/>
                <a:gd name="G9" fmla="*/ 21600 1 2"/>
                <a:gd name="G10" fmla="+- 6649 0 G9"/>
                <a:gd name="G11" fmla="?: G10 G8 0"/>
                <a:gd name="G12" fmla="?: G10 G7 21600"/>
                <a:gd name="T0" fmla="*/ 18275 w 21600"/>
                <a:gd name="T1" fmla="*/ 10800 h 21600"/>
                <a:gd name="T2" fmla="*/ 10800 w 21600"/>
                <a:gd name="T3" fmla="*/ 21600 h 21600"/>
                <a:gd name="T4" fmla="*/ 3325 w 21600"/>
                <a:gd name="T5" fmla="*/ 10800 h 21600"/>
                <a:gd name="T6" fmla="*/ 10800 w 21600"/>
                <a:gd name="T7" fmla="*/ 0 h 21600"/>
                <a:gd name="T8" fmla="*/ 5125 w 21600"/>
                <a:gd name="T9" fmla="*/ 5125 h 21600"/>
                <a:gd name="T10" fmla="*/ 16475 w 21600"/>
                <a:gd name="T11" fmla="*/ 164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649" y="21600"/>
                  </a:lnTo>
                  <a:lnTo>
                    <a:pt x="149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1522" name="AutoShape 18"/>
            <p:cNvSpPr>
              <a:spLocks noChangeArrowheads="1"/>
            </p:cNvSpPr>
            <p:nvPr/>
          </p:nvSpPr>
          <p:spPr bwMode="auto">
            <a:xfrm>
              <a:off x="3792" y="2640"/>
              <a:ext cx="948" cy="864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70975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utoUpdateAnimBg="0"/>
      <p:bldP spid="21508" grpId="0" autoUpdateAnimBg="0"/>
      <p:bldP spid="21509" grpId="0" autoUpdateAnimBg="0"/>
      <p:bldP spid="21510" grpId="0" autoUpdateAnimBg="0"/>
      <p:bldP spid="215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2514600"/>
            <a:ext cx="9144000" cy="434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9481" name="Group 25"/>
          <p:cNvGrpSpPr>
            <a:grpSpLocks/>
          </p:cNvGrpSpPr>
          <p:nvPr/>
        </p:nvGrpSpPr>
        <p:grpSpPr bwMode="auto">
          <a:xfrm>
            <a:off x="1066800" y="2743200"/>
            <a:ext cx="8077200" cy="3733800"/>
            <a:chOff x="672" y="1728"/>
            <a:chExt cx="5088" cy="2352"/>
          </a:xfrm>
        </p:grpSpPr>
        <p:sp>
          <p:nvSpPr>
            <p:cNvPr id="19464" name="AutoShape 8"/>
            <p:cNvSpPr>
              <a:spLocks noChangeArrowheads="1"/>
            </p:cNvSpPr>
            <p:nvPr/>
          </p:nvSpPr>
          <p:spPr bwMode="auto">
            <a:xfrm rot="16200000">
              <a:off x="2040" y="360"/>
              <a:ext cx="2352" cy="508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19478" name="Group 22"/>
            <p:cNvGrpSpPr>
              <a:grpSpLocks/>
            </p:cNvGrpSpPr>
            <p:nvPr/>
          </p:nvGrpSpPr>
          <p:grpSpPr bwMode="auto">
            <a:xfrm>
              <a:off x="4272" y="2496"/>
              <a:ext cx="816" cy="912"/>
              <a:chOff x="4368" y="2496"/>
              <a:chExt cx="576" cy="624"/>
            </a:xfrm>
          </p:grpSpPr>
          <p:sp>
            <p:nvSpPr>
              <p:cNvPr id="19472" name="AutoShape 16"/>
              <p:cNvSpPr>
                <a:spLocks noChangeArrowheads="1"/>
              </p:cNvSpPr>
              <p:nvPr/>
            </p:nvSpPr>
            <p:spPr bwMode="auto">
              <a:xfrm>
                <a:off x="4368" y="2496"/>
                <a:ext cx="576" cy="240"/>
              </a:xfrm>
              <a:prstGeom prst="flowChartPunchedTap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3" name="AutoShape 17"/>
              <p:cNvSpPr>
                <a:spLocks noChangeArrowheads="1"/>
              </p:cNvSpPr>
              <p:nvPr/>
            </p:nvSpPr>
            <p:spPr bwMode="auto">
              <a:xfrm>
                <a:off x="4368" y="2688"/>
                <a:ext cx="576" cy="240"/>
              </a:xfrm>
              <a:prstGeom prst="flowChartPunchedTap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4" name="AutoShape 18"/>
              <p:cNvSpPr>
                <a:spLocks noChangeArrowheads="1"/>
              </p:cNvSpPr>
              <p:nvPr/>
            </p:nvSpPr>
            <p:spPr bwMode="auto">
              <a:xfrm>
                <a:off x="4368" y="2880"/>
                <a:ext cx="576" cy="240"/>
              </a:xfrm>
              <a:prstGeom prst="flowChartPunchedTap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9480" name="Group 24"/>
          <p:cNvGrpSpPr>
            <a:grpSpLocks/>
          </p:cNvGrpSpPr>
          <p:nvPr/>
        </p:nvGrpSpPr>
        <p:grpSpPr bwMode="auto">
          <a:xfrm>
            <a:off x="4111625" y="2738438"/>
            <a:ext cx="5032375" cy="3813175"/>
            <a:chOff x="2590" y="1725"/>
            <a:chExt cx="3170" cy="2402"/>
          </a:xfrm>
        </p:grpSpPr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>
              <a:off x="2592" y="2208"/>
              <a:ext cx="0" cy="158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9466" name="AutoShape 10"/>
            <p:cNvSpPr>
              <a:spLocks noChangeArrowheads="1"/>
            </p:cNvSpPr>
            <p:nvPr/>
          </p:nvSpPr>
          <p:spPr bwMode="auto">
            <a:xfrm rot="-16201890">
              <a:off x="2974" y="1341"/>
              <a:ext cx="2402" cy="3170"/>
            </a:xfrm>
            <a:custGeom>
              <a:avLst/>
              <a:gdLst>
                <a:gd name="G0" fmla="+- 6649 0 0"/>
                <a:gd name="G1" fmla="+- 21600 0 6649"/>
                <a:gd name="G2" fmla="*/ 6649 1 2"/>
                <a:gd name="G3" fmla="+- 21600 0 G2"/>
                <a:gd name="G4" fmla="+/ 6649 21600 2"/>
                <a:gd name="G5" fmla="+/ G1 0 2"/>
                <a:gd name="G6" fmla="*/ 21600 21600 6649"/>
                <a:gd name="G7" fmla="*/ G6 1 2"/>
                <a:gd name="G8" fmla="+- 21600 0 G7"/>
                <a:gd name="G9" fmla="*/ 21600 1 2"/>
                <a:gd name="G10" fmla="+- 6649 0 G9"/>
                <a:gd name="G11" fmla="?: G10 G8 0"/>
                <a:gd name="G12" fmla="?: G10 G7 21600"/>
                <a:gd name="T0" fmla="*/ 18275 w 21600"/>
                <a:gd name="T1" fmla="*/ 10800 h 21600"/>
                <a:gd name="T2" fmla="*/ 10800 w 21600"/>
                <a:gd name="T3" fmla="*/ 21600 h 21600"/>
                <a:gd name="T4" fmla="*/ 3325 w 21600"/>
                <a:gd name="T5" fmla="*/ 10800 h 21600"/>
                <a:gd name="T6" fmla="*/ 10800 w 21600"/>
                <a:gd name="T7" fmla="*/ 0 h 21600"/>
                <a:gd name="T8" fmla="*/ 5125 w 21600"/>
                <a:gd name="T9" fmla="*/ 5125 h 21600"/>
                <a:gd name="T10" fmla="*/ 16475 w 21600"/>
                <a:gd name="T11" fmla="*/ 164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649" y="21600"/>
                  </a:lnTo>
                  <a:lnTo>
                    <a:pt x="149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19479" name="Group 23"/>
            <p:cNvGrpSpPr>
              <a:grpSpLocks/>
            </p:cNvGrpSpPr>
            <p:nvPr/>
          </p:nvGrpSpPr>
          <p:grpSpPr bwMode="auto">
            <a:xfrm>
              <a:off x="4272" y="2496"/>
              <a:ext cx="816" cy="912"/>
              <a:chOff x="3504" y="2544"/>
              <a:chExt cx="576" cy="624"/>
            </a:xfrm>
          </p:grpSpPr>
          <p:sp>
            <p:nvSpPr>
              <p:cNvPr id="19475" name="AutoShape 19"/>
              <p:cNvSpPr>
                <a:spLocks noChangeArrowheads="1"/>
              </p:cNvSpPr>
              <p:nvPr/>
            </p:nvSpPr>
            <p:spPr bwMode="auto">
              <a:xfrm>
                <a:off x="3504" y="2544"/>
                <a:ext cx="576" cy="240"/>
              </a:xfrm>
              <a:prstGeom prst="flowChartPunchedTap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6" name="AutoShape 20"/>
              <p:cNvSpPr>
                <a:spLocks noChangeArrowheads="1"/>
              </p:cNvSpPr>
              <p:nvPr/>
            </p:nvSpPr>
            <p:spPr bwMode="auto">
              <a:xfrm>
                <a:off x="3504" y="2736"/>
                <a:ext cx="576" cy="240"/>
              </a:xfrm>
              <a:prstGeom prst="flowChartPunchedTap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7" name="AutoShape 21"/>
              <p:cNvSpPr>
                <a:spLocks noChangeArrowheads="1"/>
              </p:cNvSpPr>
              <p:nvPr/>
            </p:nvSpPr>
            <p:spPr bwMode="auto">
              <a:xfrm>
                <a:off x="3504" y="2928"/>
                <a:ext cx="576" cy="240"/>
              </a:xfrm>
              <a:prstGeom prst="flowChartPunchedTap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marL="838200" indent="-838200" algn="l"/>
            <a:r>
              <a:rPr lang="en-US" altLang="nl-NL" b="1">
                <a:effectLst>
                  <a:outerShdw blurRad="38100" dist="38100" dir="2700000" algn="tl">
                    <a:srgbClr val="FFFFFF"/>
                  </a:outerShdw>
                </a:effectLst>
              </a:rPr>
              <a:t>1. Bij </a:t>
            </a:r>
            <a:r>
              <a:rPr lang="en-US" altLang="nl-NL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</a:t>
            </a:r>
            <a:r>
              <a:rPr lang="en-US" altLang="nl-NL" b="1">
                <a:effectLst>
                  <a:outerShdw blurRad="38100" dist="38100" dir="2700000" algn="tl">
                    <a:srgbClr val="FFFFFF"/>
                  </a:outerShdw>
                </a:effectLst>
              </a:rPr>
              <a:t> licht is het ‘onze’ vlag.</a:t>
            </a:r>
            <a:endParaRPr lang="nl-NL" altLang="nl-NL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11430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en </a:t>
            </a:r>
            <a:r>
              <a:rPr lang="en-US" altLang="nl-NL" sz="4400" b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rood</a:t>
            </a: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wordt zwart . . .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6096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Een 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blauw</a:t>
            </a: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filter in de bundel . . .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1752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en </a:t>
            </a:r>
            <a:r>
              <a:rPr lang="en-US" altLang="nl-NL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</a:t>
            </a: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en 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blauw</a:t>
            </a: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worden 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blauw</a:t>
            </a: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838200" y="4419600"/>
            <a:ext cx="381000" cy="3810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58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utoUpdateAnimBg="0"/>
      <p:bldP spid="19460" grpId="0" autoUpdateAnimBg="0"/>
      <p:bldP spid="19461" grpId="0" autoUpdateAnimBg="0"/>
      <p:bldP spid="19462" grpId="0" autoUpdateAnimBg="0"/>
      <p:bldP spid="194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2514600"/>
            <a:ext cx="9144000" cy="434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20501" name="Group 21"/>
          <p:cNvGrpSpPr>
            <a:grpSpLocks/>
          </p:cNvGrpSpPr>
          <p:nvPr/>
        </p:nvGrpSpPr>
        <p:grpSpPr bwMode="auto">
          <a:xfrm>
            <a:off x="1066800" y="2743200"/>
            <a:ext cx="8077200" cy="3733800"/>
            <a:chOff x="672" y="1728"/>
            <a:chExt cx="5088" cy="2352"/>
          </a:xfrm>
        </p:grpSpPr>
        <p:sp>
          <p:nvSpPr>
            <p:cNvPr id="20488" name="AutoShape 8"/>
            <p:cNvSpPr>
              <a:spLocks noChangeArrowheads="1"/>
            </p:cNvSpPr>
            <p:nvPr/>
          </p:nvSpPr>
          <p:spPr bwMode="auto">
            <a:xfrm rot="16200000">
              <a:off x="2040" y="360"/>
              <a:ext cx="2352" cy="508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20491" name="Group 11"/>
            <p:cNvGrpSpPr>
              <a:grpSpLocks/>
            </p:cNvGrpSpPr>
            <p:nvPr/>
          </p:nvGrpSpPr>
          <p:grpSpPr bwMode="auto">
            <a:xfrm>
              <a:off x="4272" y="2496"/>
              <a:ext cx="816" cy="912"/>
              <a:chOff x="4368" y="2496"/>
              <a:chExt cx="576" cy="624"/>
            </a:xfrm>
          </p:grpSpPr>
          <p:sp>
            <p:nvSpPr>
              <p:cNvPr id="20492" name="AutoShape 12"/>
              <p:cNvSpPr>
                <a:spLocks noChangeArrowheads="1"/>
              </p:cNvSpPr>
              <p:nvPr/>
            </p:nvSpPr>
            <p:spPr bwMode="auto">
              <a:xfrm>
                <a:off x="4368" y="2496"/>
                <a:ext cx="576" cy="240"/>
              </a:xfrm>
              <a:prstGeom prst="flowChartPunchedTap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93" name="AutoShape 13"/>
              <p:cNvSpPr>
                <a:spLocks noChangeArrowheads="1"/>
              </p:cNvSpPr>
              <p:nvPr/>
            </p:nvSpPr>
            <p:spPr bwMode="auto">
              <a:xfrm>
                <a:off x="4368" y="2688"/>
                <a:ext cx="576" cy="240"/>
              </a:xfrm>
              <a:prstGeom prst="flowChartPunchedTap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94" name="AutoShape 14"/>
              <p:cNvSpPr>
                <a:spLocks noChangeArrowheads="1"/>
              </p:cNvSpPr>
              <p:nvPr/>
            </p:nvSpPr>
            <p:spPr bwMode="auto">
              <a:xfrm>
                <a:off x="4368" y="2880"/>
                <a:ext cx="576" cy="240"/>
              </a:xfrm>
              <a:prstGeom prst="flowChartPunchedTap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0503" name="Group 23"/>
          <p:cNvGrpSpPr>
            <a:grpSpLocks/>
          </p:cNvGrpSpPr>
          <p:nvPr/>
        </p:nvGrpSpPr>
        <p:grpSpPr bwMode="auto">
          <a:xfrm>
            <a:off x="4114800" y="2743200"/>
            <a:ext cx="5029200" cy="3735388"/>
            <a:chOff x="2592" y="1728"/>
            <a:chExt cx="3168" cy="2353"/>
          </a:xfrm>
        </p:grpSpPr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>
              <a:off x="2593" y="2209"/>
              <a:ext cx="0" cy="158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0490" name="AutoShape 10"/>
            <p:cNvSpPr>
              <a:spLocks noChangeArrowheads="1"/>
            </p:cNvSpPr>
            <p:nvPr/>
          </p:nvSpPr>
          <p:spPr bwMode="auto">
            <a:xfrm rot="-16201890">
              <a:off x="2999" y="1321"/>
              <a:ext cx="2353" cy="3168"/>
            </a:xfrm>
            <a:custGeom>
              <a:avLst/>
              <a:gdLst>
                <a:gd name="G0" fmla="+- 6458 0 0"/>
                <a:gd name="G1" fmla="+- 21600 0 6458"/>
                <a:gd name="G2" fmla="*/ 6458 1 2"/>
                <a:gd name="G3" fmla="+- 21600 0 G2"/>
                <a:gd name="G4" fmla="+/ 6458 21600 2"/>
                <a:gd name="G5" fmla="+/ G1 0 2"/>
                <a:gd name="G6" fmla="*/ 21600 21600 6458"/>
                <a:gd name="G7" fmla="*/ G6 1 2"/>
                <a:gd name="G8" fmla="+- 21600 0 G7"/>
                <a:gd name="G9" fmla="*/ 21600 1 2"/>
                <a:gd name="G10" fmla="+- 6458 0 G9"/>
                <a:gd name="G11" fmla="?: G10 G8 0"/>
                <a:gd name="G12" fmla="?: G10 G7 21600"/>
                <a:gd name="T0" fmla="*/ 18371 w 21600"/>
                <a:gd name="T1" fmla="*/ 10800 h 21600"/>
                <a:gd name="T2" fmla="*/ 10800 w 21600"/>
                <a:gd name="T3" fmla="*/ 21600 h 21600"/>
                <a:gd name="T4" fmla="*/ 3229 w 21600"/>
                <a:gd name="T5" fmla="*/ 10800 h 21600"/>
                <a:gd name="T6" fmla="*/ 10800 w 21600"/>
                <a:gd name="T7" fmla="*/ 0 h 21600"/>
                <a:gd name="T8" fmla="*/ 5029 w 21600"/>
                <a:gd name="T9" fmla="*/ 5029 h 21600"/>
                <a:gd name="T10" fmla="*/ 16571 w 21600"/>
                <a:gd name="T11" fmla="*/ 1657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458" y="21600"/>
                  </a:lnTo>
                  <a:lnTo>
                    <a:pt x="1514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20502" name="Group 22"/>
            <p:cNvGrpSpPr>
              <a:grpSpLocks/>
            </p:cNvGrpSpPr>
            <p:nvPr/>
          </p:nvGrpSpPr>
          <p:grpSpPr bwMode="auto">
            <a:xfrm>
              <a:off x="4273" y="2497"/>
              <a:ext cx="816" cy="912"/>
              <a:chOff x="4273" y="2497"/>
              <a:chExt cx="816" cy="912"/>
            </a:xfrm>
          </p:grpSpPr>
          <p:sp>
            <p:nvSpPr>
              <p:cNvPr id="20496" name="AutoShape 16"/>
              <p:cNvSpPr>
                <a:spLocks noChangeArrowheads="1"/>
              </p:cNvSpPr>
              <p:nvPr/>
            </p:nvSpPr>
            <p:spPr bwMode="auto">
              <a:xfrm>
                <a:off x="4273" y="2497"/>
                <a:ext cx="816" cy="351"/>
              </a:xfrm>
              <a:prstGeom prst="flowChartPunchedTap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97" name="AutoShape 17"/>
              <p:cNvSpPr>
                <a:spLocks noChangeArrowheads="1"/>
              </p:cNvSpPr>
              <p:nvPr/>
            </p:nvSpPr>
            <p:spPr bwMode="auto">
              <a:xfrm>
                <a:off x="4273" y="2778"/>
                <a:ext cx="816" cy="350"/>
              </a:xfrm>
              <a:prstGeom prst="flowChartPunchedTap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98" name="AutoShape 18"/>
              <p:cNvSpPr>
                <a:spLocks noChangeArrowheads="1"/>
              </p:cNvSpPr>
              <p:nvPr/>
            </p:nvSpPr>
            <p:spPr bwMode="auto">
              <a:xfrm>
                <a:off x="4273" y="3058"/>
                <a:ext cx="816" cy="351"/>
              </a:xfrm>
              <a:prstGeom prst="flowChartPunchedTap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marL="838200" indent="-838200" algn="l"/>
            <a:r>
              <a:rPr lang="en-US" altLang="nl-NL" b="1">
                <a:effectLst>
                  <a:outerShdw blurRad="38100" dist="38100" dir="2700000" algn="tl">
                    <a:srgbClr val="FFFFFF"/>
                  </a:outerShdw>
                </a:effectLst>
              </a:rPr>
              <a:t>1. Bij </a:t>
            </a:r>
            <a:r>
              <a:rPr lang="en-US" altLang="nl-NL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</a:t>
            </a:r>
            <a:r>
              <a:rPr lang="en-US" altLang="nl-NL" b="1">
                <a:effectLst>
                  <a:outerShdw blurRad="38100" dist="38100" dir="2700000" algn="tl">
                    <a:srgbClr val="FFFFFF"/>
                  </a:outerShdw>
                </a:effectLst>
              </a:rPr>
              <a:t> licht is het ‘onze’ vlag.</a:t>
            </a:r>
            <a:endParaRPr lang="nl-NL" altLang="nl-NL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11430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en </a:t>
            </a:r>
            <a:r>
              <a:rPr lang="en-US" altLang="nl-NL" sz="4400" b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rood</a:t>
            </a: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en </a:t>
            </a:r>
            <a:r>
              <a:rPr lang="en-US" altLang="nl-NL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</a:t>
            </a: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worden </a:t>
            </a:r>
            <a:r>
              <a:rPr lang="en-US" altLang="nl-NL" sz="4400" b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rood</a:t>
            </a: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. . .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6096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Een </a:t>
            </a:r>
            <a:r>
              <a:rPr lang="en-US" altLang="nl-NL" sz="4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rood</a:t>
            </a: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filter in de bundel . . .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1752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en 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blauw</a:t>
            </a: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wordt zwart.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838200" y="4419600"/>
            <a:ext cx="381000" cy="3810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8101013" y="6400800"/>
            <a:ext cx="1042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 action="ppaction://hlinksldjump"/>
              </a:rPr>
              <a:t>menu</a:t>
            </a:r>
            <a:endParaRPr lang="nl-NL" altLang="nl-NL" sz="24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99955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utoUpdateAnimBg="0"/>
      <p:bldP spid="20484" grpId="0" autoUpdateAnimBg="0"/>
      <p:bldP spid="20485" grpId="0" autoUpdateAnimBg="0"/>
      <p:bldP spid="20486" grpId="0" autoUpdateAnimBg="0"/>
      <p:bldP spid="204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45" name="Picture 25" descr="it-clown in rood li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49275"/>
            <a:ext cx="2159000" cy="309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46" name="Picture 26" descr="it-clown in blauw lic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1628775"/>
            <a:ext cx="2159000" cy="308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47" name="Picture 27" descr="it-clow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59000" cy="308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48" name="Picture 28" descr="it-clown in groen lic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081088"/>
            <a:ext cx="2159000" cy="30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51" name="Text Box 31"/>
          <p:cNvSpPr txBox="1">
            <a:spLocks noChangeArrowheads="1"/>
          </p:cNvSpPr>
          <p:nvPr/>
        </p:nvSpPr>
        <p:spPr bwMode="auto">
          <a:xfrm>
            <a:off x="0" y="640080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FFFFFF"/>
                </a:solidFill>
              </a:rPr>
              <a:t>Bekijk deze foto’s eens door een groen of  blauw filter . . .</a:t>
            </a:r>
          </a:p>
        </p:txBody>
      </p:sp>
      <p:sp>
        <p:nvSpPr>
          <p:cNvPr id="107560" name="Line 40"/>
          <p:cNvSpPr>
            <a:spLocks noChangeShapeType="1"/>
          </p:cNvSpPr>
          <p:nvPr/>
        </p:nvSpPr>
        <p:spPr bwMode="auto">
          <a:xfrm>
            <a:off x="2124075" y="0"/>
            <a:ext cx="7019925" cy="162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07565" name="Group 45"/>
          <p:cNvGrpSpPr>
            <a:grpSpLocks/>
          </p:cNvGrpSpPr>
          <p:nvPr/>
        </p:nvGrpSpPr>
        <p:grpSpPr bwMode="auto">
          <a:xfrm>
            <a:off x="0" y="3068638"/>
            <a:ext cx="2160588" cy="1997075"/>
            <a:chOff x="0" y="1933"/>
            <a:chExt cx="1361" cy="1258"/>
          </a:xfrm>
        </p:grpSpPr>
        <p:sp>
          <p:nvSpPr>
            <p:cNvPr id="107557" name="AutoShape 37"/>
            <p:cNvSpPr>
              <a:spLocks noChangeArrowheads="1"/>
            </p:cNvSpPr>
            <p:nvPr/>
          </p:nvSpPr>
          <p:spPr bwMode="auto">
            <a:xfrm rot="10800000">
              <a:off x="0" y="1933"/>
              <a:ext cx="1361" cy="125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07561" name="AutoShape 41"/>
            <p:cNvSpPr>
              <a:spLocks noChangeArrowheads="1"/>
            </p:cNvSpPr>
            <p:nvPr/>
          </p:nvSpPr>
          <p:spPr bwMode="auto">
            <a:xfrm>
              <a:off x="546" y="2978"/>
              <a:ext cx="272" cy="21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07566" name="Group 46"/>
          <p:cNvGrpSpPr>
            <a:grpSpLocks/>
          </p:cNvGrpSpPr>
          <p:nvPr/>
        </p:nvGrpSpPr>
        <p:grpSpPr bwMode="auto">
          <a:xfrm>
            <a:off x="2339975" y="3641725"/>
            <a:ext cx="2160588" cy="1997075"/>
            <a:chOff x="1474" y="2294"/>
            <a:chExt cx="1361" cy="1258"/>
          </a:xfrm>
        </p:grpSpPr>
        <p:sp>
          <p:nvSpPr>
            <p:cNvPr id="107556" name="AutoShape 36"/>
            <p:cNvSpPr>
              <a:spLocks noChangeArrowheads="1"/>
            </p:cNvSpPr>
            <p:nvPr/>
          </p:nvSpPr>
          <p:spPr bwMode="auto">
            <a:xfrm rot="10800000">
              <a:off x="1474" y="2294"/>
              <a:ext cx="1361" cy="1257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07562" name="AutoShape 42"/>
            <p:cNvSpPr>
              <a:spLocks noChangeArrowheads="1"/>
            </p:cNvSpPr>
            <p:nvPr/>
          </p:nvSpPr>
          <p:spPr bwMode="auto">
            <a:xfrm>
              <a:off x="2018" y="3339"/>
              <a:ext cx="272" cy="21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07567" name="Group 47"/>
          <p:cNvGrpSpPr>
            <a:grpSpLocks/>
          </p:cNvGrpSpPr>
          <p:nvPr/>
        </p:nvGrpSpPr>
        <p:grpSpPr bwMode="auto">
          <a:xfrm>
            <a:off x="4643438" y="4178300"/>
            <a:ext cx="2160587" cy="1995488"/>
            <a:chOff x="2925" y="2632"/>
            <a:chExt cx="1361" cy="1257"/>
          </a:xfrm>
        </p:grpSpPr>
        <p:sp>
          <p:nvSpPr>
            <p:cNvPr id="107558" name="AutoShape 38"/>
            <p:cNvSpPr>
              <a:spLocks noChangeArrowheads="1"/>
            </p:cNvSpPr>
            <p:nvPr/>
          </p:nvSpPr>
          <p:spPr bwMode="auto">
            <a:xfrm rot="10800000">
              <a:off x="2925" y="2632"/>
              <a:ext cx="1361" cy="1257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07563" name="AutoShape 43"/>
            <p:cNvSpPr>
              <a:spLocks noChangeArrowheads="1"/>
            </p:cNvSpPr>
            <p:nvPr/>
          </p:nvSpPr>
          <p:spPr bwMode="auto">
            <a:xfrm>
              <a:off x="3470" y="3667"/>
              <a:ext cx="272" cy="21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07568" name="Group 48"/>
          <p:cNvGrpSpPr>
            <a:grpSpLocks/>
          </p:cNvGrpSpPr>
          <p:nvPr/>
        </p:nvGrpSpPr>
        <p:grpSpPr bwMode="auto">
          <a:xfrm>
            <a:off x="6997700" y="4681538"/>
            <a:ext cx="2160588" cy="2019300"/>
            <a:chOff x="4408" y="2949"/>
            <a:chExt cx="1361" cy="1272"/>
          </a:xfrm>
        </p:grpSpPr>
        <p:sp>
          <p:nvSpPr>
            <p:cNvPr id="107559" name="AutoShape 39"/>
            <p:cNvSpPr>
              <a:spLocks noChangeArrowheads="1"/>
            </p:cNvSpPr>
            <p:nvPr/>
          </p:nvSpPr>
          <p:spPr bwMode="auto">
            <a:xfrm rot="10800000">
              <a:off x="4408" y="2949"/>
              <a:ext cx="1361" cy="125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07564" name="AutoShape 44"/>
            <p:cNvSpPr>
              <a:spLocks noChangeArrowheads="1"/>
            </p:cNvSpPr>
            <p:nvPr/>
          </p:nvSpPr>
          <p:spPr bwMode="auto">
            <a:xfrm>
              <a:off x="4947" y="4008"/>
              <a:ext cx="272" cy="21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10390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7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7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7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7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7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2619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2619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000">
                <a:solidFill>
                  <a:srgbClr val="FFFFFF"/>
                </a:solidFill>
              </a:rPr>
              <a:t>Bekijk deze foto’s eens door een groen of  blauw filter . . .</a:t>
            </a:r>
          </a:p>
        </p:txBody>
      </p:sp>
      <p:pic>
        <p:nvPicPr>
          <p:cNvPr id="108551" name="Picture 7" descr="kiltsto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21590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2" name="Picture 8" descr="kiltstof bij blauw lic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533650"/>
            <a:ext cx="21590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3" name="Picture 9" descr="kiltstof bij groen lic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57350"/>
            <a:ext cx="21590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4" name="Picture 10" descr="kiltstof bij rood lich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822325"/>
            <a:ext cx="21590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556" name="Group 12"/>
          <p:cNvGrpSpPr>
            <a:grpSpLocks/>
          </p:cNvGrpSpPr>
          <p:nvPr/>
        </p:nvGrpSpPr>
        <p:grpSpPr bwMode="auto">
          <a:xfrm>
            <a:off x="0" y="2149475"/>
            <a:ext cx="2160588" cy="1997075"/>
            <a:chOff x="0" y="1933"/>
            <a:chExt cx="1361" cy="1258"/>
          </a:xfrm>
        </p:grpSpPr>
        <p:sp>
          <p:nvSpPr>
            <p:cNvPr id="108557" name="AutoShape 13"/>
            <p:cNvSpPr>
              <a:spLocks noChangeArrowheads="1"/>
            </p:cNvSpPr>
            <p:nvPr/>
          </p:nvSpPr>
          <p:spPr bwMode="auto">
            <a:xfrm rot="10800000">
              <a:off x="0" y="1933"/>
              <a:ext cx="1361" cy="125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08558" name="AutoShape 14"/>
            <p:cNvSpPr>
              <a:spLocks noChangeArrowheads="1"/>
            </p:cNvSpPr>
            <p:nvPr/>
          </p:nvSpPr>
          <p:spPr bwMode="auto">
            <a:xfrm>
              <a:off x="546" y="2978"/>
              <a:ext cx="272" cy="21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08559" name="Group 15"/>
          <p:cNvGrpSpPr>
            <a:grpSpLocks/>
          </p:cNvGrpSpPr>
          <p:nvPr/>
        </p:nvGrpSpPr>
        <p:grpSpPr bwMode="auto">
          <a:xfrm>
            <a:off x="2339975" y="2978150"/>
            <a:ext cx="2160588" cy="1997075"/>
            <a:chOff x="1474" y="2294"/>
            <a:chExt cx="1361" cy="1258"/>
          </a:xfrm>
        </p:grpSpPr>
        <p:sp>
          <p:nvSpPr>
            <p:cNvPr id="108560" name="AutoShape 16"/>
            <p:cNvSpPr>
              <a:spLocks noChangeArrowheads="1"/>
            </p:cNvSpPr>
            <p:nvPr/>
          </p:nvSpPr>
          <p:spPr bwMode="auto">
            <a:xfrm rot="10800000">
              <a:off x="1474" y="2294"/>
              <a:ext cx="1361" cy="1257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08561" name="AutoShape 17"/>
            <p:cNvSpPr>
              <a:spLocks noChangeArrowheads="1"/>
            </p:cNvSpPr>
            <p:nvPr/>
          </p:nvSpPr>
          <p:spPr bwMode="auto">
            <a:xfrm>
              <a:off x="2018" y="3339"/>
              <a:ext cx="272" cy="21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08562" name="Group 18"/>
          <p:cNvGrpSpPr>
            <a:grpSpLocks/>
          </p:cNvGrpSpPr>
          <p:nvPr/>
        </p:nvGrpSpPr>
        <p:grpSpPr bwMode="auto">
          <a:xfrm>
            <a:off x="4643438" y="3775075"/>
            <a:ext cx="2160587" cy="1995488"/>
            <a:chOff x="2925" y="2632"/>
            <a:chExt cx="1361" cy="1257"/>
          </a:xfrm>
        </p:grpSpPr>
        <p:sp>
          <p:nvSpPr>
            <p:cNvPr id="108563" name="AutoShape 19"/>
            <p:cNvSpPr>
              <a:spLocks noChangeArrowheads="1"/>
            </p:cNvSpPr>
            <p:nvPr/>
          </p:nvSpPr>
          <p:spPr bwMode="auto">
            <a:xfrm rot="10800000">
              <a:off x="2925" y="2632"/>
              <a:ext cx="1361" cy="1257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08564" name="AutoShape 20"/>
            <p:cNvSpPr>
              <a:spLocks noChangeArrowheads="1"/>
            </p:cNvSpPr>
            <p:nvPr/>
          </p:nvSpPr>
          <p:spPr bwMode="auto">
            <a:xfrm>
              <a:off x="3470" y="3667"/>
              <a:ext cx="272" cy="21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08565" name="Group 21"/>
          <p:cNvGrpSpPr>
            <a:grpSpLocks/>
          </p:cNvGrpSpPr>
          <p:nvPr/>
        </p:nvGrpSpPr>
        <p:grpSpPr bwMode="auto">
          <a:xfrm>
            <a:off x="6997700" y="4708525"/>
            <a:ext cx="2160588" cy="2019300"/>
            <a:chOff x="4408" y="2949"/>
            <a:chExt cx="1361" cy="1272"/>
          </a:xfrm>
        </p:grpSpPr>
        <p:sp>
          <p:nvSpPr>
            <p:cNvPr id="108566" name="AutoShape 22"/>
            <p:cNvSpPr>
              <a:spLocks noChangeArrowheads="1"/>
            </p:cNvSpPr>
            <p:nvPr/>
          </p:nvSpPr>
          <p:spPr bwMode="auto">
            <a:xfrm rot="10800000">
              <a:off x="4408" y="2949"/>
              <a:ext cx="1361" cy="125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08567" name="AutoShape 23"/>
            <p:cNvSpPr>
              <a:spLocks noChangeArrowheads="1"/>
            </p:cNvSpPr>
            <p:nvPr/>
          </p:nvSpPr>
          <p:spPr bwMode="auto">
            <a:xfrm>
              <a:off x="4947" y="4008"/>
              <a:ext cx="272" cy="21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08570" name="Text Box 26"/>
          <p:cNvSpPr txBox="1">
            <a:spLocks noChangeArrowheads="1"/>
          </p:cNvSpPr>
          <p:nvPr/>
        </p:nvSpPr>
        <p:spPr bwMode="auto">
          <a:xfrm>
            <a:off x="8101013" y="6400800"/>
            <a:ext cx="1042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6" action="ppaction://hlinksldjump"/>
              </a:rPr>
              <a:t>menu</a:t>
            </a:r>
            <a:endParaRPr lang="nl-NL" altLang="nl-NL" sz="2400">
              <a:solidFill>
                <a:srgbClr val="3333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75402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/>
    </p:bldLst>
  </p:timing>
</p:sld>
</file>

<file path=ppt/theme/theme1.xml><?xml version="1.0" encoding="utf-8"?>
<a:theme xmlns:a="http://schemas.openxmlformats.org/drawingml/2006/main" name="Standaardontwerp">
  <a:themeElements>
    <a:clrScheme name="ppt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B9D5FB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313</Words>
  <Application>Microsoft Office PowerPoint</Application>
  <PresentationFormat>Diavoorstelling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Standaardontwerp</vt:lpstr>
      <vt:lpstr>Kleuren (klas 2)</vt:lpstr>
      <vt:lpstr>1. Een witte lichtstraal . . .</vt:lpstr>
      <vt:lpstr>1. Bij wit licht is het hart rood. </vt:lpstr>
      <vt:lpstr>1. Bij wit licht is het hart rood. </vt:lpstr>
      <vt:lpstr>1. Bij wit licht is het hart rood. </vt:lpstr>
      <vt:lpstr>1. Bij wit licht is het ‘onze’ vlag.</vt:lpstr>
      <vt:lpstr>1. Bij wit licht is het ‘onze’ vlag.</vt:lpstr>
      <vt:lpstr>PowerPoint-presentatie</vt:lpstr>
      <vt:lpstr>PowerPoint-presentatie</vt:lpstr>
      <vt:lpstr>PowerPoint-presentatie</vt:lpstr>
      <vt:lpstr>Einde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Licht (onderbouw)</dc:title>
  <dc:creator>Ton&amp;Els</dc:creator>
  <cp:lastModifiedBy>Ton&amp;Els</cp:lastModifiedBy>
  <cp:revision>8</cp:revision>
  <dcterms:created xsi:type="dcterms:W3CDTF">2018-10-14T21:28:17Z</dcterms:created>
  <dcterms:modified xsi:type="dcterms:W3CDTF">2021-04-24T16:41:54Z</dcterms:modified>
</cp:coreProperties>
</file>