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60" r:id="rId4"/>
    <p:sldId id="261" r:id="rId5"/>
    <p:sldId id="262" r:id="rId6"/>
    <p:sldId id="328" r:id="rId7"/>
    <p:sldId id="263" r:id="rId8"/>
    <p:sldId id="264" r:id="rId9"/>
    <p:sldId id="265" r:id="rId10"/>
    <p:sldId id="302" r:id="rId11"/>
    <p:sldId id="266" r:id="rId12"/>
    <p:sldId id="267" r:id="rId13"/>
    <p:sldId id="327" r:id="rId14"/>
    <p:sldId id="268" r:id="rId15"/>
    <p:sldId id="269" r:id="rId16"/>
    <p:sldId id="270" r:id="rId17"/>
    <p:sldId id="326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00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2" autoAdjust="0"/>
  </p:normalViewPr>
  <p:slideViewPr>
    <p:cSldViewPr>
      <p:cViewPr varScale="1">
        <p:scale>
          <a:sx n="59" d="100"/>
          <a:sy n="59" d="100"/>
        </p:scale>
        <p:origin x="-9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BCA0-B7F2-4024-94BA-357DFEAB0C8D}" type="datetimeFigureOut">
              <a:rPr lang="nl-NL" smtClean="0"/>
              <a:t>24-5-2021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F1116-53C4-4A2F-839A-9DFE1E8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6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96452-DEBE-4678-8A0A-E053675F7998}" type="slidenum">
              <a:rPr lang="nl-NL" altLang="nl-NL">
                <a:solidFill>
                  <a:prstClr val="black"/>
                </a:solidFill>
              </a:rPr>
              <a:pPr/>
              <a:t>17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18AC0-A4C9-4481-AD96-BEAFA41B6F5B}" type="slidenum">
              <a:rPr lang="nl-NL" altLang="nl-NL">
                <a:solidFill>
                  <a:prstClr val="black"/>
                </a:solidFill>
              </a:rPr>
              <a:pPr/>
              <a:t>26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2E563-0B8C-400E-80F7-14BE82AF1C50}" type="slidenum">
              <a:rPr lang="nl-NL" altLang="nl-NL">
                <a:solidFill>
                  <a:prstClr val="black"/>
                </a:solidFill>
              </a:rPr>
              <a:pPr/>
              <a:t>27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C130-18AB-4398-B39F-1CD2D3640796}" type="slidenum">
              <a:rPr lang="nl-NL" altLang="nl-NL">
                <a:solidFill>
                  <a:prstClr val="black"/>
                </a:solidFill>
              </a:rPr>
              <a:pPr/>
              <a:t>28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C130-18AB-4398-B39F-1CD2D3640796}" type="slidenum">
              <a:rPr lang="nl-NL" altLang="nl-NL">
                <a:solidFill>
                  <a:prstClr val="black"/>
                </a:solidFill>
              </a:rPr>
              <a:pPr/>
              <a:t>29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B419F-D0D0-4526-95A7-E27BCCB3D27E}" type="slidenum">
              <a:rPr lang="nl-NL" altLang="nl-NL">
                <a:solidFill>
                  <a:prstClr val="black"/>
                </a:solidFill>
              </a:rPr>
              <a:pPr/>
              <a:t>31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4586B-E8CD-4A08-9478-21754D767BA8}" type="slidenum">
              <a:rPr lang="nl-NL" altLang="nl-NL">
                <a:solidFill>
                  <a:prstClr val="black"/>
                </a:solidFill>
              </a:rPr>
              <a:pPr/>
              <a:t>32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66CD1-E6A8-4CE8-96E8-A44DC571A186}" type="slidenum">
              <a:rPr lang="nl-NL" altLang="nl-NL">
                <a:solidFill>
                  <a:prstClr val="black"/>
                </a:solidFill>
              </a:rPr>
              <a:pPr/>
              <a:t>33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41736-5FA9-48F0-85F6-F6F8226AF21C}" type="slidenum">
              <a:rPr lang="nl-NL" altLang="nl-NL">
                <a:solidFill>
                  <a:prstClr val="black"/>
                </a:solidFill>
              </a:rPr>
              <a:pPr/>
              <a:t>18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D755-DA40-40BC-9E64-FD192C792F36}" type="slidenum">
              <a:rPr lang="nl-NL" altLang="nl-NL">
                <a:solidFill>
                  <a:prstClr val="black"/>
                </a:solidFill>
              </a:rPr>
              <a:pPr/>
              <a:t>38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293E4-AA30-481D-AE35-DB12E4D18AF1}" type="slidenum">
              <a:rPr lang="nl-NL" altLang="nl-NL">
                <a:solidFill>
                  <a:prstClr val="black"/>
                </a:solidFill>
              </a:rPr>
              <a:pPr/>
              <a:t>40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E6480-CBF5-4BB1-99C7-70D086B0A47A}" type="slidenum">
              <a:rPr lang="nl-NL" altLang="nl-NL">
                <a:solidFill>
                  <a:prstClr val="black"/>
                </a:solidFill>
              </a:rPr>
              <a:pPr/>
              <a:t>19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1C3D8-4E24-4935-A1EB-553273893294}" type="slidenum">
              <a:rPr lang="nl-NL" altLang="nl-NL">
                <a:solidFill>
                  <a:prstClr val="black"/>
                </a:solidFill>
              </a:rPr>
              <a:pPr/>
              <a:t>20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52719-0E00-4822-95C8-E01221FAF1AF}" type="slidenum">
              <a:rPr lang="nl-NL" altLang="nl-NL">
                <a:solidFill>
                  <a:prstClr val="black"/>
                </a:solidFill>
              </a:rPr>
              <a:pPr/>
              <a:t>21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97C4-F342-4E17-BE61-4F09BFA9DDBF}" type="slidenum">
              <a:rPr lang="nl-NL" altLang="nl-NL">
                <a:solidFill>
                  <a:prstClr val="black"/>
                </a:solidFill>
              </a:rPr>
              <a:pPr/>
              <a:t>22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97C4-F342-4E17-BE61-4F09BFA9DDBF}" type="slidenum">
              <a:rPr lang="nl-NL" altLang="nl-NL">
                <a:solidFill>
                  <a:prstClr val="black"/>
                </a:solidFill>
              </a:rPr>
              <a:pPr/>
              <a:t>23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5B615-7D95-4FBE-953B-80EF24E01E0E}" type="slidenum">
              <a:rPr lang="nl-NL" altLang="nl-NL">
                <a:solidFill>
                  <a:prstClr val="black"/>
                </a:solidFill>
              </a:rPr>
              <a:pPr/>
              <a:t>24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221A-EA3B-456A-A125-2033C018BCC9}" type="slidenum">
              <a:rPr lang="nl-NL" altLang="nl-NL">
                <a:solidFill>
                  <a:prstClr val="black"/>
                </a:solidFill>
              </a:rPr>
              <a:pPr/>
              <a:t>25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787DB-B825-4C66-88DB-00198FF101A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7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B69A-FD71-4982-B261-D22F56F25FA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42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76263-0BC4-438B-A921-FEBCECB9782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5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031D4-0246-48A4-95EE-CED43BFAA5E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194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2196-613A-4B94-9F1E-AFA37E18157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47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900D7-8F37-4D0D-9307-3FD118618B7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531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2B4A7-9541-4285-8F51-D5BB5710514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89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49F59-37C5-4C86-A99D-1807CDAF5A8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120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96A4-63CC-430A-9A79-DBAE94B4912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73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5BEE-E831-49FF-83C7-C57C0EB866F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66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8FC74-A316-47F4-A75E-DAA9928912E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216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DAF2DC-746B-40BD-A11C-4238BDA85670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9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hyperlink" Target="http://www.agtijmensen.nl/" TargetMode="Externa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6.xml"/><Relationship Id="rId5" Type="http://schemas.openxmlformats.org/officeDocument/2006/relationships/slide" Target="slide8.xml"/><Relationship Id="rId10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slide" Target="slide1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1.xml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slide" Target="slide1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63.png"/><Relationship Id="rId3" Type="http://schemas.openxmlformats.org/officeDocument/2006/relationships/slide" Target="slide1.xml"/><Relationship Id="rId7" Type="http://schemas.openxmlformats.org/officeDocument/2006/relationships/image" Target="../media/image4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61.png"/><Relationship Id="rId5" Type="http://schemas.openxmlformats.org/officeDocument/2006/relationships/image" Target="../media/image36.png"/><Relationship Id="rId10" Type="http://schemas.openxmlformats.org/officeDocument/2006/relationships/image" Target="../media/image60.jpg"/><Relationship Id="rId4" Type="http://schemas.openxmlformats.org/officeDocument/2006/relationships/image" Target="../media/image35.png"/><Relationship Id="rId9" Type="http://schemas.openxmlformats.org/officeDocument/2006/relationships/image" Target="../media/image59.png"/><Relationship Id="rId14" Type="http://schemas.openxmlformats.org/officeDocument/2006/relationships/image" Target="../media/image64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9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47.jpe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g"/><Relationship Id="rId11" Type="http://schemas.openxmlformats.org/officeDocument/2006/relationships/image" Target="../media/image46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63.png"/><Relationship Id="rId4" Type="http://schemas.openxmlformats.org/officeDocument/2006/relationships/slide" Target="slide1.xml"/><Relationship Id="rId9" Type="http://schemas.openxmlformats.org/officeDocument/2006/relationships/image" Target="../media/image36.png"/><Relationship Id="rId1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47.jpeg"/><Relationship Id="rId5" Type="http://schemas.openxmlformats.org/officeDocument/2006/relationships/image" Target="../media/image60.jpg"/><Relationship Id="rId15" Type="http://schemas.openxmlformats.org/officeDocument/2006/relationships/image" Target="../media/image69.png"/><Relationship Id="rId10" Type="http://schemas.openxmlformats.org/officeDocument/2006/relationships/image" Target="../media/image46.png"/><Relationship Id="rId4" Type="http://schemas.openxmlformats.org/officeDocument/2006/relationships/image" Target="../media/image61.png"/><Relationship Id="rId9" Type="http://schemas.openxmlformats.org/officeDocument/2006/relationships/image" Target="../media/image40.png"/><Relationship Id="rId1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2.png"/><Relationship Id="rId18" Type="http://schemas.openxmlformats.org/officeDocument/2006/relationships/image" Target="../media/image7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59.png"/><Relationship Id="rId17" Type="http://schemas.openxmlformats.org/officeDocument/2006/relationships/slide" Target="slide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47.jpeg"/><Relationship Id="rId5" Type="http://schemas.openxmlformats.org/officeDocument/2006/relationships/image" Target="../media/image60.jpg"/><Relationship Id="rId15" Type="http://schemas.openxmlformats.org/officeDocument/2006/relationships/image" Target="../media/image74.png"/><Relationship Id="rId10" Type="http://schemas.openxmlformats.org/officeDocument/2006/relationships/image" Target="../media/image46.png"/><Relationship Id="rId19" Type="http://schemas.openxmlformats.org/officeDocument/2006/relationships/image" Target="../media/image63.png"/><Relationship Id="rId4" Type="http://schemas.openxmlformats.org/officeDocument/2006/relationships/image" Target="../media/image61.png"/><Relationship Id="rId9" Type="http://schemas.openxmlformats.org/officeDocument/2006/relationships/image" Target="../media/image40.png"/><Relationship Id="rId1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47.jpeg"/><Relationship Id="rId5" Type="http://schemas.openxmlformats.org/officeDocument/2006/relationships/image" Target="../media/image60.jpg"/><Relationship Id="rId15" Type="http://schemas.openxmlformats.org/officeDocument/2006/relationships/image" Target="../media/image63.png"/><Relationship Id="rId10" Type="http://schemas.openxmlformats.org/officeDocument/2006/relationships/image" Target="../media/image46.png"/><Relationship Id="rId4" Type="http://schemas.openxmlformats.org/officeDocument/2006/relationships/image" Target="../media/image61.png"/><Relationship Id="rId9" Type="http://schemas.openxmlformats.org/officeDocument/2006/relationships/image" Target="../media/image40.png"/><Relationship Id="rId1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3075"/>
          </a:xfrm>
        </p:spPr>
        <p:txBody>
          <a:bodyPr/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</a:rPr>
              <a:t>Electrische</a:t>
            </a:r>
            <a:r>
              <a:rPr lang="en-US" altLang="nl-NL" sz="3200" dirty="0">
                <a:solidFill>
                  <a:srgbClr val="FF3300"/>
                </a:solidFill>
              </a:rPr>
              <a:t> </a:t>
            </a:r>
            <a:r>
              <a:rPr lang="en-US" altLang="nl-NL" sz="3200" dirty="0" err="1" smtClean="0">
                <a:solidFill>
                  <a:srgbClr val="FF3300"/>
                </a:solidFill>
              </a:rPr>
              <a:t>stroom</a:t>
            </a:r>
            <a:r>
              <a:rPr lang="en-US" altLang="nl-NL" sz="3200" dirty="0" smtClean="0">
                <a:solidFill>
                  <a:srgbClr val="FF3300"/>
                </a:solidFill>
              </a:rPr>
              <a:t> (</a:t>
            </a:r>
            <a:r>
              <a:rPr lang="en-US" altLang="nl-NL" sz="3200" dirty="0" err="1" smtClean="0">
                <a:solidFill>
                  <a:srgbClr val="FF3300"/>
                </a:solidFill>
              </a:rPr>
              <a:t>klas</a:t>
            </a:r>
            <a:r>
              <a:rPr lang="en-US" altLang="nl-NL" sz="3200" dirty="0" smtClean="0">
                <a:solidFill>
                  <a:srgbClr val="FF3300"/>
                </a:solidFill>
              </a:rPr>
              <a:t> 3)</a:t>
            </a:r>
            <a:endParaRPr lang="nl-NL" altLang="nl-NL" sz="3200" dirty="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6250"/>
            <a:ext cx="9144000" cy="60960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altLang="nl-NL" sz="2800" dirty="0" err="1" smtClean="0">
                <a:solidFill>
                  <a:schemeClr val="accent2"/>
                </a:solidFill>
                <a:hlinkClick r:id="rId2" action="ppaction://hlinksldjump"/>
              </a:rPr>
              <a:t>Schematekens</a:t>
            </a:r>
            <a:r>
              <a:rPr lang="en-US" altLang="nl-NL" sz="2800" dirty="0">
                <a:solidFill>
                  <a:schemeClr val="accent2"/>
                </a:solidFill>
                <a:hlinkClick r:id="rId2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3" action="ppaction://hlinksldjump"/>
              </a:rPr>
              <a:t>Batterijen</a:t>
            </a:r>
            <a:r>
              <a:rPr lang="en-US" altLang="nl-NL" sz="2800" dirty="0">
                <a:solidFill>
                  <a:schemeClr val="accent2"/>
                </a:solidFill>
                <a:hlinkClick r:id="rId3" action="ppaction://hlinksldjump"/>
              </a:rPr>
              <a:t> in </a:t>
            </a:r>
            <a:r>
              <a:rPr lang="en-US" altLang="nl-NL" sz="2800" dirty="0" err="1">
                <a:solidFill>
                  <a:schemeClr val="accent2"/>
                </a:solidFill>
                <a:hlinkClick r:id="rId3" action="ppaction://hlinksldjump"/>
              </a:rPr>
              <a:t>serie</a:t>
            </a:r>
            <a:r>
              <a:rPr lang="en-US" altLang="nl-NL" sz="2800" dirty="0">
                <a:solidFill>
                  <a:schemeClr val="accent2"/>
                </a:solidFill>
                <a:hlinkClick r:id="rId3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4" action="ppaction://hlinksldjump"/>
              </a:rPr>
              <a:t>Zaklamp</a:t>
            </a:r>
            <a:r>
              <a:rPr lang="en-US" altLang="nl-NL" sz="2800" dirty="0">
                <a:solidFill>
                  <a:schemeClr val="accent2"/>
                </a:solidFill>
                <a:hlinkClick r:id="rId4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4" action="ppaction://hlinksldjump"/>
              </a:rPr>
              <a:t>en</a:t>
            </a:r>
            <a:r>
              <a:rPr lang="en-US" altLang="nl-NL" sz="2800" dirty="0">
                <a:solidFill>
                  <a:schemeClr val="accent2"/>
                </a:solidFill>
                <a:hlinkClick r:id="rId4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4" action="ppaction://hlinksldjump"/>
              </a:rPr>
              <a:t>stroomkring</a:t>
            </a:r>
            <a:r>
              <a:rPr lang="en-US" altLang="nl-NL" sz="2800" dirty="0">
                <a:solidFill>
                  <a:schemeClr val="accent2"/>
                </a:solidFill>
                <a:hlinkClick r:id="rId4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>
                <a:solidFill>
                  <a:schemeClr val="accent2"/>
                </a:solidFill>
                <a:hlinkClick r:id="rId5" action="ppaction://hlinksldjump"/>
              </a:rPr>
              <a:t>Plus- </a:t>
            </a:r>
            <a:r>
              <a:rPr lang="en-US" altLang="nl-NL" sz="2800" dirty="0" err="1">
                <a:solidFill>
                  <a:schemeClr val="accent2"/>
                </a:solidFill>
                <a:hlinkClick r:id="rId5" action="ppaction://hlinksldjump"/>
              </a:rPr>
              <a:t>en</a:t>
            </a:r>
            <a:r>
              <a:rPr lang="en-US" altLang="nl-NL" sz="2800" dirty="0">
                <a:solidFill>
                  <a:schemeClr val="accent2"/>
                </a:solidFill>
                <a:hlinkClick r:id="rId5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5" action="ppaction://hlinksldjump"/>
              </a:rPr>
              <a:t>minpool</a:t>
            </a:r>
            <a:r>
              <a:rPr lang="en-US" altLang="nl-NL" sz="2800" dirty="0">
                <a:solidFill>
                  <a:schemeClr val="accent2"/>
                </a:solidFill>
                <a:hlinkClick r:id="rId5" action="ppaction://hlinksldjump"/>
              </a:rPr>
              <a:t>, </a:t>
            </a:r>
            <a:r>
              <a:rPr lang="en-US" altLang="nl-NL" sz="2800" dirty="0" err="1">
                <a:solidFill>
                  <a:schemeClr val="accent2"/>
                </a:solidFill>
                <a:hlinkClick r:id="rId5" action="ppaction://hlinksldjump"/>
              </a:rPr>
              <a:t>stroomrichting</a:t>
            </a:r>
            <a:r>
              <a:rPr lang="en-US" altLang="nl-NL" sz="2800" dirty="0">
                <a:solidFill>
                  <a:schemeClr val="accent2"/>
                </a:solidFill>
                <a:hlinkClick r:id="rId5" action="ppaction://hlinksldjump"/>
              </a:rPr>
              <a:t>. 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>
                <a:solidFill>
                  <a:schemeClr val="accent2"/>
                </a:solidFill>
                <a:hlinkClick r:id="rId6" action="ppaction://hlinksldjump"/>
              </a:rPr>
              <a:t>Hoe </a:t>
            </a:r>
            <a:r>
              <a:rPr lang="en-US" altLang="nl-NL" sz="2800" dirty="0" err="1">
                <a:solidFill>
                  <a:schemeClr val="accent2"/>
                </a:solidFill>
                <a:hlinkClick r:id="rId6" action="ppaction://hlinksldjump"/>
              </a:rPr>
              <a:t>maak</a:t>
            </a:r>
            <a:r>
              <a:rPr lang="en-US" altLang="nl-NL" sz="2800" dirty="0">
                <a:solidFill>
                  <a:schemeClr val="accent2"/>
                </a:solidFill>
                <a:hlinkClick r:id="rId6" action="ppaction://hlinksldjump"/>
              </a:rPr>
              <a:t> je </a:t>
            </a:r>
            <a:r>
              <a:rPr lang="en-US" altLang="nl-NL" sz="2800" dirty="0" err="1">
                <a:solidFill>
                  <a:schemeClr val="accent2"/>
                </a:solidFill>
                <a:hlinkClick r:id="rId6" action="ppaction://hlinksldjump"/>
              </a:rPr>
              <a:t>een</a:t>
            </a:r>
            <a:r>
              <a:rPr lang="en-US" altLang="nl-NL" sz="2800" dirty="0">
                <a:solidFill>
                  <a:schemeClr val="accent2"/>
                </a:solidFill>
                <a:hlinkClick r:id="rId6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6" action="ppaction://hlinksldjump"/>
              </a:rPr>
              <a:t>schakeling</a:t>
            </a:r>
            <a:r>
              <a:rPr lang="en-US" altLang="nl-NL" sz="2800" dirty="0">
                <a:solidFill>
                  <a:schemeClr val="accent2"/>
                </a:solidFill>
                <a:hlinkClick r:id="rId6" action="ppaction://hlinksldjump"/>
              </a:rPr>
              <a:t>?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>
                <a:solidFill>
                  <a:schemeClr val="accent2"/>
                </a:solidFill>
                <a:hlinkClick r:id="rId7" action="ppaction://hlinksldjump"/>
              </a:rPr>
              <a:t>Wet van Ohm.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8" action="ppaction://hlinksldjump"/>
              </a:rPr>
              <a:t>Soorten</a:t>
            </a:r>
            <a:r>
              <a:rPr lang="en-US" altLang="nl-NL" sz="2800" dirty="0">
                <a:solidFill>
                  <a:schemeClr val="accent2"/>
                </a:solidFill>
                <a:hlinkClick r:id="rId8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8" action="ppaction://hlinksldjump"/>
              </a:rPr>
              <a:t>weerstanden</a:t>
            </a:r>
            <a:r>
              <a:rPr lang="en-US" altLang="nl-NL" sz="2800" dirty="0">
                <a:solidFill>
                  <a:schemeClr val="accent2"/>
                </a:solidFill>
                <a:hlinkClick r:id="rId8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9" action="ppaction://hlinksldjump"/>
              </a:rPr>
              <a:t>Serieschakelingen</a:t>
            </a:r>
            <a:r>
              <a:rPr lang="en-US" altLang="nl-NL" sz="2800" dirty="0">
                <a:solidFill>
                  <a:schemeClr val="accent2"/>
                </a:solidFill>
                <a:hlinkClick r:id="rId9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10" action="ppaction://hlinksldjump"/>
              </a:rPr>
              <a:t>Parallelschakeling</a:t>
            </a:r>
            <a:r>
              <a:rPr lang="en-US" altLang="nl-NL" sz="2800" dirty="0">
                <a:solidFill>
                  <a:schemeClr val="accent2"/>
                </a:solidFill>
                <a:hlinkClick r:id="rId10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11" action="ppaction://hlinksldjump"/>
              </a:rPr>
              <a:t>Energie</a:t>
            </a:r>
            <a:r>
              <a:rPr lang="en-US" altLang="nl-NL" sz="2800" dirty="0">
                <a:solidFill>
                  <a:schemeClr val="accent2"/>
                </a:solidFill>
                <a:hlinkClick r:id="rId11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11" action="ppaction://hlinksldjump"/>
              </a:rPr>
              <a:t>en</a:t>
            </a:r>
            <a:r>
              <a:rPr lang="en-US" altLang="nl-NL" sz="2800" dirty="0">
                <a:solidFill>
                  <a:schemeClr val="accent2"/>
                </a:solidFill>
                <a:hlinkClick r:id="rId11" action="ppaction://hlinksldjump"/>
              </a:rPr>
              <a:t> </a:t>
            </a:r>
            <a:r>
              <a:rPr lang="en-US" altLang="nl-NL" sz="2800" dirty="0" err="1">
                <a:solidFill>
                  <a:schemeClr val="accent2"/>
                </a:solidFill>
                <a:hlinkClick r:id="rId11" action="ppaction://hlinksldjump"/>
              </a:rPr>
              <a:t>vermogen</a:t>
            </a:r>
            <a:r>
              <a:rPr lang="en-US" altLang="nl-NL" sz="2800" dirty="0">
                <a:solidFill>
                  <a:schemeClr val="accent2"/>
                </a:solidFill>
                <a:hlinkClick r:id="rId11" action="ppaction://hlinksldjump"/>
              </a:rPr>
              <a:t>. </a:t>
            </a:r>
            <a:r>
              <a:rPr lang="en-US" altLang="nl-NL" sz="2800" dirty="0" err="1">
                <a:solidFill>
                  <a:schemeClr val="accent2"/>
                </a:solidFill>
                <a:hlinkClick r:id="rId11" action="ppaction://hlinksldjump"/>
              </a:rPr>
              <a:t>Elektriciteitsrekening</a:t>
            </a:r>
            <a:r>
              <a:rPr lang="en-US" altLang="nl-NL" sz="2800" dirty="0">
                <a:solidFill>
                  <a:schemeClr val="accent2"/>
                </a:solidFill>
                <a:hlinkClick r:id="rId11" action="ppaction://hlinksldjump"/>
              </a:rPr>
              <a:t>.</a:t>
            </a:r>
            <a:endParaRPr lang="en-US" altLang="nl-NL" sz="2800" dirty="0">
              <a:solidFill>
                <a:schemeClr val="accent2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altLang="nl-NL" sz="2800" dirty="0" err="1">
                <a:solidFill>
                  <a:schemeClr val="accent2"/>
                </a:solidFill>
                <a:hlinkClick r:id="rId12" action="ppaction://hlinksldjump"/>
              </a:rPr>
              <a:t>Huisinstallatie</a:t>
            </a:r>
            <a:r>
              <a:rPr lang="en-US" altLang="nl-NL" sz="2800" dirty="0">
                <a:solidFill>
                  <a:schemeClr val="accent2"/>
                </a:solidFill>
                <a:hlinkClick r:id="rId12" action="ppaction://hlinksldjump"/>
              </a:rPr>
              <a:t>, </a:t>
            </a:r>
            <a:r>
              <a:rPr lang="en-US" altLang="nl-NL" sz="2800" dirty="0" err="1">
                <a:solidFill>
                  <a:schemeClr val="accent2"/>
                </a:solidFill>
                <a:hlinkClick r:id="rId12" action="ppaction://hlinksldjump"/>
              </a:rPr>
              <a:t>zekeringen</a:t>
            </a:r>
            <a:r>
              <a:rPr lang="en-US" altLang="nl-NL" sz="2800" dirty="0">
                <a:solidFill>
                  <a:schemeClr val="accent2"/>
                </a:solidFill>
                <a:hlinkClick r:id="rId12" action="ppaction://hlinksldjump"/>
              </a:rPr>
              <a:t>, </a:t>
            </a:r>
            <a:r>
              <a:rPr lang="en-US" altLang="nl-NL" sz="2800" dirty="0" err="1">
                <a:solidFill>
                  <a:schemeClr val="accent2"/>
                </a:solidFill>
                <a:hlinkClick r:id="rId12" action="ppaction://hlinksldjump"/>
              </a:rPr>
              <a:t>aardlekschakelaar</a:t>
            </a:r>
            <a:r>
              <a:rPr lang="en-US" altLang="nl-NL" sz="2800" dirty="0">
                <a:solidFill>
                  <a:schemeClr val="accent2"/>
                </a:solidFill>
                <a:hlinkClick r:id="rId12" action="ppaction://hlinksldjump"/>
              </a:rPr>
              <a:t>, </a:t>
            </a:r>
            <a:r>
              <a:rPr lang="en-US" altLang="nl-NL" sz="2800" dirty="0" err="1">
                <a:solidFill>
                  <a:schemeClr val="accent2"/>
                </a:solidFill>
                <a:hlinkClick r:id="rId12" action="ppaction://hlinksldjump"/>
              </a:rPr>
              <a:t>aarding</a:t>
            </a:r>
            <a:r>
              <a:rPr lang="en-US" altLang="nl-NL" sz="2800" dirty="0">
                <a:solidFill>
                  <a:schemeClr val="accent2"/>
                </a:solidFill>
                <a:hlinkClick r:id="rId12" action="ppaction://hlinksldjump"/>
              </a:rPr>
              <a:t>.</a:t>
            </a:r>
            <a:endParaRPr lang="nl-NL" altLang="nl-NL" sz="2800" dirty="0">
              <a:solidFill>
                <a:schemeClr val="accent2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495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44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38200" y="6555988"/>
            <a:ext cx="830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agtijmensen.nl</a:t>
            </a:r>
            <a:r>
              <a:rPr lang="en-US" altLang="nl-NL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23052021</a:t>
            </a:r>
            <a:endParaRPr lang="nl-NL" altLang="nl-NL" sz="1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94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11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allAtOnce" autoUpdateAnimBg="0"/>
      <p:bldP spid="2253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-10266" y="1288893"/>
            <a:ext cx="5580120" cy="5580120"/>
            <a:chOff x="-10266" y="1257361"/>
            <a:chExt cx="5580120" cy="558012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66" y="1257361"/>
              <a:ext cx="5580120" cy="5580120"/>
            </a:xfrm>
            <a:prstGeom prst="rect">
              <a:avLst/>
            </a:prstGeom>
          </p:spPr>
        </p:pic>
        <p:sp>
          <p:nvSpPr>
            <p:cNvPr id="6" name="Vrije vorm 5"/>
            <p:cNvSpPr/>
            <p:nvPr/>
          </p:nvSpPr>
          <p:spPr>
            <a:xfrm>
              <a:off x="2949171" y="2114236"/>
              <a:ext cx="261257" cy="2018805"/>
            </a:xfrm>
            <a:custGeom>
              <a:avLst/>
              <a:gdLst>
                <a:gd name="connsiteX0" fmla="*/ 106877 w 261257"/>
                <a:gd name="connsiteY0" fmla="*/ 0 h 2018805"/>
                <a:gd name="connsiteX1" fmla="*/ 71252 w 261257"/>
                <a:gd name="connsiteY1" fmla="*/ 59376 h 2018805"/>
                <a:gd name="connsiteX2" fmla="*/ 59376 w 261257"/>
                <a:gd name="connsiteY2" fmla="*/ 142504 h 2018805"/>
                <a:gd name="connsiteX3" fmla="*/ 95002 w 261257"/>
                <a:gd name="connsiteY3" fmla="*/ 166254 h 2018805"/>
                <a:gd name="connsiteX4" fmla="*/ 106877 w 261257"/>
                <a:gd name="connsiteY4" fmla="*/ 201880 h 2018805"/>
                <a:gd name="connsiteX5" fmla="*/ 178129 w 261257"/>
                <a:gd name="connsiteY5" fmla="*/ 249382 h 2018805"/>
                <a:gd name="connsiteX6" fmla="*/ 178129 w 261257"/>
                <a:gd name="connsiteY6" fmla="*/ 403761 h 2018805"/>
                <a:gd name="connsiteX7" fmla="*/ 154379 w 261257"/>
                <a:gd name="connsiteY7" fmla="*/ 439387 h 2018805"/>
                <a:gd name="connsiteX8" fmla="*/ 106877 w 261257"/>
                <a:gd name="connsiteY8" fmla="*/ 546265 h 2018805"/>
                <a:gd name="connsiteX9" fmla="*/ 95002 w 261257"/>
                <a:gd name="connsiteY9" fmla="*/ 617517 h 2018805"/>
                <a:gd name="connsiteX10" fmla="*/ 23750 w 261257"/>
                <a:gd name="connsiteY10" fmla="*/ 665018 h 2018805"/>
                <a:gd name="connsiteX11" fmla="*/ 0 w 261257"/>
                <a:gd name="connsiteY11" fmla="*/ 700644 h 2018805"/>
                <a:gd name="connsiteX12" fmla="*/ 59376 w 261257"/>
                <a:gd name="connsiteY12" fmla="*/ 748145 h 2018805"/>
                <a:gd name="connsiteX13" fmla="*/ 154379 w 261257"/>
                <a:gd name="connsiteY13" fmla="*/ 831272 h 2018805"/>
                <a:gd name="connsiteX14" fmla="*/ 190005 w 261257"/>
                <a:gd name="connsiteY14" fmla="*/ 855023 h 2018805"/>
                <a:gd name="connsiteX15" fmla="*/ 213755 w 261257"/>
                <a:gd name="connsiteY15" fmla="*/ 890649 h 2018805"/>
                <a:gd name="connsiteX16" fmla="*/ 213755 w 261257"/>
                <a:gd name="connsiteY16" fmla="*/ 985652 h 2018805"/>
                <a:gd name="connsiteX17" fmla="*/ 142503 w 261257"/>
                <a:gd name="connsiteY17" fmla="*/ 1033153 h 2018805"/>
                <a:gd name="connsiteX18" fmla="*/ 106877 w 261257"/>
                <a:gd name="connsiteY18" fmla="*/ 1056904 h 2018805"/>
                <a:gd name="connsiteX19" fmla="*/ 71252 w 261257"/>
                <a:gd name="connsiteY19" fmla="*/ 1128156 h 2018805"/>
                <a:gd name="connsiteX20" fmla="*/ 83127 w 261257"/>
                <a:gd name="connsiteY20" fmla="*/ 1163782 h 2018805"/>
                <a:gd name="connsiteX21" fmla="*/ 118753 w 261257"/>
                <a:gd name="connsiteY21" fmla="*/ 1199408 h 2018805"/>
                <a:gd name="connsiteX22" fmla="*/ 190005 w 261257"/>
                <a:gd name="connsiteY22" fmla="*/ 1246909 h 2018805"/>
                <a:gd name="connsiteX23" fmla="*/ 213755 w 261257"/>
                <a:gd name="connsiteY23" fmla="*/ 1282535 h 2018805"/>
                <a:gd name="connsiteX24" fmla="*/ 249381 w 261257"/>
                <a:gd name="connsiteY24" fmla="*/ 1306285 h 2018805"/>
                <a:gd name="connsiteX25" fmla="*/ 261257 w 261257"/>
                <a:gd name="connsiteY25" fmla="*/ 1341911 h 2018805"/>
                <a:gd name="connsiteX26" fmla="*/ 201880 w 261257"/>
                <a:gd name="connsiteY26" fmla="*/ 1543792 h 2018805"/>
                <a:gd name="connsiteX27" fmla="*/ 166254 w 261257"/>
                <a:gd name="connsiteY27" fmla="*/ 1555667 h 2018805"/>
                <a:gd name="connsiteX28" fmla="*/ 142503 w 261257"/>
                <a:gd name="connsiteY28" fmla="*/ 1626919 h 2018805"/>
                <a:gd name="connsiteX29" fmla="*/ 166254 w 261257"/>
                <a:gd name="connsiteY29" fmla="*/ 1769423 h 2018805"/>
                <a:gd name="connsiteX30" fmla="*/ 106877 w 261257"/>
                <a:gd name="connsiteY30" fmla="*/ 1947553 h 2018805"/>
                <a:gd name="connsiteX31" fmla="*/ 47501 w 261257"/>
                <a:gd name="connsiteY31" fmla="*/ 2006930 h 2018805"/>
                <a:gd name="connsiteX32" fmla="*/ 47501 w 261257"/>
                <a:gd name="connsiteY32" fmla="*/ 2018805 h 201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57" h="2018805">
                  <a:moveTo>
                    <a:pt x="106877" y="0"/>
                  </a:moveTo>
                  <a:cubicBezTo>
                    <a:pt x="95002" y="19792"/>
                    <a:pt x="83485" y="39803"/>
                    <a:pt x="71252" y="59376"/>
                  </a:cubicBezTo>
                  <a:cubicBezTo>
                    <a:pt x="50322" y="92864"/>
                    <a:pt x="30460" y="99130"/>
                    <a:pt x="59376" y="142504"/>
                  </a:cubicBezTo>
                  <a:cubicBezTo>
                    <a:pt x="67293" y="154379"/>
                    <a:pt x="83127" y="158337"/>
                    <a:pt x="95002" y="166254"/>
                  </a:cubicBezTo>
                  <a:cubicBezTo>
                    <a:pt x="98960" y="178129"/>
                    <a:pt x="98026" y="193029"/>
                    <a:pt x="106877" y="201880"/>
                  </a:cubicBezTo>
                  <a:cubicBezTo>
                    <a:pt x="127061" y="222064"/>
                    <a:pt x="178129" y="249382"/>
                    <a:pt x="178129" y="249382"/>
                  </a:cubicBezTo>
                  <a:cubicBezTo>
                    <a:pt x="199396" y="313178"/>
                    <a:pt x="201389" y="302967"/>
                    <a:pt x="178129" y="403761"/>
                  </a:cubicBezTo>
                  <a:cubicBezTo>
                    <a:pt x="174920" y="417668"/>
                    <a:pt x="160175" y="426345"/>
                    <a:pt x="154379" y="439387"/>
                  </a:cubicBezTo>
                  <a:cubicBezTo>
                    <a:pt x="97854" y="566570"/>
                    <a:pt x="160626" y="465642"/>
                    <a:pt x="106877" y="546265"/>
                  </a:cubicBezTo>
                  <a:cubicBezTo>
                    <a:pt x="102919" y="570016"/>
                    <a:pt x="108810" y="597791"/>
                    <a:pt x="95002" y="617517"/>
                  </a:cubicBezTo>
                  <a:cubicBezTo>
                    <a:pt x="78633" y="640902"/>
                    <a:pt x="23750" y="665018"/>
                    <a:pt x="23750" y="665018"/>
                  </a:cubicBezTo>
                  <a:cubicBezTo>
                    <a:pt x="15833" y="676893"/>
                    <a:pt x="0" y="686372"/>
                    <a:pt x="0" y="700644"/>
                  </a:cubicBezTo>
                  <a:cubicBezTo>
                    <a:pt x="0" y="736455"/>
                    <a:pt x="37130" y="740730"/>
                    <a:pt x="59376" y="748145"/>
                  </a:cubicBezTo>
                  <a:cubicBezTo>
                    <a:pt x="98961" y="807522"/>
                    <a:pt x="71251" y="775853"/>
                    <a:pt x="154379" y="831272"/>
                  </a:cubicBezTo>
                  <a:lnTo>
                    <a:pt x="190005" y="855023"/>
                  </a:lnTo>
                  <a:cubicBezTo>
                    <a:pt x="197922" y="866898"/>
                    <a:pt x="207372" y="877884"/>
                    <a:pt x="213755" y="890649"/>
                  </a:cubicBezTo>
                  <a:cubicBezTo>
                    <a:pt x="227524" y="918187"/>
                    <a:pt x="235326" y="957918"/>
                    <a:pt x="213755" y="985652"/>
                  </a:cubicBezTo>
                  <a:cubicBezTo>
                    <a:pt x="196230" y="1008184"/>
                    <a:pt x="166254" y="1017319"/>
                    <a:pt x="142503" y="1033153"/>
                  </a:cubicBezTo>
                  <a:lnTo>
                    <a:pt x="106877" y="1056904"/>
                  </a:lnTo>
                  <a:cubicBezTo>
                    <a:pt x="94869" y="1074917"/>
                    <a:pt x="71252" y="1103573"/>
                    <a:pt x="71252" y="1128156"/>
                  </a:cubicBezTo>
                  <a:cubicBezTo>
                    <a:pt x="71252" y="1140674"/>
                    <a:pt x="76183" y="1153367"/>
                    <a:pt x="83127" y="1163782"/>
                  </a:cubicBezTo>
                  <a:cubicBezTo>
                    <a:pt x="92443" y="1177756"/>
                    <a:pt x="105496" y="1189097"/>
                    <a:pt x="118753" y="1199408"/>
                  </a:cubicBezTo>
                  <a:cubicBezTo>
                    <a:pt x="141285" y="1216933"/>
                    <a:pt x="190005" y="1246909"/>
                    <a:pt x="190005" y="1246909"/>
                  </a:cubicBezTo>
                  <a:cubicBezTo>
                    <a:pt x="197922" y="1258784"/>
                    <a:pt x="203663" y="1272443"/>
                    <a:pt x="213755" y="1282535"/>
                  </a:cubicBezTo>
                  <a:cubicBezTo>
                    <a:pt x="223847" y="1292627"/>
                    <a:pt x="240465" y="1295140"/>
                    <a:pt x="249381" y="1306285"/>
                  </a:cubicBezTo>
                  <a:cubicBezTo>
                    <a:pt x="257201" y="1316060"/>
                    <a:pt x="257298" y="1330036"/>
                    <a:pt x="261257" y="1341911"/>
                  </a:cubicBezTo>
                  <a:cubicBezTo>
                    <a:pt x="258818" y="1368733"/>
                    <a:pt x="265785" y="1522491"/>
                    <a:pt x="201880" y="1543792"/>
                  </a:cubicBezTo>
                  <a:lnTo>
                    <a:pt x="166254" y="1555667"/>
                  </a:lnTo>
                  <a:cubicBezTo>
                    <a:pt x="158337" y="1579418"/>
                    <a:pt x="139738" y="1602037"/>
                    <a:pt x="142503" y="1626919"/>
                  </a:cubicBezTo>
                  <a:cubicBezTo>
                    <a:pt x="155761" y="1746238"/>
                    <a:pt x="143044" y="1699791"/>
                    <a:pt x="166254" y="1769423"/>
                  </a:cubicBezTo>
                  <a:cubicBezTo>
                    <a:pt x="151227" y="1904673"/>
                    <a:pt x="174263" y="1846474"/>
                    <a:pt x="106877" y="1947553"/>
                  </a:cubicBezTo>
                  <a:cubicBezTo>
                    <a:pt x="43541" y="2042556"/>
                    <a:pt x="126671" y="1927760"/>
                    <a:pt x="47501" y="2006930"/>
                  </a:cubicBezTo>
                  <a:lnTo>
                    <a:pt x="47501" y="2018805"/>
                  </a:lnTo>
                </a:path>
              </a:pathLst>
            </a:custGeom>
            <a:noFill/>
            <a:ln cmpd="sng">
              <a:gradFill flip="none" rotWithShape="1">
                <a:gsLst>
                  <a:gs pos="0">
                    <a:srgbClr val="777777"/>
                  </a:gs>
                  <a:gs pos="58000">
                    <a:srgbClr val="9A9A9A"/>
                  </a:gs>
                  <a:gs pos="100000">
                    <a:srgbClr val="EAEAEA"/>
                  </a:gs>
                </a:gsLst>
                <a:lin ang="2700000" scaled="1"/>
                <a:tileRect/>
              </a:gradFill>
              <a:headEnd type="diamond" w="lg" len="lg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7" name="Groep 6"/>
            <p:cNvGrpSpPr/>
            <p:nvPr/>
          </p:nvGrpSpPr>
          <p:grpSpPr>
            <a:xfrm>
              <a:off x="3206630" y="2434551"/>
              <a:ext cx="1691101" cy="2855406"/>
              <a:chOff x="5895256" y="2262712"/>
              <a:chExt cx="1691101" cy="2855406"/>
            </a:xfrm>
          </p:grpSpPr>
          <p:sp>
            <p:nvSpPr>
              <p:cNvPr id="8" name="Vrije vorm 7"/>
              <p:cNvSpPr/>
              <p:nvPr/>
            </p:nvSpPr>
            <p:spPr>
              <a:xfrm>
                <a:off x="6473408" y="4476851"/>
                <a:ext cx="1112949" cy="641267"/>
              </a:xfrm>
              <a:custGeom>
                <a:avLst/>
                <a:gdLst>
                  <a:gd name="connsiteX0" fmla="*/ 1092530 w 1112949"/>
                  <a:gd name="connsiteY0" fmla="*/ 641267 h 641267"/>
                  <a:gd name="connsiteX1" fmla="*/ 1068779 w 1112949"/>
                  <a:gd name="connsiteY1" fmla="*/ 356260 h 641267"/>
                  <a:gd name="connsiteX2" fmla="*/ 700644 w 1112949"/>
                  <a:gd name="connsiteY2" fmla="*/ 213756 h 641267"/>
                  <a:gd name="connsiteX3" fmla="*/ 380011 w 1112949"/>
                  <a:gd name="connsiteY3" fmla="*/ 201880 h 641267"/>
                  <a:gd name="connsiteX4" fmla="*/ 0 w 1112949"/>
                  <a:gd name="connsiteY4" fmla="*/ 0 h 641267"/>
                  <a:gd name="connsiteX0" fmla="*/ 1092530 w 1112949"/>
                  <a:gd name="connsiteY0" fmla="*/ 641267 h 641267"/>
                  <a:gd name="connsiteX1" fmla="*/ 1068779 w 1112949"/>
                  <a:gd name="connsiteY1" fmla="*/ 356260 h 641267"/>
                  <a:gd name="connsiteX2" fmla="*/ 700644 w 1112949"/>
                  <a:gd name="connsiteY2" fmla="*/ 213756 h 641267"/>
                  <a:gd name="connsiteX3" fmla="*/ 368135 w 1112949"/>
                  <a:gd name="connsiteY3" fmla="*/ 219693 h 641267"/>
                  <a:gd name="connsiteX4" fmla="*/ 0 w 1112949"/>
                  <a:gd name="connsiteY4" fmla="*/ 0 h 64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949" h="641267">
                    <a:moveTo>
                      <a:pt x="1092530" y="641267"/>
                    </a:moveTo>
                    <a:cubicBezTo>
                      <a:pt x="1113311" y="534389"/>
                      <a:pt x="1134093" y="427512"/>
                      <a:pt x="1068779" y="356260"/>
                    </a:cubicBezTo>
                    <a:cubicBezTo>
                      <a:pt x="1003465" y="285008"/>
                      <a:pt x="817418" y="236517"/>
                      <a:pt x="700644" y="213756"/>
                    </a:cubicBezTo>
                    <a:cubicBezTo>
                      <a:pt x="583870" y="190995"/>
                      <a:pt x="484909" y="255319"/>
                      <a:pt x="368135" y="219693"/>
                    </a:cubicBezTo>
                    <a:cubicBezTo>
                      <a:pt x="251361" y="184067"/>
                      <a:pt x="51460" y="35626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Vrije vorm 8"/>
              <p:cNvSpPr/>
              <p:nvPr/>
            </p:nvSpPr>
            <p:spPr>
              <a:xfrm>
                <a:off x="5895256" y="2262712"/>
                <a:ext cx="510639" cy="2149434"/>
              </a:xfrm>
              <a:custGeom>
                <a:avLst/>
                <a:gdLst>
                  <a:gd name="connsiteX0" fmla="*/ 0 w 510639"/>
                  <a:gd name="connsiteY0" fmla="*/ 0 h 2149434"/>
                  <a:gd name="connsiteX1" fmla="*/ 59376 w 510639"/>
                  <a:gd name="connsiteY1" fmla="*/ 249382 h 2149434"/>
                  <a:gd name="connsiteX2" fmla="*/ 130628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30628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9070 w 510639"/>
                  <a:gd name="connsiteY6" fmla="*/ 1650670 h 2149434"/>
                  <a:gd name="connsiteX7" fmla="*/ 285007 w 510639"/>
                  <a:gd name="connsiteY7" fmla="*/ 1591293 h 2149434"/>
                  <a:gd name="connsiteX8" fmla="*/ 380010 w 510639"/>
                  <a:gd name="connsiteY8" fmla="*/ 1864426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9070 w 510639"/>
                  <a:gd name="connsiteY6" fmla="*/ 1650670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3132 w 510639"/>
                  <a:gd name="connsiteY6" fmla="*/ 1692234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37506 w 510639"/>
                  <a:gd name="connsiteY6" fmla="*/ 1490354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37506 w 510639"/>
                  <a:gd name="connsiteY6" fmla="*/ 1490354 h 2149434"/>
                  <a:gd name="connsiteX7" fmla="*/ 285007 w 510639"/>
                  <a:gd name="connsiteY7" fmla="*/ 1644732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81699 w 510639"/>
                  <a:gd name="connsiteY4" fmla="*/ 759561 h 2149434"/>
                  <a:gd name="connsiteX5" fmla="*/ 172192 w 510639"/>
                  <a:gd name="connsiteY5" fmla="*/ 950026 h 2149434"/>
                  <a:gd name="connsiteX6" fmla="*/ 195943 w 510639"/>
                  <a:gd name="connsiteY6" fmla="*/ 1335974 h 2149434"/>
                  <a:gd name="connsiteX7" fmla="*/ 237506 w 510639"/>
                  <a:gd name="connsiteY7" fmla="*/ 1490354 h 2149434"/>
                  <a:gd name="connsiteX8" fmla="*/ 285007 w 510639"/>
                  <a:gd name="connsiteY8" fmla="*/ 1644732 h 2149434"/>
                  <a:gd name="connsiteX9" fmla="*/ 362197 w 510639"/>
                  <a:gd name="connsiteY9" fmla="*/ 1876301 h 2149434"/>
                  <a:gd name="connsiteX10" fmla="*/ 510639 w 510639"/>
                  <a:gd name="connsiteY10" fmla="*/ 2149434 h 214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0639" h="2149434">
                    <a:moveTo>
                      <a:pt x="0" y="0"/>
                    </a:moveTo>
                    <a:cubicBezTo>
                      <a:pt x="18802" y="91044"/>
                      <a:pt x="-991" y="104899"/>
                      <a:pt x="17812" y="172192"/>
                    </a:cubicBezTo>
                    <a:cubicBezTo>
                      <a:pt x="36615" y="239486"/>
                      <a:pt x="93023" y="331520"/>
                      <a:pt x="112815" y="403761"/>
                    </a:cubicBezTo>
                    <a:cubicBezTo>
                      <a:pt x="132607" y="476003"/>
                      <a:pt x="125085" y="546341"/>
                      <a:pt x="136566" y="605641"/>
                    </a:cubicBezTo>
                    <a:cubicBezTo>
                      <a:pt x="148047" y="664941"/>
                      <a:pt x="175761" y="702163"/>
                      <a:pt x="181699" y="759561"/>
                    </a:cubicBezTo>
                    <a:cubicBezTo>
                      <a:pt x="187637" y="816959"/>
                      <a:pt x="169818" y="853957"/>
                      <a:pt x="172192" y="950026"/>
                    </a:cubicBezTo>
                    <a:cubicBezTo>
                      <a:pt x="174566" y="1046095"/>
                      <a:pt x="185057" y="1245919"/>
                      <a:pt x="195943" y="1335974"/>
                    </a:cubicBezTo>
                    <a:cubicBezTo>
                      <a:pt x="206829" y="1426029"/>
                      <a:pt x="222662" y="1447801"/>
                      <a:pt x="237506" y="1490354"/>
                    </a:cubicBezTo>
                    <a:cubicBezTo>
                      <a:pt x="252350" y="1532907"/>
                      <a:pt x="264225" y="1580408"/>
                      <a:pt x="285007" y="1644732"/>
                    </a:cubicBezTo>
                    <a:cubicBezTo>
                      <a:pt x="305789" y="1709057"/>
                      <a:pt x="324592" y="1792184"/>
                      <a:pt x="362197" y="1876301"/>
                    </a:cubicBezTo>
                    <a:cubicBezTo>
                      <a:pt x="399802" y="1960418"/>
                      <a:pt x="464127" y="2053441"/>
                      <a:pt x="510639" y="2149434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stroomkring 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 3: 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schrikdraad.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0" y="571500"/>
            <a:ext cx="7772400" cy="58477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Geen stroomkring? Dan ook geen stroom!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4083119" y="1950743"/>
            <a:ext cx="392794" cy="580056"/>
            <a:chOff x="4083119" y="1950743"/>
            <a:chExt cx="392794" cy="580056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119" y="1950743"/>
              <a:ext cx="392794" cy="580056"/>
            </a:xfrm>
            <a:prstGeom prst="rect">
              <a:avLst/>
            </a:prstGeom>
          </p:spPr>
        </p:pic>
        <p:cxnSp>
          <p:nvCxnSpPr>
            <p:cNvPr id="14" name="Rechte verbindingslijn 13"/>
            <p:cNvCxnSpPr/>
            <p:nvPr/>
          </p:nvCxnSpPr>
          <p:spPr>
            <a:xfrm rot="-360000">
              <a:off x="4121219" y="2234421"/>
              <a:ext cx="216000" cy="391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oelichting met afgeronde rechthoek 14"/>
          <p:cNvSpPr/>
          <p:nvPr/>
        </p:nvSpPr>
        <p:spPr>
          <a:xfrm>
            <a:off x="5785944" y="1165099"/>
            <a:ext cx="2963917" cy="1328023"/>
          </a:xfrm>
          <a:prstGeom prst="wedgeRoundRectCallout">
            <a:avLst>
              <a:gd name="adj1" fmla="val -83277"/>
              <a:gd name="adj2" fmla="val 2647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+ pool is met het schrikdraad verbonden.</a:t>
            </a:r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5938343" y="4415339"/>
            <a:ext cx="3200401" cy="1736646"/>
          </a:xfrm>
          <a:prstGeom prst="wedgeRoundRectCallout">
            <a:avLst>
              <a:gd name="adj1" fmla="val -97325"/>
              <a:gd name="adj2" fmla="val -16441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stroomkring is niet gesloten. De zwaluw heeft geen last.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 rot="-540000" flipH="1" flipV="1">
            <a:off x="3252573" y="2634897"/>
            <a:ext cx="45054" cy="216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rot="-540000" flipV="1">
            <a:off x="3433603" y="3759865"/>
            <a:ext cx="0" cy="216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353857" y="6151985"/>
            <a:ext cx="3108092" cy="16203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420000" flipH="1" flipV="1">
            <a:off x="4386015" y="4889573"/>
            <a:ext cx="287478" cy="324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rot="240000">
            <a:off x="3204151" y="3443457"/>
            <a:ext cx="5026" cy="180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oelichting met afgeronde rechthoek 21"/>
          <p:cNvSpPr/>
          <p:nvPr/>
        </p:nvSpPr>
        <p:spPr>
          <a:xfrm>
            <a:off x="5785944" y="3547016"/>
            <a:ext cx="3200401" cy="1736646"/>
          </a:xfrm>
          <a:prstGeom prst="wedgeRoundRectCallout">
            <a:avLst>
              <a:gd name="adj1" fmla="val -99761"/>
              <a:gd name="adj2" fmla="val 548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is 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verbonden met een </a:t>
            </a:r>
            <a:r>
              <a:rPr 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aardpen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in de grond is geslagen.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-2039099" y="2657055"/>
            <a:ext cx="3782571" cy="3672732"/>
            <a:chOff x="-2259823" y="2641289"/>
            <a:chExt cx="3782571" cy="3672732"/>
          </a:xfrm>
        </p:grpSpPr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9823" y="2641289"/>
              <a:ext cx="3782571" cy="3672732"/>
            </a:xfrm>
            <a:prstGeom prst="rect">
              <a:avLst/>
            </a:prstGeom>
          </p:spPr>
        </p:pic>
        <p:cxnSp>
          <p:nvCxnSpPr>
            <p:cNvPr id="25" name="Rechte verbindingslijn 24"/>
            <p:cNvCxnSpPr/>
            <p:nvPr/>
          </p:nvCxnSpPr>
          <p:spPr>
            <a:xfrm flipV="1">
              <a:off x="-946494" y="4237249"/>
              <a:ext cx="1763719" cy="126333"/>
            </a:xfrm>
            <a:prstGeom prst="line">
              <a:avLst/>
            </a:prstGeom>
            <a:ln w="19050" cmpd="sng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Rechte verbindingslijn met pijl 25"/>
          <p:cNvCxnSpPr/>
          <p:nvPr/>
        </p:nvCxnSpPr>
        <p:spPr>
          <a:xfrm rot="-480000" flipH="1" flipV="1">
            <a:off x="1946129" y="4176401"/>
            <a:ext cx="180000" cy="324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rot="360000">
            <a:off x="368893" y="4414524"/>
            <a:ext cx="5026" cy="2879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-540000" flipV="1">
            <a:off x="1430326" y="3905997"/>
            <a:ext cx="0" cy="288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ep 28"/>
          <p:cNvGrpSpPr/>
          <p:nvPr/>
        </p:nvGrpSpPr>
        <p:grpSpPr>
          <a:xfrm>
            <a:off x="3971833" y="4990256"/>
            <a:ext cx="1200333" cy="787839"/>
            <a:chOff x="229993" y="1052403"/>
            <a:chExt cx="1200333" cy="787839"/>
          </a:xfrm>
        </p:grpSpPr>
        <p:sp>
          <p:nvSpPr>
            <p:cNvPr id="30" name="Tekstvak 29"/>
            <p:cNvSpPr txBox="1"/>
            <p:nvPr/>
          </p:nvSpPr>
          <p:spPr>
            <a:xfrm>
              <a:off x="229993" y="1052403"/>
              <a:ext cx="807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852370" y="1317022"/>
              <a:ext cx="57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oelichting met afgeronde rechthoek 31"/>
          <p:cNvSpPr/>
          <p:nvPr/>
        </p:nvSpPr>
        <p:spPr>
          <a:xfrm>
            <a:off x="6158157" y="1059574"/>
            <a:ext cx="2963917" cy="1328023"/>
          </a:xfrm>
          <a:prstGeom prst="wedgeRoundRectCallout">
            <a:avLst>
              <a:gd name="adj1" fmla="val -200998"/>
              <a:gd name="adj2" fmla="val 1777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pony komt met zijn neus tegen het schrikdraad!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oelichting met afgeronde rechthoek 32"/>
          <p:cNvSpPr/>
          <p:nvPr/>
        </p:nvSpPr>
        <p:spPr>
          <a:xfrm>
            <a:off x="6106109" y="2621399"/>
            <a:ext cx="2963917" cy="919401"/>
          </a:xfrm>
          <a:prstGeom prst="wedgeRoundRectCallout">
            <a:avLst>
              <a:gd name="adj1" fmla="val -97891"/>
              <a:gd name="adj2" fmla="val 18885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gaat de stroom lopen: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tieknop: Verder of Volgende 3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365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5" grpId="0" animBg="1"/>
      <p:bldP spid="16" grpId="0" animBg="1"/>
      <p:bldP spid="22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2057400" y="3959225"/>
            <a:ext cx="4495800" cy="2798763"/>
            <a:chOff x="1296" y="2494"/>
            <a:chExt cx="2832" cy="1763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 flipH="1">
              <a:off x="1296" y="283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auto">
            <a:xfrm>
              <a:off x="1296" y="2832"/>
              <a:ext cx="1" cy="1248"/>
            </a:xfrm>
            <a:custGeom>
              <a:avLst/>
              <a:gdLst>
                <a:gd name="T0" fmla="*/ 0 w 1"/>
                <a:gd name="T1" fmla="*/ 0 h 1248"/>
                <a:gd name="T2" fmla="*/ 0 w 1"/>
                <a:gd name="T3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48">
                  <a:moveTo>
                    <a:pt x="0" y="0"/>
                  </a:moveTo>
                  <a:lnTo>
                    <a:pt x="0" y="124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auto">
            <a:xfrm>
              <a:off x="1296" y="4081"/>
              <a:ext cx="1299" cy="2"/>
            </a:xfrm>
            <a:custGeom>
              <a:avLst/>
              <a:gdLst>
                <a:gd name="T0" fmla="*/ 1299 w 1299"/>
                <a:gd name="T1" fmla="*/ 2 h 2"/>
                <a:gd name="T2" fmla="*/ 0 w 1299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9" h="2">
                  <a:moveTo>
                    <a:pt x="1299" y="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auto">
            <a:xfrm>
              <a:off x="2985" y="4080"/>
              <a:ext cx="1143" cy="1"/>
            </a:xfrm>
            <a:custGeom>
              <a:avLst/>
              <a:gdLst>
                <a:gd name="T0" fmla="*/ 0 w 1143"/>
                <a:gd name="T1" fmla="*/ 0 h 1"/>
                <a:gd name="T2" fmla="*/ 1143 w 114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3" h="1">
                  <a:moveTo>
                    <a:pt x="0" y="0"/>
                  </a:moveTo>
                  <a:lnTo>
                    <a:pt x="114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auto">
            <a:xfrm>
              <a:off x="2688" y="2832"/>
              <a:ext cx="1440" cy="1"/>
            </a:xfrm>
            <a:custGeom>
              <a:avLst/>
              <a:gdLst>
                <a:gd name="T0" fmla="*/ 0 w 1440"/>
                <a:gd name="T1" fmla="*/ 0 h 1"/>
                <a:gd name="T2" fmla="*/ 1440 w 144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1">
                  <a:moveTo>
                    <a:pt x="0" y="0"/>
                  </a:moveTo>
                  <a:lnTo>
                    <a:pt x="144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>
              <a:off x="4128" y="2832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grpSp>
          <p:nvGrpSpPr>
            <p:cNvPr id="120841" name="Group 9"/>
            <p:cNvGrpSpPr>
              <a:grpSpLocks/>
            </p:cNvGrpSpPr>
            <p:nvPr/>
          </p:nvGrpSpPr>
          <p:grpSpPr bwMode="auto">
            <a:xfrm>
              <a:off x="2256" y="2494"/>
              <a:ext cx="816" cy="530"/>
              <a:chOff x="2256" y="2112"/>
              <a:chExt cx="816" cy="530"/>
            </a:xfrm>
          </p:grpSpPr>
          <p:sp>
            <p:nvSpPr>
              <p:cNvPr id="120842" name="Freeform 10"/>
              <p:cNvSpPr>
                <a:spLocks/>
              </p:cNvSpPr>
              <p:nvPr/>
            </p:nvSpPr>
            <p:spPr bwMode="auto">
              <a:xfrm>
                <a:off x="2592" y="2279"/>
                <a:ext cx="1" cy="363"/>
              </a:xfrm>
              <a:custGeom>
                <a:avLst/>
                <a:gdLst>
                  <a:gd name="T0" fmla="*/ 0 w 1"/>
                  <a:gd name="T1" fmla="*/ 0 h 363"/>
                  <a:gd name="T2" fmla="*/ 1 w 1"/>
                  <a:gd name="T3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63">
                    <a:moveTo>
                      <a:pt x="0" y="0"/>
                    </a:moveTo>
                    <a:lnTo>
                      <a:pt x="1" y="36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sp>
            <p:nvSpPr>
              <p:cNvPr id="120843" name="Freeform 11"/>
              <p:cNvSpPr>
                <a:spLocks/>
              </p:cNvSpPr>
              <p:nvPr/>
            </p:nvSpPr>
            <p:spPr bwMode="auto">
              <a:xfrm>
                <a:off x="2688" y="2378"/>
                <a:ext cx="1" cy="168"/>
              </a:xfrm>
              <a:custGeom>
                <a:avLst/>
                <a:gdLst>
                  <a:gd name="T0" fmla="*/ 0 w 1"/>
                  <a:gd name="T1" fmla="*/ 0 h 168"/>
                  <a:gd name="T2" fmla="*/ 1 w 1"/>
                  <a:gd name="T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8">
                    <a:moveTo>
                      <a:pt x="0" y="0"/>
                    </a:moveTo>
                    <a:lnTo>
                      <a:pt x="1" y="168"/>
                    </a:ln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sp>
            <p:nvSpPr>
              <p:cNvPr id="120844" name="Text Box 12"/>
              <p:cNvSpPr txBox="1">
                <a:spLocks noChangeArrowheads="1"/>
              </p:cNvSpPr>
              <p:nvPr/>
            </p:nvSpPr>
            <p:spPr bwMode="auto">
              <a:xfrm>
                <a:off x="2256" y="2112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/>
                  <a:t> +</a:t>
                </a:r>
                <a:endParaRPr lang="nl-NL" altLang="nl-NL" sz="2400"/>
              </a:p>
            </p:txBody>
          </p:sp>
          <p:sp>
            <p:nvSpPr>
              <p:cNvPr id="120845" name="Text Box 13"/>
              <p:cNvSpPr txBox="1">
                <a:spLocks noChangeArrowheads="1"/>
              </p:cNvSpPr>
              <p:nvPr/>
            </p:nvSpPr>
            <p:spPr bwMode="auto">
              <a:xfrm>
                <a:off x="2736" y="2135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/>
                  <a:t> -</a:t>
                </a:r>
                <a:endParaRPr lang="nl-NL" altLang="nl-NL" sz="2400"/>
              </a:p>
            </p:txBody>
          </p:sp>
        </p:grpSp>
        <p:sp>
          <p:nvSpPr>
            <p:cNvPr id="120846" name="AutoShape 14"/>
            <p:cNvSpPr>
              <a:spLocks noChangeArrowheads="1"/>
            </p:cNvSpPr>
            <p:nvPr/>
          </p:nvSpPr>
          <p:spPr bwMode="auto">
            <a:xfrm>
              <a:off x="2600" y="3873"/>
              <a:ext cx="384" cy="38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</p:grpSp>
      <p:sp>
        <p:nvSpPr>
          <p:cNvPr id="12084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836613"/>
            <a:ext cx="9144000" cy="830997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  <a:buFontTx/>
              <a:buChar char="•"/>
            </a:pPr>
            <a:r>
              <a:rPr lang="en-US" altLang="nl-NL" sz="2400">
                <a:solidFill>
                  <a:schemeClr val="tx1"/>
                </a:solidFill>
                <a:latin typeface="+mn-lt"/>
              </a:rPr>
              <a:t> Zet de stroommeter zo in de schakeling dat de</a:t>
            </a:r>
            <a:br>
              <a:rPr lang="en-US" altLang="nl-NL" sz="2400">
                <a:solidFill>
                  <a:schemeClr val="tx1"/>
                </a:solidFill>
                <a:latin typeface="+mn-lt"/>
              </a:rPr>
            </a:br>
            <a:r>
              <a:rPr lang="en-US" altLang="nl-NL" sz="2400">
                <a:solidFill>
                  <a:schemeClr val="tx1"/>
                </a:solidFill>
                <a:latin typeface="+mn-lt"/>
              </a:rPr>
              <a:t>   stroom er door heen moet. (In serie schakelen)</a:t>
            </a:r>
            <a:endParaRPr lang="nl-NL" altLang="nl-NL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0" y="2807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u="sng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troom</a:t>
            </a:r>
            <a:r>
              <a:rPr lang="en-US" altLang="nl-NL" sz="280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u="sng" dirty="0" err="1">
                <a:solidFill>
                  <a:srgbClr val="FF0000"/>
                </a:solidFill>
                <a:latin typeface="+mn-lt"/>
              </a:rPr>
              <a:t>en</a:t>
            </a:r>
            <a:r>
              <a:rPr lang="en-US" altLang="nl-NL" sz="2800" u="sng" dirty="0">
                <a:solidFill>
                  <a:srgbClr val="FF0000"/>
                </a:solidFill>
                <a:latin typeface="+mn-lt"/>
              </a:rPr>
              <a:t> spanning </a:t>
            </a:r>
            <a:r>
              <a:rPr lang="en-US" altLang="nl-NL" sz="2800" u="sng" dirty="0" err="1" smtClean="0">
                <a:solidFill>
                  <a:srgbClr val="FF0000"/>
                </a:solidFill>
                <a:latin typeface="+mn-lt"/>
              </a:rPr>
              <a:t>meten</a:t>
            </a:r>
            <a:r>
              <a:rPr lang="en-US" altLang="nl-NL" sz="2800" u="sng" dirty="0" smtClean="0">
                <a:solidFill>
                  <a:srgbClr val="FF0000"/>
                </a:solidFill>
                <a:latin typeface="+mn-lt"/>
              </a:rPr>
              <a:t> 1/3: het schema.</a:t>
            </a:r>
            <a:endParaRPr lang="nl-NL" altLang="nl-NL" sz="2800" u="sng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20859" name="Group 27"/>
          <p:cNvGrpSpPr>
            <a:grpSpLocks/>
          </p:cNvGrpSpPr>
          <p:nvPr/>
        </p:nvGrpSpPr>
        <p:grpSpPr bwMode="auto">
          <a:xfrm>
            <a:off x="5135563" y="6159500"/>
            <a:ext cx="647700" cy="647700"/>
            <a:chOff x="2971" y="1797"/>
            <a:chExt cx="408" cy="408"/>
          </a:xfrm>
        </p:grpSpPr>
        <p:sp>
          <p:nvSpPr>
            <p:cNvPr id="120860" name="Oval 28"/>
            <p:cNvSpPr>
              <a:spLocks noChangeAspect="1" noChangeArrowheads="1"/>
            </p:cNvSpPr>
            <p:nvPr/>
          </p:nvSpPr>
          <p:spPr bwMode="auto">
            <a:xfrm>
              <a:off x="2971" y="1797"/>
              <a:ext cx="408" cy="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61" name="Text Box 29"/>
            <p:cNvSpPr txBox="1">
              <a:spLocks noChangeArrowheads="1"/>
            </p:cNvSpPr>
            <p:nvPr/>
          </p:nvSpPr>
          <p:spPr bwMode="auto">
            <a:xfrm>
              <a:off x="3057" y="1818"/>
              <a:ext cx="3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/>
                <a:t>A</a:t>
              </a:r>
            </a:p>
          </p:txBody>
        </p:sp>
      </p:grpSp>
      <p:grpSp>
        <p:nvGrpSpPr>
          <p:cNvPr id="120870" name="Group 38"/>
          <p:cNvGrpSpPr>
            <a:grpSpLocks/>
          </p:cNvGrpSpPr>
          <p:nvPr/>
        </p:nvGrpSpPr>
        <p:grpSpPr bwMode="auto">
          <a:xfrm>
            <a:off x="3581400" y="3055938"/>
            <a:ext cx="1295400" cy="1439862"/>
            <a:chOff x="2256" y="1925"/>
            <a:chExt cx="816" cy="907"/>
          </a:xfrm>
        </p:grpSpPr>
        <p:sp>
          <p:nvSpPr>
            <p:cNvPr id="120863" name="Freeform 31"/>
            <p:cNvSpPr>
              <a:spLocks/>
            </p:cNvSpPr>
            <p:nvPr/>
          </p:nvSpPr>
          <p:spPr bwMode="auto">
            <a:xfrm>
              <a:off x="2256" y="2128"/>
              <a:ext cx="221" cy="704"/>
            </a:xfrm>
            <a:custGeom>
              <a:avLst/>
              <a:gdLst>
                <a:gd name="T0" fmla="*/ 221 w 221"/>
                <a:gd name="T1" fmla="*/ 2 h 704"/>
                <a:gd name="T2" fmla="*/ 0 w 221"/>
                <a:gd name="T3" fmla="*/ 0 h 704"/>
                <a:gd name="T4" fmla="*/ 0 w 221"/>
                <a:gd name="T5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704">
                  <a:moveTo>
                    <a:pt x="221" y="2"/>
                  </a:moveTo>
                  <a:lnTo>
                    <a:pt x="0" y="0"/>
                  </a:lnTo>
                  <a:lnTo>
                    <a:pt x="0" y="7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64" name="Freeform 32"/>
            <p:cNvSpPr>
              <a:spLocks/>
            </p:cNvSpPr>
            <p:nvPr/>
          </p:nvSpPr>
          <p:spPr bwMode="auto">
            <a:xfrm>
              <a:off x="2871" y="2128"/>
              <a:ext cx="201" cy="704"/>
            </a:xfrm>
            <a:custGeom>
              <a:avLst/>
              <a:gdLst>
                <a:gd name="T0" fmla="*/ 0 w 201"/>
                <a:gd name="T1" fmla="*/ 0 h 704"/>
                <a:gd name="T2" fmla="*/ 201 w 201"/>
                <a:gd name="T3" fmla="*/ 0 h 704"/>
                <a:gd name="T4" fmla="*/ 201 w 201"/>
                <a:gd name="T5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704">
                  <a:moveTo>
                    <a:pt x="0" y="0"/>
                  </a:moveTo>
                  <a:lnTo>
                    <a:pt x="201" y="0"/>
                  </a:lnTo>
                  <a:lnTo>
                    <a:pt x="201" y="70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grpSp>
          <p:nvGrpSpPr>
            <p:cNvPr id="120865" name="Group 33"/>
            <p:cNvGrpSpPr>
              <a:grpSpLocks/>
            </p:cNvGrpSpPr>
            <p:nvPr/>
          </p:nvGrpSpPr>
          <p:grpSpPr bwMode="auto">
            <a:xfrm>
              <a:off x="2472" y="1925"/>
              <a:ext cx="408" cy="408"/>
              <a:chOff x="2971" y="1797"/>
              <a:chExt cx="408" cy="408"/>
            </a:xfrm>
          </p:grpSpPr>
          <p:sp>
            <p:nvSpPr>
              <p:cNvPr id="120866" name="Oval 34"/>
              <p:cNvSpPr>
                <a:spLocks noChangeAspect="1" noChangeArrowheads="1"/>
              </p:cNvSpPr>
              <p:nvPr/>
            </p:nvSpPr>
            <p:spPr bwMode="auto">
              <a:xfrm>
                <a:off x="2971" y="1797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sp>
            <p:nvSpPr>
              <p:cNvPr id="120867" name="Text Box 35"/>
              <p:cNvSpPr txBox="1">
                <a:spLocks noChangeArrowheads="1"/>
              </p:cNvSpPr>
              <p:nvPr/>
            </p:nvSpPr>
            <p:spPr bwMode="auto">
              <a:xfrm>
                <a:off x="3057" y="1858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/>
                  <a:t>V</a:t>
                </a:r>
              </a:p>
            </p:txBody>
          </p:sp>
        </p:grpSp>
      </p:grp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17732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2400">
                <a:solidFill>
                  <a:schemeClr val="tx1"/>
                </a:solidFill>
                <a:latin typeface="+mn-lt"/>
              </a:rPr>
              <a:t> Zet de spanningsmeter “over” de batterij.</a:t>
            </a:r>
            <a:br>
              <a:rPr lang="en-US" altLang="nl-NL" sz="2400">
                <a:solidFill>
                  <a:schemeClr val="tx1"/>
                </a:solidFill>
                <a:latin typeface="+mn-lt"/>
              </a:rPr>
            </a:br>
            <a:r>
              <a:rPr lang="en-US" altLang="nl-NL" sz="2400">
                <a:solidFill>
                  <a:schemeClr val="tx1"/>
                </a:solidFill>
                <a:latin typeface="+mn-lt"/>
              </a:rPr>
              <a:t>  (Parallel aan het apparaat)</a:t>
            </a:r>
            <a:endParaRPr lang="nl-NL" altLang="nl-NL" sz="24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0871" name="Group 39"/>
          <p:cNvGrpSpPr>
            <a:grpSpLocks/>
          </p:cNvGrpSpPr>
          <p:nvPr/>
        </p:nvGrpSpPr>
        <p:grpSpPr bwMode="auto">
          <a:xfrm>
            <a:off x="2479675" y="4170363"/>
            <a:ext cx="647700" cy="647700"/>
            <a:chOff x="2971" y="1797"/>
            <a:chExt cx="408" cy="408"/>
          </a:xfrm>
        </p:grpSpPr>
        <p:sp>
          <p:nvSpPr>
            <p:cNvPr id="120872" name="Oval 40"/>
            <p:cNvSpPr>
              <a:spLocks noChangeAspect="1" noChangeArrowheads="1"/>
            </p:cNvSpPr>
            <p:nvPr/>
          </p:nvSpPr>
          <p:spPr bwMode="auto">
            <a:xfrm>
              <a:off x="2971" y="1797"/>
              <a:ext cx="408" cy="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20873" name="Text Box 41"/>
            <p:cNvSpPr txBox="1">
              <a:spLocks noChangeArrowheads="1"/>
            </p:cNvSpPr>
            <p:nvPr/>
          </p:nvSpPr>
          <p:spPr bwMode="auto">
            <a:xfrm>
              <a:off x="3057" y="1798"/>
              <a:ext cx="3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/>
                <a:t>A</a:t>
              </a:r>
            </a:p>
          </p:txBody>
        </p:sp>
      </p:grpSp>
      <p:sp>
        <p:nvSpPr>
          <p:cNvPr id="120874" name="AutoShape 42"/>
          <p:cNvSpPr>
            <a:spLocks noChangeArrowheads="1"/>
          </p:cNvSpPr>
          <p:nvPr/>
        </p:nvSpPr>
        <p:spPr bwMode="auto">
          <a:xfrm>
            <a:off x="6011863" y="2565400"/>
            <a:ext cx="2952750" cy="1368425"/>
          </a:xfrm>
          <a:prstGeom prst="wedgeRoundRectCallout">
            <a:avLst>
              <a:gd name="adj1" fmla="val -147903"/>
              <a:gd name="adj2" fmla="val 7506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Hier mag de stroommeter natuurlijk ook . . .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8172450" y="6516052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Actieknop: Verder of Volgende 3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75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9" grpId="0" autoUpdateAnimBg="0"/>
      <p:bldP spid="120850" grpId="0" autoUpdateAnimBg="0"/>
      <p:bldP spid="120868" grpId="0" autoUpdateAnimBg="0"/>
      <p:bldP spid="1208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3" name="Group 13"/>
          <p:cNvGrpSpPr>
            <a:grpSpLocks/>
          </p:cNvGrpSpPr>
          <p:nvPr/>
        </p:nvGrpSpPr>
        <p:grpSpPr bwMode="auto">
          <a:xfrm>
            <a:off x="4468813" y="692696"/>
            <a:ext cx="4495800" cy="3644900"/>
            <a:chOff x="2724" y="210"/>
            <a:chExt cx="2832" cy="2296"/>
          </a:xfrm>
        </p:grpSpPr>
        <p:grpSp>
          <p:nvGrpSpPr>
            <p:cNvPr id="133134" name="Group 14"/>
            <p:cNvGrpSpPr>
              <a:grpSpLocks/>
            </p:cNvGrpSpPr>
            <p:nvPr/>
          </p:nvGrpSpPr>
          <p:grpSpPr bwMode="auto">
            <a:xfrm>
              <a:off x="2724" y="210"/>
              <a:ext cx="2832" cy="1763"/>
              <a:chOff x="2724" y="210"/>
              <a:chExt cx="2832" cy="1763"/>
            </a:xfrm>
          </p:grpSpPr>
          <p:grpSp>
            <p:nvGrpSpPr>
              <p:cNvPr id="133135" name="Group 15"/>
              <p:cNvGrpSpPr>
                <a:grpSpLocks/>
              </p:cNvGrpSpPr>
              <p:nvPr/>
            </p:nvGrpSpPr>
            <p:grpSpPr bwMode="auto">
              <a:xfrm>
                <a:off x="2724" y="210"/>
                <a:ext cx="2832" cy="1763"/>
                <a:chOff x="1296" y="2494"/>
                <a:chExt cx="2832" cy="1763"/>
              </a:xfrm>
            </p:grpSpPr>
            <p:sp>
              <p:nvSpPr>
                <p:cNvPr id="13313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37" name="Freeform 17"/>
                <p:cNvSpPr>
                  <a:spLocks/>
                </p:cNvSpPr>
                <p:nvPr/>
              </p:nvSpPr>
              <p:spPr bwMode="auto">
                <a:xfrm>
                  <a:off x="1296" y="2832"/>
                  <a:ext cx="1" cy="1248"/>
                </a:xfrm>
                <a:custGeom>
                  <a:avLst/>
                  <a:gdLst>
                    <a:gd name="T0" fmla="*/ 0 w 1"/>
                    <a:gd name="T1" fmla="*/ 0 h 1248"/>
                    <a:gd name="T2" fmla="*/ 0 w 1"/>
                    <a:gd name="T3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48">
                      <a:moveTo>
                        <a:pt x="0" y="0"/>
                      </a:moveTo>
                      <a:lnTo>
                        <a:pt x="0" y="1248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38" name="Freeform 18"/>
                <p:cNvSpPr>
                  <a:spLocks/>
                </p:cNvSpPr>
                <p:nvPr/>
              </p:nvSpPr>
              <p:spPr bwMode="auto">
                <a:xfrm>
                  <a:off x="1296" y="4081"/>
                  <a:ext cx="1299" cy="2"/>
                </a:xfrm>
                <a:custGeom>
                  <a:avLst/>
                  <a:gdLst>
                    <a:gd name="T0" fmla="*/ 1299 w 1299"/>
                    <a:gd name="T1" fmla="*/ 2 h 2"/>
                    <a:gd name="T2" fmla="*/ 0 w 1299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99" h="2">
                      <a:moveTo>
                        <a:pt x="1299" y="2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CC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39" name="Freeform 19"/>
                <p:cNvSpPr>
                  <a:spLocks/>
                </p:cNvSpPr>
                <p:nvPr/>
              </p:nvSpPr>
              <p:spPr bwMode="auto">
                <a:xfrm>
                  <a:off x="2985" y="4080"/>
                  <a:ext cx="1143" cy="1"/>
                </a:xfrm>
                <a:custGeom>
                  <a:avLst/>
                  <a:gdLst>
                    <a:gd name="T0" fmla="*/ 0 w 1143"/>
                    <a:gd name="T1" fmla="*/ 0 h 1"/>
                    <a:gd name="T2" fmla="*/ 1143 w 114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43" h="1">
                      <a:moveTo>
                        <a:pt x="0" y="0"/>
                      </a:moveTo>
                      <a:lnTo>
                        <a:pt x="1143" y="0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40" name="Freeform 20"/>
                <p:cNvSpPr>
                  <a:spLocks/>
                </p:cNvSpPr>
                <p:nvPr/>
              </p:nvSpPr>
              <p:spPr bwMode="auto">
                <a:xfrm>
                  <a:off x="2688" y="2832"/>
                  <a:ext cx="1440" cy="1"/>
                </a:xfrm>
                <a:custGeom>
                  <a:avLst/>
                  <a:gdLst>
                    <a:gd name="T0" fmla="*/ 0 w 1440"/>
                    <a:gd name="T1" fmla="*/ 0 h 1"/>
                    <a:gd name="T2" fmla="*/ 1440 w 144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0" h="1">
                      <a:moveTo>
                        <a:pt x="0" y="0"/>
                      </a:moveTo>
                      <a:lnTo>
                        <a:pt x="1440" y="0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33141" name="Line 21"/>
                <p:cNvSpPr>
                  <a:spLocks noChangeShapeType="1"/>
                </p:cNvSpPr>
                <p:nvPr/>
              </p:nvSpPr>
              <p:spPr bwMode="auto">
                <a:xfrm>
                  <a:off x="4128" y="2832"/>
                  <a:ext cx="0" cy="1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grpSp>
              <p:nvGrpSpPr>
                <p:cNvPr id="133142" name="Group 22"/>
                <p:cNvGrpSpPr>
                  <a:grpSpLocks/>
                </p:cNvGrpSpPr>
                <p:nvPr/>
              </p:nvGrpSpPr>
              <p:grpSpPr bwMode="auto">
                <a:xfrm>
                  <a:off x="2256" y="2494"/>
                  <a:ext cx="816" cy="530"/>
                  <a:chOff x="2256" y="2112"/>
                  <a:chExt cx="816" cy="530"/>
                </a:xfrm>
              </p:grpSpPr>
              <p:sp>
                <p:nvSpPr>
                  <p:cNvPr id="133143" name="Freeform 23"/>
                  <p:cNvSpPr>
                    <a:spLocks/>
                  </p:cNvSpPr>
                  <p:nvPr/>
                </p:nvSpPr>
                <p:spPr bwMode="auto">
                  <a:xfrm>
                    <a:off x="2592" y="2279"/>
                    <a:ext cx="1" cy="363"/>
                  </a:xfrm>
                  <a:custGeom>
                    <a:avLst/>
                    <a:gdLst>
                      <a:gd name="T0" fmla="*/ 0 w 1"/>
                      <a:gd name="T1" fmla="*/ 0 h 363"/>
                      <a:gd name="T2" fmla="*/ 1 w 1"/>
                      <a:gd name="T3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63">
                        <a:moveTo>
                          <a:pt x="0" y="0"/>
                        </a:moveTo>
                        <a:lnTo>
                          <a:pt x="1" y="363"/>
                        </a:lnTo>
                      </a:path>
                    </a:pathLst>
                  </a:custGeom>
                  <a:solidFill>
                    <a:srgbClr val="CCFFCC"/>
                  </a:solidFill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/>
                  </a:p>
                </p:txBody>
              </p:sp>
              <p:sp>
                <p:nvSpPr>
                  <p:cNvPr id="133144" name="Freeform 24"/>
                  <p:cNvSpPr>
                    <a:spLocks/>
                  </p:cNvSpPr>
                  <p:nvPr/>
                </p:nvSpPr>
                <p:spPr bwMode="auto">
                  <a:xfrm>
                    <a:off x="2688" y="2378"/>
                    <a:ext cx="1" cy="168"/>
                  </a:xfrm>
                  <a:custGeom>
                    <a:avLst/>
                    <a:gdLst>
                      <a:gd name="T0" fmla="*/ 0 w 1"/>
                      <a:gd name="T1" fmla="*/ 0 h 168"/>
                      <a:gd name="T2" fmla="*/ 1 w 1"/>
                      <a:gd name="T3" fmla="*/ 16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68">
                        <a:moveTo>
                          <a:pt x="0" y="0"/>
                        </a:moveTo>
                        <a:lnTo>
                          <a:pt x="1" y="168"/>
                        </a:lnTo>
                      </a:path>
                    </a:pathLst>
                  </a:custGeom>
                  <a:solidFill>
                    <a:srgbClr val="CCFFCC"/>
                  </a:solidFill>
                  <a:ln w="762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/>
                  </a:p>
                </p:txBody>
              </p:sp>
              <p:sp>
                <p:nvSpPr>
                  <p:cNvPr id="13314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112"/>
                    <a:ext cx="336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800"/>
                      <a:t> </a:t>
                    </a:r>
                    <a:endParaRPr lang="nl-NL" altLang="nl-NL" sz="2800"/>
                  </a:p>
                </p:txBody>
              </p:sp>
              <p:sp>
                <p:nvSpPr>
                  <p:cNvPr id="13314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2135"/>
                    <a:ext cx="336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800"/>
                      <a:t> </a:t>
                    </a:r>
                    <a:endParaRPr lang="nl-NL" altLang="nl-NL" sz="2800"/>
                  </a:p>
                </p:txBody>
              </p:sp>
            </p:grpSp>
            <p:sp>
              <p:nvSpPr>
                <p:cNvPr id="133147" name="AutoShape 27"/>
                <p:cNvSpPr>
                  <a:spLocks noChangeArrowheads="1"/>
                </p:cNvSpPr>
                <p:nvPr/>
              </p:nvSpPr>
              <p:spPr bwMode="auto">
                <a:xfrm>
                  <a:off x="2600" y="3873"/>
                  <a:ext cx="384" cy="384"/>
                </a:xfrm>
                <a:prstGeom prst="flowChartSummingJuncti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</p:grpSp>
          <p:sp>
            <p:nvSpPr>
              <p:cNvPr id="133148" name="Oval 28"/>
              <p:cNvSpPr>
                <a:spLocks noChangeAspect="1" noChangeArrowheads="1"/>
              </p:cNvSpPr>
              <p:nvPr/>
            </p:nvSpPr>
            <p:spPr bwMode="auto">
              <a:xfrm>
                <a:off x="3083" y="338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33149" name="Text Box 29"/>
              <p:cNvSpPr txBox="1">
                <a:spLocks noChangeArrowheads="1"/>
              </p:cNvSpPr>
              <p:nvPr/>
            </p:nvSpPr>
            <p:spPr bwMode="auto">
              <a:xfrm>
                <a:off x="3139" y="339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/>
                  <a:t>A</a:t>
                </a:r>
              </a:p>
            </p:txBody>
          </p:sp>
        </p:grpSp>
        <p:grpSp>
          <p:nvGrpSpPr>
            <p:cNvPr id="133150" name="Group 30"/>
            <p:cNvGrpSpPr>
              <a:grpSpLocks/>
            </p:cNvGrpSpPr>
            <p:nvPr/>
          </p:nvGrpSpPr>
          <p:grpSpPr bwMode="auto">
            <a:xfrm>
              <a:off x="3809" y="1794"/>
              <a:ext cx="829" cy="712"/>
              <a:chOff x="3865" y="2160"/>
              <a:chExt cx="829" cy="712"/>
            </a:xfrm>
          </p:grpSpPr>
          <p:sp>
            <p:nvSpPr>
              <p:cNvPr id="133151" name="Oval 31"/>
              <p:cNvSpPr>
                <a:spLocks noChangeAspect="1" noChangeArrowheads="1"/>
              </p:cNvSpPr>
              <p:nvPr/>
            </p:nvSpPr>
            <p:spPr bwMode="auto">
              <a:xfrm>
                <a:off x="4078" y="2464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33152" name="Freeform 32"/>
              <p:cNvSpPr>
                <a:spLocks/>
              </p:cNvSpPr>
              <p:nvPr/>
            </p:nvSpPr>
            <p:spPr bwMode="auto">
              <a:xfrm flipV="1">
                <a:off x="3865" y="2160"/>
                <a:ext cx="218" cy="507"/>
              </a:xfrm>
              <a:custGeom>
                <a:avLst/>
                <a:gdLst>
                  <a:gd name="T0" fmla="*/ 221 w 221"/>
                  <a:gd name="T1" fmla="*/ 2 h 704"/>
                  <a:gd name="T2" fmla="*/ 0 w 221"/>
                  <a:gd name="T3" fmla="*/ 0 h 704"/>
                  <a:gd name="T4" fmla="*/ 0 w 22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1" h="704">
                    <a:moveTo>
                      <a:pt x="221" y="2"/>
                    </a:moveTo>
                    <a:lnTo>
                      <a:pt x="0" y="0"/>
                    </a:lnTo>
                    <a:lnTo>
                      <a:pt x="0" y="7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33153" name="Freeform 33"/>
              <p:cNvSpPr>
                <a:spLocks/>
              </p:cNvSpPr>
              <p:nvPr/>
            </p:nvSpPr>
            <p:spPr bwMode="auto">
              <a:xfrm flipV="1">
                <a:off x="4496" y="2160"/>
                <a:ext cx="198" cy="507"/>
              </a:xfrm>
              <a:custGeom>
                <a:avLst/>
                <a:gdLst>
                  <a:gd name="T0" fmla="*/ 0 w 201"/>
                  <a:gd name="T1" fmla="*/ 0 h 704"/>
                  <a:gd name="T2" fmla="*/ 201 w 201"/>
                  <a:gd name="T3" fmla="*/ 0 h 704"/>
                  <a:gd name="T4" fmla="*/ 201 w 20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704">
                    <a:moveTo>
                      <a:pt x="0" y="0"/>
                    </a:moveTo>
                    <a:lnTo>
                      <a:pt x="201" y="0"/>
                    </a:lnTo>
                    <a:lnTo>
                      <a:pt x="201" y="70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</p:grpSp>
        <p:sp>
          <p:nvSpPr>
            <p:cNvPr id="133154" name="Text Box 34"/>
            <p:cNvSpPr txBox="1">
              <a:spLocks noChangeArrowheads="1"/>
            </p:cNvSpPr>
            <p:nvPr/>
          </p:nvSpPr>
          <p:spPr bwMode="auto">
            <a:xfrm>
              <a:off x="4081" y="2123"/>
              <a:ext cx="3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/>
                <a:t>V</a:t>
              </a:r>
            </a:p>
          </p:txBody>
        </p:sp>
      </p:grpSp>
      <p:sp>
        <p:nvSpPr>
          <p:cNvPr id="133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077218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u="sng" dirty="0" err="1">
                <a:solidFill>
                  <a:srgbClr val="FF0000"/>
                </a:solidFill>
              </a:rPr>
              <a:t>S</a:t>
            </a:r>
            <a:r>
              <a:rPr lang="en-US" altLang="nl-NL" sz="3200" dirty="0" err="1">
                <a:solidFill>
                  <a:srgbClr val="FF0000"/>
                </a:solidFill>
              </a:rPr>
              <a:t>troom</a:t>
            </a:r>
            <a:r>
              <a:rPr lang="en-US" altLang="nl-NL" sz="3200" u="sng" dirty="0">
                <a:solidFill>
                  <a:srgbClr val="FF0000"/>
                </a:solidFill>
              </a:rPr>
              <a:t> </a:t>
            </a:r>
            <a:r>
              <a:rPr lang="en-US" altLang="nl-NL" sz="3200" u="sng" dirty="0" err="1">
                <a:solidFill>
                  <a:srgbClr val="FF0000"/>
                </a:solidFill>
              </a:rPr>
              <a:t>en</a:t>
            </a:r>
            <a:r>
              <a:rPr lang="en-US" altLang="nl-NL" sz="3200" u="sng" dirty="0">
                <a:solidFill>
                  <a:srgbClr val="FF0000"/>
                </a:solidFill>
              </a:rPr>
              <a:t> spanning </a:t>
            </a:r>
            <a:r>
              <a:rPr lang="en-US" altLang="nl-NL" sz="3200" u="sng" dirty="0" err="1">
                <a:solidFill>
                  <a:srgbClr val="FF0000"/>
                </a:solidFill>
              </a:rPr>
              <a:t>meten</a:t>
            </a:r>
            <a:r>
              <a:rPr lang="en-US" altLang="nl-NL" sz="3200" u="sng" dirty="0">
                <a:solidFill>
                  <a:srgbClr val="FF0000"/>
                </a:solidFill>
              </a:rPr>
              <a:t> </a:t>
            </a:r>
            <a:r>
              <a:rPr lang="en-US" altLang="nl-NL" sz="3200" u="sng" dirty="0" smtClean="0">
                <a:solidFill>
                  <a:srgbClr val="FF0000"/>
                </a:solidFill>
              </a:rPr>
              <a:t>2/3: </a:t>
            </a:r>
            <a:r>
              <a:rPr lang="nl-NL" altLang="nl-NL" sz="3200" dirty="0" smtClean="0">
                <a:solidFill>
                  <a:srgbClr val="FF0000"/>
                </a:solidFill>
                <a:latin typeface="+mn-lt"/>
              </a:rPr>
              <a:t>Hoe </a:t>
            </a:r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maak je </a:t>
            </a:r>
            <a:r>
              <a:rPr lang="nl-NL" altLang="nl-NL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nl-NL" altLang="nl-NL" sz="3200" dirty="0" smtClean="0">
                <a:solidFill>
                  <a:srgbClr val="FF0000"/>
                </a:solidFill>
                <a:latin typeface="+mn-lt"/>
              </a:rPr>
            </a:br>
            <a:r>
              <a:rPr lang="nl-NL" altLang="nl-NL" sz="3200" dirty="0" smtClean="0">
                <a:solidFill>
                  <a:srgbClr val="FF0000"/>
                </a:solidFill>
                <a:latin typeface="+mn-lt"/>
              </a:rPr>
              <a:t>een </a:t>
            </a:r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schakeling?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-36512" y="112474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21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287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653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019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59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16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7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3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1. Nummer eerst alle</a:t>
            </a:r>
            <a:br>
              <a:rPr lang="nl-NL" altLang="nl-NL" sz="2800" dirty="0">
                <a:latin typeface="+mn-lt"/>
              </a:rPr>
            </a:br>
            <a:r>
              <a:rPr lang="nl-NL" altLang="nl-NL" sz="2800" dirty="0">
                <a:latin typeface="+mn-lt"/>
              </a:rPr>
              <a:t>draden v</a:t>
            </a:r>
            <a:r>
              <a:rPr lang="nl-NL" altLang="nl-NL" sz="2800" i="1" dirty="0">
                <a:latin typeface="+mn-lt"/>
              </a:rPr>
              <a:t>an de stroom-</a:t>
            </a:r>
            <a:br>
              <a:rPr lang="nl-NL" altLang="nl-NL" sz="2800" i="1" dirty="0">
                <a:latin typeface="+mn-lt"/>
              </a:rPr>
            </a:br>
            <a:r>
              <a:rPr lang="nl-NL" altLang="nl-NL" sz="2800" i="1" dirty="0">
                <a:latin typeface="+mn-lt"/>
              </a:rPr>
              <a:t>kring</a:t>
            </a:r>
            <a:r>
              <a:rPr lang="nl-NL" altLang="nl-NL" sz="2800" dirty="0">
                <a:latin typeface="+mn-lt"/>
              </a:rPr>
              <a:t>.</a:t>
            </a:r>
            <a:br>
              <a:rPr lang="nl-NL" altLang="nl-NL" sz="2800" dirty="0">
                <a:latin typeface="+mn-lt"/>
              </a:rPr>
            </a:br>
            <a:r>
              <a:rPr lang="nl-NL" altLang="nl-NL" sz="2800" dirty="0">
                <a:latin typeface="+mn-lt"/>
              </a:rPr>
              <a:t>Begin met de +pool van</a:t>
            </a:r>
            <a:br>
              <a:rPr lang="nl-NL" altLang="nl-NL" sz="2800" dirty="0">
                <a:latin typeface="+mn-lt"/>
              </a:rPr>
            </a:br>
            <a:r>
              <a:rPr lang="nl-NL" altLang="nl-NL" sz="2800" dirty="0">
                <a:latin typeface="+mn-lt"/>
              </a:rPr>
              <a:t>de spanningsbron.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908675" y="769422"/>
            <a:ext cx="433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1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468813" y="1473200"/>
            <a:ext cx="433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2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8526463" y="1425575"/>
            <a:ext cx="433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3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803900" y="2794000"/>
            <a:ext cx="433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4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7491413" y="2803525"/>
            <a:ext cx="433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5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0" y="3476235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2. Nummer daarna de </a:t>
            </a:r>
            <a:endParaRPr lang="nl-NL" altLang="nl-NL" sz="2800" dirty="0" smtClean="0">
              <a:latin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latin typeface="+mn-lt"/>
              </a:rPr>
              <a:t>    </a:t>
            </a:r>
            <a:r>
              <a:rPr lang="nl-NL" altLang="nl-NL" sz="2800" dirty="0" smtClean="0">
                <a:latin typeface="+mn-lt"/>
              </a:rPr>
              <a:t>draden </a:t>
            </a:r>
            <a:r>
              <a:rPr lang="nl-NL" altLang="nl-NL" sz="2800" dirty="0">
                <a:latin typeface="+mn-lt"/>
              </a:rPr>
              <a:t>naar de voltmeter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0" y="475050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latin typeface="+mn-lt"/>
              </a:rPr>
              <a:t>3. Zet alle onderdelen op je tafel, net als in de tekening.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0" y="537845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latin typeface="+mn-lt"/>
              </a:rPr>
              <a:t>4. Breng de draden aan in de volgorde 1 t/m 5</a:t>
            </a:r>
            <a:br>
              <a:rPr lang="nl-NL" altLang="nl-NL" sz="2800" dirty="0">
                <a:latin typeface="+mn-lt"/>
              </a:rPr>
            </a:br>
            <a:r>
              <a:rPr lang="nl-NL" altLang="nl-NL" sz="2800" dirty="0">
                <a:latin typeface="+mn-lt"/>
              </a:rPr>
              <a:t>Draad 1 aan de +pool is rood, draad 3 aan de –pool is zwart</a:t>
            </a:r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5711825" y="1241252"/>
            <a:ext cx="7921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8172450" y="6525344"/>
            <a:ext cx="97155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Actieknop: Verder of Volgende 3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77118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2" grpId="0"/>
      <p:bldP spid="133123" grpId="0"/>
      <p:bldP spid="133124" grpId="0"/>
      <p:bldP spid="133125" grpId="0"/>
      <p:bldP spid="133126" grpId="0"/>
      <p:bldP spid="133127" grpId="0"/>
      <p:bldP spid="133128" grpId="0"/>
      <p:bldP spid="133129" grpId="0"/>
      <p:bldP spid="133130" grpId="0"/>
      <p:bldP spid="133131" grpId="0"/>
      <p:bldP spid="133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84" name="Picture 32" descr="DSCN0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1876"/>
            <a:ext cx="41052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022" name="Group 70"/>
          <p:cNvGrpSpPr>
            <a:grpSpLocks/>
          </p:cNvGrpSpPr>
          <p:nvPr/>
        </p:nvGrpSpPr>
        <p:grpSpPr bwMode="auto">
          <a:xfrm>
            <a:off x="4468813" y="2011238"/>
            <a:ext cx="4495800" cy="3644900"/>
            <a:chOff x="2724" y="210"/>
            <a:chExt cx="2832" cy="2296"/>
          </a:xfrm>
        </p:grpSpPr>
        <p:grpSp>
          <p:nvGrpSpPr>
            <p:cNvPr id="126021" name="Group 69"/>
            <p:cNvGrpSpPr>
              <a:grpSpLocks/>
            </p:cNvGrpSpPr>
            <p:nvPr/>
          </p:nvGrpSpPr>
          <p:grpSpPr bwMode="auto">
            <a:xfrm>
              <a:off x="2724" y="210"/>
              <a:ext cx="2832" cy="1763"/>
              <a:chOff x="2724" y="210"/>
              <a:chExt cx="2832" cy="1763"/>
            </a:xfrm>
          </p:grpSpPr>
          <p:grpSp>
            <p:nvGrpSpPr>
              <p:cNvPr id="125985" name="Group 33"/>
              <p:cNvGrpSpPr>
                <a:grpSpLocks/>
              </p:cNvGrpSpPr>
              <p:nvPr/>
            </p:nvGrpSpPr>
            <p:grpSpPr bwMode="auto">
              <a:xfrm>
                <a:off x="2724" y="210"/>
                <a:ext cx="2832" cy="1763"/>
                <a:chOff x="1296" y="2494"/>
                <a:chExt cx="2832" cy="1763"/>
              </a:xfrm>
            </p:grpSpPr>
            <p:sp>
              <p:nvSpPr>
                <p:cNvPr id="1259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7" name="Freeform 35"/>
                <p:cNvSpPr>
                  <a:spLocks/>
                </p:cNvSpPr>
                <p:nvPr/>
              </p:nvSpPr>
              <p:spPr bwMode="auto">
                <a:xfrm>
                  <a:off x="1296" y="2832"/>
                  <a:ext cx="1" cy="1248"/>
                </a:xfrm>
                <a:custGeom>
                  <a:avLst/>
                  <a:gdLst>
                    <a:gd name="T0" fmla="*/ 0 w 1"/>
                    <a:gd name="T1" fmla="*/ 0 h 1248"/>
                    <a:gd name="T2" fmla="*/ 0 w 1"/>
                    <a:gd name="T3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48">
                      <a:moveTo>
                        <a:pt x="0" y="0"/>
                      </a:moveTo>
                      <a:lnTo>
                        <a:pt x="0" y="1248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8" name="Freeform 36"/>
                <p:cNvSpPr>
                  <a:spLocks/>
                </p:cNvSpPr>
                <p:nvPr/>
              </p:nvSpPr>
              <p:spPr bwMode="auto">
                <a:xfrm>
                  <a:off x="1296" y="4081"/>
                  <a:ext cx="1299" cy="2"/>
                </a:xfrm>
                <a:custGeom>
                  <a:avLst/>
                  <a:gdLst>
                    <a:gd name="T0" fmla="*/ 1299 w 1299"/>
                    <a:gd name="T1" fmla="*/ 2 h 2"/>
                    <a:gd name="T2" fmla="*/ 0 w 1299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99" h="2">
                      <a:moveTo>
                        <a:pt x="1299" y="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9" name="Freeform 37"/>
                <p:cNvSpPr>
                  <a:spLocks/>
                </p:cNvSpPr>
                <p:nvPr/>
              </p:nvSpPr>
              <p:spPr bwMode="auto">
                <a:xfrm>
                  <a:off x="2985" y="4080"/>
                  <a:ext cx="1143" cy="1"/>
                </a:xfrm>
                <a:custGeom>
                  <a:avLst/>
                  <a:gdLst>
                    <a:gd name="T0" fmla="*/ 0 w 1143"/>
                    <a:gd name="T1" fmla="*/ 0 h 1"/>
                    <a:gd name="T2" fmla="*/ 1143 w 114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43" h="1">
                      <a:moveTo>
                        <a:pt x="0" y="0"/>
                      </a:moveTo>
                      <a:lnTo>
                        <a:pt x="1143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90" name="Freeform 38"/>
                <p:cNvSpPr>
                  <a:spLocks/>
                </p:cNvSpPr>
                <p:nvPr/>
              </p:nvSpPr>
              <p:spPr bwMode="auto">
                <a:xfrm>
                  <a:off x="2688" y="2832"/>
                  <a:ext cx="1440" cy="1"/>
                </a:xfrm>
                <a:custGeom>
                  <a:avLst/>
                  <a:gdLst>
                    <a:gd name="T0" fmla="*/ 0 w 1440"/>
                    <a:gd name="T1" fmla="*/ 0 h 1"/>
                    <a:gd name="T2" fmla="*/ 1440 w 144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0" h="1">
                      <a:moveTo>
                        <a:pt x="0" y="0"/>
                      </a:moveTo>
                      <a:lnTo>
                        <a:pt x="144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91" name="Line 39"/>
                <p:cNvSpPr>
                  <a:spLocks noChangeShapeType="1"/>
                </p:cNvSpPr>
                <p:nvPr/>
              </p:nvSpPr>
              <p:spPr bwMode="auto">
                <a:xfrm>
                  <a:off x="4128" y="2832"/>
                  <a:ext cx="0" cy="1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5992" name="Group 40"/>
                <p:cNvGrpSpPr>
                  <a:grpSpLocks/>
                </p:cNvGrpSpPr>
                <p:nvPr/>
              </p:nvGrpSpPr>
              <p:grpSpPr bwMode="auto">
                <a:xfrm>
                  <a:off x="2256" y="2494"/>
                  <a:ext cx="816" cy="530"/>
                  <a:chOff x="2256" y="2112"/>
                  <a:chExt cx="816" cy="530"/>
                </a:xfrm>
              </p:grpSpPr>
              <p:sp>
                <p:nvSpPr>
                  <p:cNvPr id="125993" name="Freeform 41"/>
                  <p:cNvSpPr>
                    <a:spLocks/>
                  </p:cNvSpPr>
                  <p:nvPr/>
                </p:nvSpPr>
                <p:spPr bwMode="auto">
                  <a:xfrm>
                    <a:off x="2592" y="2279"/>
                    <a:ext cx="1" cy="363"/>
                  </a:xfrm>
                  <a:custGeom>
                    <a:avLst/>
                    <a:gdLst>
                      <a:gd name="T0" fmla="*/ 0 w 1"/>
                      <a:gd name="T1" fmla="*/ 0 h 363"/>
                      <a:gd name="T2" fmla="*/ 1 w 1"/>
                      <a:gd name="T3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63">
                        <a:moveTo>
                          <a:pt x="0" y="0"/>
                        </a:moveTo>
                        <a:lnTo>
                          <a:pt x="1" y="363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4" name="Freeform 42"/>
                  <p:cNvSpPr>
                    <a:spLocks/>
                  </p:cNvSpPr>
                  <p:nvPr/>
                </p:nvSpPr>
                <p:spPr bwMode="auto">
                  <a:xfrm>
                    <a:off x="2688" y="2378"/>
                    <a:ext cx="1" cy="168"/>
                  </a:xfrm>
                  <a:custGeom>
                    <a:avLst/>
                    <a:gdLst>
                      <a:gd name="T0" fmla="*/ 0 w 1"/>
                      <a:gd name="T1" fmla="*/ 0 h 168"/>
                      <a:gd name="T2" fmla="*/ 1 w 1"/>
                      <a:gd name="T3" fmla="*/ 16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68">
                        <a:moveTo>
                          <a:pt x="0" y="0"/>
                        </a:moveTo>
                        <a:lnTo>
                          <a:pt x="1" y="168"/>
                        </a:lnTo>
                      </a:path>
                    </a:pathLst>
                  </a:custGeom>
                  <a:noFill/>
                  <a:ln w="762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112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2135"/>
                    <a:ext cx="33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3200" b="1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5997" name="AutoShape 45"/>
                <p:cNvSpPr>
                  <a:spLocks noChangeArrowheads="1"/>
                </p:cNvSpPr>
                <p:nvPr/>
              </p:nvSpPr>
              <p:spPr bwMode="auto">
                <a:xfrm>
                  <a:off x="2600" y="3873"/>
                  <a:ext cx="384" cy="38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6007" name="Oval 55"/>
              <p:cNvSpPr>
                <a:spLocks noChangeAspect="1" noChangeArrowheads="1"/>
              </p:cNvSpPr>
              <p:nvPr/>
            </p:nvSpPr>
            <p:spPr bwMode="auto">
              <a:xfrm>
                <a:off x="3083" y="338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08" name="Text Box 56"/>
              <p:cNvSpPr txBox="1">
                <a:spLocks noChangeArrowheads="1"/>
              </p:cNvSpPr>
              <p:nvPr/>
            </p:nvSpPr>
            <p:spPr bwMode="auto">
              <a:xfrm>
                <a:off x="3139" y="339"/>
                <a:ext cx="31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320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  <p:grpSp>
          <p:nvGrpSpPr>
            <p:cNvPr id="126018" name="Group 66"/>
            <p:cNvGrpSpPr>
              <a:grpSpLocks/>
            </p:cNvGrpSpPr>
            <p:nvPr/>
          </p:nvGrpSpPr>
          <p:grpSpPr bwMode="auto">
            <a:xfrm>
              <a:off x="3809" y="1794"/>
              <a:ext cx="829" cy="712"/>
              <a:chOff x="3865" y="2160"/>
              <a:chExt cx="829" cy="712"/>
            </a:xfrm>
          </p:grpSpPr>
          <p:sp>
            <p:nvSpPr>
              <p:cNvPr id="126013" name="Oval 61"/>
              <p:cNvSpPr>
                <a:spLocks noChangeAspect="1" noChangeArrowheads="1"/>
              </p:cNvSpPr>
              <p:nvPr/>
            </p:nvSpPr>
            <p:spPr bwMode="auto">
              <a:xfrm>
                <a:off x="4078" y="2464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10" name="Freeform 58"/>
              <p:cNvSpPr>
                <a:spLocks/>
              </p:cNvSpPr>
              <p:nvPr/>
            </p:nvSpPr>
            <p:spPr bwMode="auto">
              <a:xfrm flipV="1">
                <a:off x="3865" y="2160"/>
                <a:ext cx="218" cy="507"/>
              </a:xfrm>
              <a:custGeom>
                <a:avLst/>
                <a:gdLst>
                  <a:gd name="T0" fmla="*/ 221 w 221"/>
                  <a:gd name="T1" fmla="*/ 2 h 704"/>
                  <a:gd name="T2" fmla="*/ 0 w 221"/>
                  <a:gd name="T3" fmla="*/ 0 h 704"/>
                  <a:gd name="T4" fmla="*/ 0 w 22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1" h="704">
                    <a:moveTo>
                      <a:pt x="221" y="2"/>
                    </a:moveTo>
                    <a:lnTo>
                      <a:pt x="0" y="0"/>
                    </a:lnTo>
                    <a:lnTo>
                      <a:pt x="0" y="704"/>
                    </a:ln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11" name="Freeform 59"/>
              <p:cNvSpPr>
                <a:spLocks/>
              </p:cNvSpPr>
              <p:nvPr/>
            </p:nvSpPr>
            <p:spPr bwMode="auto">
              <a:xfrm flipV="1">
                <a:off x="4496" y="2160"/>
                <a:ext cx="198" cy="507"/>
              </a:xfrm>
              <a:custGeom>
                <a:avLst/>
                <a:gdLst>
                  <a:gd name="T0" fmla="*/ 0 w 201"/>
                  <a:gd name="T1" fmla="*/ 0 h 704"/>
                  <a:gd name="T2" fmla="*/ 201 w 201"/>
                  <a:gd name="T3" fmla="*/ 0 h 704"/>
                  <a:gd name="T4" fmla="*/ 201 w 20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704">
                    <a:moveTo>
                      <a:pt x="0" y="0"/>
                    </a:moveTo>
                    <a:lnTo>
                      <a:pt x="201" y="0"/>
                    </a:lnTo>
                    <a:lnTo>
                      <a:pt x="201" y="704"/>
                    </a:ln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014" name="Text Box 62"/>
            <p:cNvSpPr txBox="1">
              <a:spLocks noChangeArrowheads="1"/>
            </p:cNvSpPr>
            <p:nvPr/>
          </p:nvSpPr>
          <p:spPr bwMode="auto">
            <a:xfrm>
              <a:off x="4081" y="2123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dirty="0">
                  <a:solidFill>
                    <a:srgbClr val="000000"/>
                  </a:solidFill>
                </a:rPr>
                <a:t>V</a:t>
              </a:r>
            </a:p>
          </p:txBody>
        </p:sp>
      </p:grpSp>
      <p:sp>
        <p:nvSpPr>
          <p:cNvPr id="126023" name="Line 71"/>
          <p:cNvSpPr>
            <a:spLocks noChangeShapeType="1"/>
          </p:cNvSpPr>
          <p:nvPr/>
        </p:nvSpPr>
        <p:spPr bwMode="auto">
          <a:xfrm flipV="1">
            <a:off x="2339975" y="2376363"/>
            <a:ext cx="4103688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4" name="Freeform 72"/>
          <p:cNvSpPr>
            <a:spLocks/>
          </p:cNvSpPr>
          <p:nvPr/>
        </p:nvSpPr>
        <p:spPr bwMode="auto">
          <a:xfrm>
            <a:off x="3048000" y="4684588"/>
            <a:ext cx="3619500" cy="660400"/>
          </a:xfrm>
          <a:custGeom>
            <a:avLst/>
            <a:gdLst>
              <a:gd name="T0" fmla="*/ 0 w 2280"/>
              <a:gd name="T1" fmla="*/ 0 h 416"/>
              <a:gd name="T2" fmla="*/ 2280 w 2280"/>
              <a:gd name="T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0" h="416">
                <a:moveTo>
                  <a:pt x="0" y="0"/>
                </a:moveTo>
                <a:lnTo>
                  <a:pt x="2280" y="41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5" name="Freeform 73"/>
          <p:cNvSpPr>
            <a:spLocks/>
          </p:cNvSpPr>
          <p:nvPr/>
        </p:nvSpPr>
        <p:spPr bwMode="auto">
          <a:xfrm>
            <a:off x="1079500" y="2639888"/>
            <a:ext cx="4114800" cy="1092200"/>
          </a:xfrm>
          <a:custGeom>
            <a:avLst/>
            <a:gdLst>
              <a:gd name="T0" fmla="*/ 0 w 2592"/>
              <a:gd name="T1" fmla="*/ 688 h 688"/>
              <a:gd name="T2" fmla="*/ 2592 w 2592"/>
              <a:gd name="T3" fmla="*/ 0 h 6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2" h="688">
                <a:moveTo>
                  <a:pt x="0" y="688"/>
                </a:moveTo>
                <a:lnTo>
                  <a:pt x="2592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6" name="Freeform 74"/>
          <p:cNvSpPr>
            <a:spLocks/>
          </p:cNvSpPr>
          <p:nvPr/>
        </p:nvSpPr>
        <p:spPr bwMode="auto">
          <a:xfrm>
            <a:off x="2705100" y="3681288"/>
            <a:ext cx="3937000" cy="749300"/>
          </a:xfrm>
          <a:custGeom>
            <a:avLst/>
            <a:gdLst>
              <a:gd name="T0" fmla="*/ 0 w 2480"/>
              <a:gd name="T1" fmla="*/ 0 h 472"/>
              <a:gd name="T2" fmla="*/ 2480 w 2480"/>
              <a:gd name="T3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80" h="472">
                <a:moveTo>
                  <a:pt x="0" y="0"/>
                </a:moveTo>
                <a:lnTo>
                  <a:pt x="2480" y="47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9" name="Freeform 77"/>
          <p:cNvSpPr>
            <a:spLocks/>
          </p:cNvSpPr>
          <p:nvPr/>
        </p:nvSpPr>
        <p:spPr bwMode="auto">
          <a:xfrm>
            <a:off x="1295400" y="2525588"/>
            <a:ext cx="4813300" cy="1574800"/>
          </a:xfrm>
          <a:custGeom>
            <a:avLst/>
            <a:gdLst>
              <a:gd name="T0" fmla="*/ 0 w 3032"/>
              <a:gd name="T1" fmla="*/ 992 h 992"/>
              <a:gd name="T2" fmla="*/ 3032 w 3032"/>
              <a:gd name="T3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32" h="992">
                <a:moveTo>
                  <a:pt x="0" y="992"/>
                </a:moveTo>
                <a:lnTo>
                  <a:pt x="3032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0" name="Freeform 78"/>
          <p:cNvSpPr>
            <a:spLocks/>
          </p:cNvSpPr>
          <p:nvPr/>
        </p:nvSpPr>
        <p:spPr bwMode="auto">
          <a:xfrm>
            <a:off x="914400" y="3490788"/>
            <a:ext cx="3543300" cy="1892300"/>
          </a:xfrm>
          <a:custGeom>
            <a:avLst/>
            <a:gdLst>
              <a:gd name="T0" fmla="*/ 0 w 2232"/>
              <a:gd name="T1" fmla="*/ 1192 h 1192"/>
              <a:gd name="T2" fmla="*/ 2232 w 2232"/>
              <a:gd name="T3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2" h="1192">
                <a:moveTo>
                  <a:pt x="0" y="1192"/>
                </a:moveTo>
                <a:lnTo>
                  <a:pt x="2232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1" name="Freeform 79"/>
          <p:cNvSpPr>
            <a:spLocks/>
          </p:cNvSpPr>
          <p:nvPr/>
        </p:nvSpPr>
        <p:spPr bwMode="auto">
          <a:xfrm>
            <a:off x="2463800" y="2970088"/>
            <a:ext cx="6489700" cy="177800"/>
          </a:xfrm>
          <a:custGeom>
            <a:avLst/>
            <a:gdLst>
              <a:gd name="T0" fmla="*/ 0 w 4088"/>
              <a:gd name="T1" fmla="*/ 112 h 112"/>
              <a:gd name="T2" fmla="*/ 4088 w 4088"/>
              <a:gd name="T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88" h="112">
                <a:moveTo>
                  <a:pt x="0" y="112"/>
                </a:moveTo>
                <a:lnTo>
                  <a:pt x="4088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2" name="Freeform 80"/>
          <p:cNvSpPr>
            <a:spLocks/>
          </p:cNvSpPr>
          <p:nvPr/>
        </p:nvSpPr>
        <p:spPr bwMode="auto">
          <a:xfrm>
            <a:off x="3848100" y="4595688"/>
            <a:ext cx="2324100" cy="355600"/>
          </a:xfrm>
          <a:custGeom>
            <a:avLst/>
            <a:gdLst>
              <a:gd name="T0" fmla="*/ 0 w 1464"/>
              <a:gd name="T1" fmla="*/ 0 h 224"/>
              <a:gd name="T2" fmla="*/ 1464 w 1464"/>
              <a:gd name="T3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4" h="224">
                <a:moveTo>
                  <a:pt x="0" y="0"/>
                </a:moveTo>
                <a:lnTo>
                  <a:pt x="1464" y="224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4" name="Freeform 82"/>
          <p:cNvSpPr>
            <a:spLocks/>
          </p:cNvSpPr>
          <p:nvPr/>
        </p:nvSpPr>
        <p:spPr bwMode="auto">
          <a:xfrm>
            <a:off x="4051300" y="4443288"/>
            <a:ext cx="3441700" cy="457200"/>
          </a:xfrm>
          <a:custGeom>
            <a:avLst/>
            <a:gdLst>
              <a:gd name="T0" fmla="*/ 0 w 2168"/>
              <a:gd name="T1" fmla="*/ 0 h 288"/>
              <a:gd name="T2" fmla="*/ 2168 w 2168"/>
              <a:gd name="T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8" h="288">
                <a:moveTo>
                  <a:pt x="0" y="0"/>
                </a:moveTo>
                <a:lnTo>
                  <a:pt x="2168" y="28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0" name="Actieknop: Verder of Volgende 3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931" y="21014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8101" y="21014"/>
            <a:ext cx="8095457" cy="523220"/>
          </a:xfrm>
        </p:spPr>
        <p:txBody>
          <a:bodyPr wrap="square" anchor="t" anchorCtr="0">
            <a:spAutoFit/>
          </a:bodyPr>
          <a:lstStyle/>
          <a:p>
            <a:r>
              <a:rPr lang="nl-NL" altLang="nl-NL" sz="2800" dirty="0">
                <a:solidFill>
                  <a:srgbClr val="FF3300"/>
                </a:solidFill>
              </a:rPr>
              <a:t>Stroom en spanning meten 3/3: beide schema’s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91135370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6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6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23" grpId="0" animBg="1"/>
      <p:bldP spid="126024" grpId="0" animBg="1"/>
      <p:bldP spid="126025" grpId="0" animBg="1"/>
      <p:bldP spid="126026" grpId="0" animBg="1"/>
      <p:bldP spid="126029" grpId="0" animBg="1"/>
      <p:bldP spid="126030" grpId="0" animBg="1"/>
      <p:bldP spid="126031" grpId="0" animBg="1"/>
      <p:bldP spid="126032" grpId="0" animBg="1"/>
      <p:bldP spid="1260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3986213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    </a:t>
            </a:r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U = </a:t>
            </a:r>
            <a:r>
              <a:rPr lang="en-US" altLang="nl-NL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.R</a:t>
            </a:r>
            <a:endParaRPr lang="nl-NL" altLang="nl-N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4764088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    U = spanning in</a:t>
            </a:r>
            <a:endParaRPr lang="nl-NL" altLang="nl-NL" sz="2800">
              <a:latin typeface="+mn-lt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5449888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    I is de stroomsterkte in</a:t>
            </a:r>
            <a:endParaRPr lang="nl-NL" altLang="nl-NL" sz="2800">
              <a:latin typeface="+mn-lt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6135688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    R is de weerstand in</a:t>
            </a:r>
            <a:endParaRPr lang="nl-NL" altLang="nl-NL" sz="2800">
              <a:latin typeface="+mn-lt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4246984" y="4764088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Volt (V)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4139952" y="5449888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Ampère (A)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4192488" y="6135688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  <a:sym typeface="Symbol" pitchFamily="18" charset="2"/>
              </a:rPr>
              <a:t>Ohm ()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40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u="sng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De </a:t>
            </a:r>
            <a:r>
              <a:rPr lang="en-US" altLang="nl-NL" sz="3200" u="sng" dirty="0">
                <a:solidFill>
                  <a:srgbClr val="FF0000"/>
                </a:solidFill>
                <a:latin typeface="+mn-lt"/>
                <a:sym typeface="Wingdings" pitchFamily="2" charset="2"/>
              </a:rPr>
              <a:t>wet van </a:t>
            </a:r>
            <a:r>
              <a:rPr lang="en-US" altLang="nl-NL" sz="3200" u="sng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Ohm 1/3: </a:t>
            </a:r>
            <a:r>
              <a:rPr lang="en-US" altLang="nl-NL" sz="3200" u="sng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theorie</a:t>
            </a:r>
            <a:r>
              <a:rPr lang="en-US" altLang="nl-NL" sz="3200" u="sng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0" y="765175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1. Als je de spanning verdubbelt . . .</a:t>
            </a:r>
            <a:endParaRPr lang="nl-NL" altLang="nl-NL" sz="2800">
              <a:latin typeface="+mn-lt"/>
            </a:endParaRP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215900" y="132080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+mn-lt"/>
              </a:rPr>
              <a:t>verdubbelt</a:t>
            </a:r>
            <a:r>
              <a:rPr lang="en-US" altLang="nl-NL" sz="2800" dirty="0">
                <a:latin typeface="+mn-lt"/>
              </a:rPr>
              <a:t> de </a:t>
            </a:r>
            <a:r>
              <a:rPr lang="en-US" altLang="nl-NL" sz="2800" dirty="0" err="1">
                <a:latin typeface="+mn-lt"/>
              </a:rPr>
              <a:t>stroomsterkte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0" y="1865313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    Spanning </a:t>
            </a:r>
            <a:r>
              <a:rPr lang="en-US" altLang="nl-NL" sz="2800" dirty="0" err="1">
                <a:latin typeface="+mn-lt"/>
              </a:rPr>
              <a:t>en</a:t>
            </a:r>
            <a:r>
              <a:rPr lang="en-US" altLang="nl-NL" sz="2800" dirty="0">
                <a:latin typeface="+mn-lt"/>
              </a:rPr>
              <a:t> </a:t>
            </a:r>
            <a:r>
              <a:rPr lang="en-US" altLang="nl-NL" sz="2800" dirty="0" err="1">
                <a:latin typeface="+mn-lt"/>
              </a:rPr>
              <a:t>stroomsterkte</a:t>
            </a:r>
            <a:r>
              <a:rPr lang="en-US" altLang="nl-NL" sz="2800" dirty="0">
                <a:latin typeface="+mn-lt"/>
              </a:rPr>
              <a:t> </a:t>
            </a:r>
            <a:r>
              <a:rPr lang="en-US" altLang="nl-NL" sz="2800" dirty="0" err="1">
                <a:latin typeface="+mn-lt"/>
              </a:rPr>
              <a:t>zijn</a:t>
            </a:r>
            <a:r>
              <a:rPr lang="en-US" altLang="nl-NL" sz="2800" dirty="0">
                <a:latin typeface="+mn-lt"/>
              </a:rPr>
              <a:t> . . .</a:t>
            </a:r>
            <a:endParaRPr lang="nl-NL" altLang="nl-NL" sz="2800" dirty="0">
              <a:latin typeface="+mn-lt"/>
            </a:endParaRPr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6082928" y="1881355"/>
            <a:ext cx="2449512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latin typeface="+mn-lt"/>
              </a:rPr>
              <a:t>evenredig</a:t>
            </a:r>
            <a:r>
              <a:rPr lang="en-US" altLang="nl-NL" sz="2800" i="1" dirty="0">
                <a:latin typeface="+mn-lt"/>
              </a:rPr>
              <a:t>!</a:t>
            </a:r>
            <a:endParaRPr lang="nl-NL" altLang="nl-NL" sz="2800" i="1" dirty="0">
              <a:latin typeface="+mn-lt"/>
            </a:endParaRP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0" y="241300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2. De spanning-stroomsterkte grafiek is . . .</a:t>
            </a:r>
            <a:endParaRPr lang="nl-NL" altLang="nl-NL" sz="2800">
              <a:latin typeface="+mn-lt"/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215900" y="280996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latin typeface="+mn-lt"/>
              </a:rPr>
              <a:t>een</a:t>
            </a:r>
            <a:r>
              <a:rPr lang="en-US" altLang="nl-NL" sz="2800" i="1" dirty="0">
                <a:latin typeface="+mn-lt"/>
              </a:rPr>
              <a:t> </a:t>
            </a:r>
            <a:r>
              <a:rPr lang="en-US" altLang="nl-NL" sz="2800" i="1" dirty="0" err="1">
                <a:latin typeface="+mn-lt"/>
              </a:rPr>
              <a:t>rechte</a:t>
            </a:r>
            <a:r>
              <a:rPr lang="en-US" altLang="nl-NL" sz="2800" i="1" dirty="0">
                <a:latin typeface="+mn-lt"/>
              </a:rPr>
              <a:t> </a:t>
            </a:r>
            <a:r>
              <a:rPr lang="en-US" altLang="nl-NL" sz="2800" i="1" dirty="0" err="1">
                <a:latin typeface="+mn-lt"/>
              </a:rPr>
              <a:t>lijn</a:t>
            </a:r>
            <a:r>
              <a:rPr lang="en-US" altLang="nl-NL" sz="2800" i="1" dirty="0">
                <a:latin typeface="+mn-lt"/>
              </a:rPr>
              <a:t> door de </a:t>
            </a:r>
            <a:r>
              <a:rPr lang="en-US" altLang="nl-NL" sz="2800" i="1" dirty="0" err="1">
                <a:latin typeface="+mn-lt"/>
              </a:rPr>
              <a:t>oorsprong</a:t>
            </a:r>
            <a:r>
              <a:rPr lang="en-US" altLang="nl-NL" sz="2800" i="1" dirty="0">
                <a:latin typeface="+mn-lt"/>
              </a:rPr>
              <a:t>.</a:t>
            </a:r>
            <a:endParaRPr lang="nl-NL" altLang="nl-NL" sz="2800" i="1" dirty="0">
              <a:latin typeface="+mn-lt"/>
            </a:endParaRP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0" y="346710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3. In formule:</a:t>
            </a:r>
            <a:endParaRPr lang="nl-NL" altLang="nl-NL" sz="2800">
              <a:latin typeface="+mn-lt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Actieknop: Verder of Volgende 1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30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utoUpdateAnimBg="0"/>
      <p:bldP spid="43020" grpId="0" autoUpdateAnimBg="0"/>
      <p:bldP spid="43021" grpId="0" autoUpdateAnimBg="0"/>
      <p:bldP spid="43032" grpId="0" autoUpdateAnimBg="0"/>
      <p:bldP spid="43035" grpId="0"/>
      <p:bldP spid="43037" grpId="0"/>
      <p:bldP spid="43038" grpId="0"/>
      <p:bldP spid="43040" grpId="0" autoUpdateAnimBg="0"/>
      <p:bldP spid="43041" grpId="0" autoUpdateAnimBg="0"/>
      <p:bldP spid="43042" grpId="0" autoUpdateAnimBg="0"/>
      <p:bldP spid="43043" grpId="0" autoUpdateAnimBg="0"/>
      <p:bldP spid="43044" grpId="0"/>
      <p:bldP spid="43045" grpId="0" autoUpdateAnimBg="0"/>
      <p:bldP spid="43046" grpId="0" autoUpdateAnimBg="0"/>
      <p:bldP spid="430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2924175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8900" indent="-88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U = I.R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3573463"/>
            <a:ext cx="21955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6   = I .12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 wet van Ohm 2/3: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voorbeeld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Je sluit een weerstand van 12 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 aan op een batterij van 6 V.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0" y="1700213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Bereken de stroomsterkte.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0" y="2349500"/>
            <a:ext cx="8928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Oplossing: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-15875" y="4056063"/>
            <a:ext cx="32194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I = 6/12 = 0,5 A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21" name="AutoShape 17"/>
          <p:cNvSpPr>
            <a:spLocks noChangeArrowheads="1"/>
          </p:cNvSpPr>
          <p:nvPr/>
        </p:nvSpPr>
        <p:spPr bwMode="auto">
          <a:xfrm>
            <a:off x="4427538" y="3789363"/>
            <a:ext cx="3457575" cy="1055608"/>
          </a:xfrm>
          <a:prstGeom prst="wedgeRoundRectCallout">
            <a:avLst>
              <a:gd name="adj1" fmla="val -34151"/>
              <a:gd name="adj2" fmla="val -3089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Aan </a:t>
            </a:r>
            <a:r>
              <a:rPr lang="el-GR" altLang="nl-NL" sz="280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 zie je dat het de weerstand R is!</a:t>
            </a:r>
          </a:p>
        </p:txBody>
      </p:sp>
      <p:sp>
        <p:nvSpPr>
          <p:cNvPr id="123922" name="AutoShape 18"/>
          <p:cNvSpPr>
            <a:spLocks noChangeArrowheads="1"/>
          </p:cNvSpPr>
          <p:nvPr/>
        </p:nvSpPr>
        <p:spPr bwMode="auto">
          <a:xfrm>
            <a:off x="1042988" y="4365625"/>
            <a:ext cx="3457575" cy="1055608"/>
          </a:xfrm>
          <a:prstGeom prst="wedgeRoundRectCallout">
            <a:avLst>
              <a:gd name="adj1" fmla="val -56886"/>
              <a:gd name="adj2" fmla="val -33922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Aan V zie je dat het de spanning U is.</a:t>
            </a:r>
          </a:p>
        </p:txBody>
      </p:sp>
      <p:sp>
        <p:nvSpPr>
          <p:cNvPr id="123923" name="AutoShape 19"/>
          <p:cNvSpPr>
            <a:spLocks noChangeArrowheads="1"/>
          </p:cNvSpPr>
          <p:nvPr/>
        </p:nvSpPr>
        <p:spPr bwMode="auto">
          <a:xfrm>
            <a:off x="5651500" y="5445125"/>
            <a:ext cx="2376488" cy="578882"/>
          </a:xfrm>
          <a:prstGeom prst="wedgeRoundRectCallout">
            <a:avLst>
              <a:gd name="adj1" fmla="val -130227"/>
              <a:gd name="adj2" fmla="val -5448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Gevraagd: I</a:t>
            </a:r>
          </a:p>
        </p:txBody>
      </p:sp>
      <p:sp>
        <p:nvSpPr>
          <p:cNvPr id="13" name="Actieknop: Verder of Volgende 1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02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autoUpdateAnimBg="0"/>
      <p:bldP spid="123913" grpId="0" autoUpdateAnimBg="0"/>
      <p:bldP spid="123914" grpId="0" autoUpdateAnimBg="0"/>
      <p:bldP spid="123915" grpId="0" autoUpdateAnimBg="0"/>
      <p:bldP spid="123924" grpId="0" autoUpdateAnimBg="0"/>
      <p:bldP spid="123926" grpId="0" autoUpdateAnimBg="0"/>
      <p:bldP spid="123921" grpId="0" animBg="1"/>
      <p:bldP spid="123922" grpId="0" animBg="1"/>
      <p:bldP spid="1239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7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70848"/>
              </p:ext>
            </p:extLst>
          </p:nvPr>
        </p:nvGraphicFramePr>
        <p:xfrm>
          <a:off x="2987675" y="1993900"/>
          <a:ext cx="5905500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Grafiek" r:id="rId3" imgW="4686300" imgH="3352800" progId="Excel.Chart.8">
                  <p:embed/>
                </p:oleObj>
              </mc:Choice>
              <mc:Fallback>
                <p:oleObj name="Grafiek" r:id="rId3" imgW="4686300" imgH="3352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993900"/>
                        <a:ext cx="5905500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6042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De wet van Ohm 3/3: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prakticum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Als U = 6 V is I = 0,5 A (zie vorige dia)</a:t>
            </a:r>
            <a:endParaRPr lang="nl-NL" altLang="nl-NL" sz="2800">
              <a:latin typeface="+mn-lt"/>
            </a:endParaRPr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>
            <a:off x="3348038" y="4005263"/>
            <a:ext cx="2520950" cy="919401"/>
          </a:xfrm>
          <a:prstGeom prst="wedgeRoundRectCallout">
            <a:avLst>
              <a:gd name="adj1" fmla="val -150505"/>
              <a:gd name="adj2" fmla="val -8474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U wordt 2x groter dus . . .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U en I  zijn evenredig. Dus kun je de tabel invullen:</a:t>
            </a:r>
            <a:endParaRPr lang="nl-NL" altLang="nl-NL" sz="2800">
              <a:latin typeface="+mn-lt"/>
            </a:endParaRPr>
          </a:p>
        </p:txBody>
      </p:sp>
      <p:graphicFrame>
        <p:nvGraphicFramePr>
          <p:cNvPr id="12498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80822"/>
              </p:ext>
            </p:extLst>
          </p:nvPr>
        </p:nvGraphicFramePr>
        <p:xfrm>
          <a:off x="323850" y="2060575"/>
          <a:ext cx="2447925" cy="4248152"/>
        </p:xfrm>
        <a:graphic>
          <a:graphicData uri="http://schemas.openxmlformats.org/drawingml/2006/table">
            <a:tbl>
              <a:tblPr/>
              <a:tblGrid>
                <a:gridCol w="1223963"/>
                <a:gridCol w="1223962"/>
              </a:tblGrid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 in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in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968" name="AutoShape 40"/>
          <p:cNvSpPr>
            <a:spLocks noChangeArrowheads="1"/>
          </p:cNvSpPr>
          <p:nvPr/>
        </p:nvSpPr>
        <p:spPr bwMode="auto">
          <a:xfrm>
            <a:off x="4500563" y="2924175"/>
            <a:ext cx="2665412" cy="919401"/>
          </a:xfrm>
          <a:prstGeom prst="wedgeRoundRectCallout">
            <a:avLst>
              <a:gd name="adj1" fmla="val -135407"/>
              <a:gd name="adj2" fmla="val 315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. . . I wordt ook 2x groter.</a:t>
            </a:r>
          </a:p>
        </p:txBody>
      </p:sp>
      <p:sp>
        <p:nvSpPr>
          <p:cNvPr id="124969" name="Rectangle 41"/>
          <p:cNvSpPr>
            <a:spLocks noChangeArrowheads="1"/>
          </p:cNvSpPr>
          <p:nvPr/>
        </p:nvSpPr>
        <p:spPr bwMode="auto">
          <a:xfrm>
            <a:off x="1619250" y="3429000"/>
            <a:ext cx="936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1,0</a:t>
            </a:r>
            <a:endParaRPr lang="nl-NL" altLang="nl-NL" sz="2800">
              <a:latin typeface="+mn-lt"/>
            </a:endParaRPr>
          </a:p>
        </p:txBody>
      </p:sp>
      <p:sp>
        <p:nvSpPr>
          <p:cNvPr id="124970" name="Rectangle 42"/>
          <p:cNvSpPr>
            <a:spLocks noChangeArrowheads="1"/>
          </p:cNvSpPr>
          <p:nvPr/>
        </p:nvSpPr>
        <p:spPr bwMode="auto">
          <a:xfrm>
            <a:off x="1619250" y="4089400"/>
            <a:ext cx="1008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1,5</a:t>
            </a:r>
            <a:endParaRPr lang="nl-NL" altLang="nl-NL" sz="2800">
              <a:latin typeface="+mn-lt"/>
            </a:endParaRPr>
          </a:p>
        </p:txBody>
      </p:sp>
      <p:sp>
        <p:nvSpPr>
          <p:cNvPr id="124971" name="Rectangle 43"/>
          <p:cNvSpPr>
            <a:spLocks noChangeArrowheads="1"/>
          </p:cNvSpPr>
          <p:nvPr/>
        </p:nvSpPr>
        <p:spPr bwMode="auto">
          <a:xfrm>
            <a:off x="1598613" y="5445125"/>
            <a:ext cx="1101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2,5</a:t>
            </a:r>
            <a:endParaRPr lang="nl-NL" altLang="nl-NL" sz="2800">
              <a:latin typeface="+mn-lt"/>
            </a:endParaRPr>
          </a:p>
        </p:txBody>
      </p:sp>
      <p:sp>
        <p:nvSpPr>
          <p:cNvPr id="124972" name="Rectangle 44"/>
          <p:cNvSpPr>
            <a:spLocks noChangeArrowheads="1"/>
          </p:cNvSpPr>
          <p:nvPr/>
        </p:nvSpPr>
        <p:spPr bwMode="auto">
          <a:xfrm>
            <a:off x="1619250" y="4751388"/>
            <a:ext cx="10810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2,0</a:t>
            </a:r>
            <a:endParaRPr lang="nl-NL" altLang="nl-NL" sz="2800">
              <a:latin typeface="+mn-lt"/>
            </a:endParaRPr>
          </a:p>
        </p:txBody>
      </p:sp>
      <p:sp>
        <p:nvSpPr>
          <p:cNvPr id="124974" name="Oval 46"/>
          <p:cNvSpPr>
            <a:spLocks noChangeAspect="1" noChangeArrowheads="1"/>
          </p:cNvSpPr>
          <p:nvPr/>
        </p:nvSpPr>
        <p:spPr bwMode="auto">
          <a:xfrm flipH="1">
            <a:off x="5549900" y="4149725"/>
            <a:ext cx="144463" cy="144463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6" name="Oval 48"/>
          <p:cNvSpPr>
            <a:spLocks noChangeAspect="1" noChangeArrowheads="1"/>
          </p:cNvSpPr>
          <p:nvPr/>
        </p:nvSpPr>
        <p:spPr bwMode="auto">
          <a:xfrm flipH="1">
            <a:off x="6324600" y="3678238"/>
            <a:ext cx="144463" cy="144462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7" name="Oval 49"/>
          <p:cNvSpPr>
            <a:spLocks noChangeAspect="1" noChangeArrowheads="1"/>
          </p:cNvSpPr>
          <p:nvPr/>
        </p:nvSpPr>
        <p:spPr bwMode="auto">
          <a:xfrm flipH="1">
            <a:off x="7135813" y="3200400"/>
            <a:ext cx="144462" cy="144463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8" name="Oval 50"/>
          <p:cNvSpPr>
            <a:spLocks noChangeAspect="1" noChangeArrowheads="1"/>
          </p:cNvSpPr>
          <p:nvPr/>
        </p:nvSpPr>
        <p:spPr bwMode="auto">
          <a:xfrm flipH="1">
            <a:off x="7937500" y="2730500"/>
            <a:ext cx="144463" cy="144463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9" name="Oval 51"/>
          <p:cNvSpPr>
            <a:spLocks noChangeAspect="1" noChangeArrowheads="1"/>
          </p:cNvSpPr>
          <p:nvPr/>
        </p:nvSpPr>
        <p:spPr bwMode="auto">
          <a:xfrm flipH="1">
            <a:off x="4718050" y="4641850"/>
            <a:ext cx="144463" cy="144463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75" name="Freeform 47"/>
          <p:cNvSpPr>
            <a:spLocks/>
          </p:cNvSpPr>
          <p:nvPr/>
        </p:nvSpPr>
        <p:spPr bwMode="auto">
          <a:xfrm>
            <a:off x="4013200" y="2481263"/>
            <a:ext cx="4516438" cy="2713037"/>
          </a:xfrm>
          <a:custGeom>
            <a:avLst/>
            <a:gdLst>
              <a:gd name="T0" fmla="*/ 0 w 2845"/>
              <a:gd name="T1" fmla="*/ 1709 h 1709"/>
              <a:gd name="T2" fmla="*/ 2845 w 2845"/>
              <a:gd name="T3" fmla="*/ 0 h 17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45" h="1709">
                <a:moveTo>
                  <a:pt x="0" y="1709"/>
                </a:moveTo>
                <a:lnTo>
                  <a:pt x="2845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124980" name="AutoShape 52"/>
          <p:cNvSpPr>
            <a:spLocks noChangeArrowheads="1"/>
          </p:cNvSpPr>
          <p:nvPr/>
        </p:nvSpPr>
        <p:spPr bwMode="auto">
          <a:xfrm>
            <a:off x="6083498" y="76200"/>
            <a:ext cx="2520950" cy="1328023"/>
          </a:xfrm>
          <a:prstGeom prst="wedgeRoundRectCallout">
            <a:avLst>
              <a:gd name="adj1" fmla="val 19833"/>
              <a:gd name="adj2" fmla="val 1463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/>
              <a:t>De grafiek is een rechte lijn door O.</a:t>
            </a:r>
          </a:p>
        </p:txBody>
      </p:sp>
      <p:sp>
        <p:nvSpPr>
          <p:cNvPr id="124981" name="AutoShape 53"/>
          <p:cNvSpPr>
            <a:spLocks noChangeArrowheads="1"/>
          </p:cNvSpPr>
          <p:nvPr/>
        </p:nvSpPr>
        <p:spPr bwMode="auto">
          <a:xfrm>
            <a:off x="3419475" y="4797425"/>
            <a:ext cx="2520950" cy="919401"/>
          </a:xfrm>
          <a:prstGeom prst="wedgeRoundRectCallout">
            <a:avLst>
              <a:gd name="adj1" fmla="val -150505"/>
              <a:gd name="adj2" fmla="val -8474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U wordt 3x groter dus . . .</a:t>
            </a:r>
          </a:p>
        </p:txBody>
      </p:sp>
      <p:sp>
        <p:nvSpPr>
          <p:cNvPr id="124982" name="AutoShape 54"/>
          <p:cNvSpPr>
            <a:spLocks noChangeArrowheads="1"/>
          </p:cNvSpPr>
          <p:nvPr/>
        </p:nvSpPr>
        <p:spPr bwMode="auto">
          <a:xfrm>
            <a:off x="4643438" y="3357563"/>
            <a:ext cx="2665412" cy="919401"/>
          </a:xfrm>
          <a:prstGeom prst="wedgeRoundRectCallout">
            <a:avLst>
              <a:gd name="adj1" fmla="val -138565"/>
              <a:gd name="adj2" fmla="val 5728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. . . I wordt ook 3x groter.</a:t>
            </a:r>
          </a:p>
        </p:txBody>
      </p:sp>
      <p:sp>
        <p:nvSpPr>
          <p:cNvPr id="124984" name="Rectangle 56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25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4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4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1000"/>
                                        <p:tgtEl>
                                          <p:spTgt spid="1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4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4973" grpId="0"/>
      <p:bldP spid="124932" grpId="0" autoUpdateAnimBg="0"/>
      <p:bldP spid="124933" grpId="0" autoUpdateAnimBg="0"/>
      <p:bldP spid="124937" grpId="0" animBg="1"/>
      <p:bldP spid="124940" grpId="0" autoUpdateAnimBg="0"/>
      <p:bldP spid="124968" grpId="0" animBg="1"/>
      <p:bldP spid="124969" grpId="0" autoUpdateAnimBg="0"/>
      <p:bldP spid="124970" grpId="0" autoUpdateAnimBg="0"/>
      <p:bldP spid="124971" grpId="0" autoUpdateAnimBg="0"/>
      <p:bldP spid="124972" grpId="0" autoUpdateAnimBg="0"/>
      <p:bldP spid="124974" grpId="0" animBg="1"/>
      <p:bldP spid="124976" grpId="0" animBg="1"/>
      <p:bldP spid="124977" grpId="0" animBg="1"/>
      <p:bldP spid="124978" grpId="0" animBg="1"/>
      <p:bldP spid="124979" grpId="0" animBg="1"/>
      <p:bldP spid="124975" grpId="0" animBg="1"/>
      <p:bldP spid="124980" grpId="0" animBg="1"/>
      <p:bldP spid="124981" grpId="0" animBg="1"/>
      <p:bldP spid="1249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kstvak 49"/>
          <p:cNvSpPr txBox="1"/>
          <p:nvPr/>
        </p:nvSpPr>
        <p:spPr>
          <a:xfrm>
            <a:off x="4768253" y="4502833"/>
            <a:ext cx="402663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LDR: Light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dependant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resitor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weerstand hangt af van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hoeveelheid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licht die er op valt.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2970929" y="4487317"/>
            <a:ext cx="402663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Led (light 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emitting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diode) laat in één richting stroom door en geeft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licht.</a:t>
            </a:r>
            <a:endParaRPr lang="nl-NL" alt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ep 27"/>
          <p:cNvGrpSpPr/>
          <p:nvPr/>
        </p:nvGrpSpPr>
        <p:grpSpPr>
          <a:xfrm>
            <a:off x="590865" y="3992983"/>
            <a:ext cx="1047748" cy="2747424"/>
            <a:chOff x="590865" y="3992983"/>
            <a:chExt cx="1047748" cy="2747424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0775" y="4734018"/>
              <a:ext cx="2182867" cy="700797"/>
            </a:xfrm>
            <a:prstGeom prst="rect">
              <a:avLst/>
            </a:prstGeom>
          </p:spPr>
        </p:pic>
        <p:sp>
          <p:nvSpPr>
            <p:cNvPr id="41" name="Tekstvak 40"/>
            <p:cNvSpPr txBox="1"/>
            <p:nvPr/>
          </p:nvSpPr>
          <p:spPr>
            <a:xfrm>
              <a:off x="590865" y="6278742"/>
              <a:ext cx="1047748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diode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1869664" y="3899525"/>
            <a:ext cx="1074391" cy="2840882"/>
            <a:chOff x="1869664" y="3899525"/>
            <a:chExt cx="1074391" cy="2840882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664" y="3899525"/>
              <a:ext cx="1015426" cy="2437021"/>
            </a:xfrm>
            <a:prstGeom prst="rect">
              <a:avLst/>
            </a:prstGeom>
          </p:spPr>
        </p:pic>
        <p:sp>
          <p:nvSpPr>
            <p:cNvPr id="40" name="Tekstvak 39"/>
            <p:cNvSpPr txBox="1"/>
            <p:nvPr/>
          </p:nvSpPr>
          <p:spPr>
            <a:xfrm>
              <a:off x="2018960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led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4953000" y="743605"/>
            <a:ext cx="3327400" cy="3146722"/>
            <a:chOff x="4953000" y="743605"/>
            <a:chExt cx="3327400" cy="3146722"/>
          </a:xfrm>
        </p:grpSpPr>
        <p:grpSp>
          <p:nvGrpSpPr>
            <p:cNvPr id="7" name="Groep 6"/>
            <p:cNvGrpSpPr/>
            <p:nvPr/>
          </p:nvGrpSpPr>
          <p:grpSpPr>
            <a:xfrm>
              <a:off x="4953000" y="743605"/>
              <a:ext cx="3327400" cy="2624732"/>
              <a:chOff x="4953000" y="743605"/>
              <a:chExt cx="3327400" cy="2624732"/>
            </a:xfrm>
          </p:grpSpPr>
          <p:pic>
            <p:nvPicPr>
              <p:cNvPr id="112664" name="Picture 24" descr="IMG_0259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8" r="12421" b="59545"/>
              <a:stretch/>
            </p:blipFill>
            <p:spPr bwMode="auto">
              <a:xfrm>
                <a:off x="4953000" y="2346662"/>
                <a:ext cx="3327400" cy="1021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62" name="Picture 22" descr="IMG_025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4" r="12538" b="50000"/>
              <a:stretch/>
            </p:blipFill>
            <p:spPr bwMode="auto">
              <a:xfrm rot="10800000">
                <a:off x="4953000" y="1302543"/>
                <a:ext cx="3327400" cy="1070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2" descr="IMG_0251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1" t="63815" r="5834"/>
              <a:stretch/>
            </p:blipFill>
            <p:spPr bwMode="auto">
              <a:xfrm rot="10800000">
                <a:off x="4953000" y="743605"/>
                <a:ext cx="3327400" cy="761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kstvak 21"/>
            <p:cNvSpPr txBox="1"/>
            <p:nvPr/>
          </p:nvSpPr>
          <p:spPr>
            <a:xfrm>
              <a:off x="4957445" y="3428662"/>
              <a:ext cx="250784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koolweerstanden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-56835" y="0"/>
            <a:ext cx="9144000" cy="685800"/>
          </a:xfrm>
        </p:spPr>
        <p:txBody>
          <a:bodyPr/>
          <a:lstStyle/>
          <a:p>
            <a:pPr algn="l"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ziet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uit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  <a:endParaRPr lang="nl-NL" altLang="nl-NL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 rot="-5400000">
            <a:off x="853468" y="5894141"/>
            <a:ext cx="468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 rot="16200000">
            <a:off x="2045580" y="5871057"/>
            <a:ext cx="468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0" name="Groep 29"/>
          <p:cNvGrpSpPr/>
          <p:nvPr/>
        </p:nvGrpSpPr>
        <p:grpSpPr>
          <a:xfrm>
            <a:off x="3289521" y="3953983"/>
            <a:ext cx="1394137" cy="2786424"/>
            <a:chOff x="3289521" y="3953983"/>
            <a:chExt cx="1394137" cy="278642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75656" y="4367848"/>
              <a:ext cx="2221867" cy="1394137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3510344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LDR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5431750" y="3926222"/>
            <a:ext cx="1247231" cy="2814185"/>
            <a:chOff x="5431750" y="3926222"/>
            <a:chExt cx="1247231" cy="2814185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50" y="3926222"/>
              <a:ext cx="1247231" cy="2249628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5597009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NTC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674" name="Groep 112673"/>
          <p:cNvGrpSpPr/>
          <p:nvPr/>
        </p:nvGrpSpPr>
        <p:grpSpPr>
          <a:xfrm>
            <a:off x="7419558" y="3999115"/>
            <a:ext cx="1213348" cy="2741292"/>
            <a:chOff x="7419558" y="3999115"/>
            <a:chExt cx="1213348" cy="2741292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558" y="3999115"/>
              <a:ext cx="1213348" cy="2176735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7558564" y="6278742"/>
              <a:ext cx="92509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PTC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6308" y="765175"/>
            <a:ext cx="3196335" cy="2553990"/>
            <a:chOff x="56308" y="765175"/>
            <a:chExt cx="3196335" cy="255399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" y="765175"/>
              <a:ext cx="3196335" cy="2055614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73838" y="2857500"/>
              <a:ext cx="239313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draadweerstand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675" name="Tekstvak 112674"/>
          <p:cNvSpPr txBox="1"/>
          <p:nvPr/>
        </p:nvSpPr>
        <p:spPr>
          <a:xfrm>
            <a:off x="4957445" y="4008504"/>
            <a:ext cx="355458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kleurcode geeft de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weerstandswaarde aan.</a:t>
            </a:r>
            <a:endParaRPr lang="nl-NL" sz="2400" dirty="0"/>
          </a:p>
        </p:txBody>
      </p:sp>
      <p:sp>
        <p:nvSpPr>
          <p:cNvPr id="49" name="Tekstvak 48"/>
          <p:cNvSpPr txBox="1"/>
          <p:nvPr/>
        </p:nvSpPr>
        <p:spPr>
          <a:xfrm>
            <a:off x="1630819" y="4498044"/>
            <a:ext cx="301620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diode: laat in één</a:t>
            </a:r>
          </a:p>
          <a:p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richting stroom door.</a:t>
            </a:r>
            <a:endParaRPr lang="nl-NL" sz="2400" dirty="0"/>
          </a:p>
        </p:txBody>
      </p:sp>
      <p:sp>
        <p:nvSpPr>
          <p:cNvPr id="38" name="Tekstvak 37"/>
          <p:cNvSpPr txBox="1"/>
          <p:nvPr/>
        </p:nvSpPr>
        <p:spPr>
          <a:xfrm>
            <a:off x="3676650" y="2703550"/>
            <a:ext cx="530579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NTC en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PTC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temperatuurafhankelijke weerstanden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1524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12647" grpId="0" autoUpdateAnimBg="0"/>
      <p:bldP spid="112666" grpId="0" animBg="1"/>
      <p:bldP spid="112667" grpId="0" animBg="1"/>
      <p:bldP spid="112675" grpId="0" animBg="1"/>
      <p:bldP spid="49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55588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 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0" y="3838143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3200" baseline="-250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</a:t>
            </a:r>
            <a:r>
              <a:rPr lang="en-US" altLang="nl-NL" sz="32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3200" baseline="-250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0" y="4420707"/>
            <a:ext cx="525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bronspanning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0" y="4951896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32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32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                     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r>
              <a:rPr lang="en-US" altLang="nl-NL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0" y="5534460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-3980" y="6117024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baseline="-250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R</a:t>
            </a:r>
            <a:r>
              <a:rPr lang="en-US" altLang="nl-NL" sz="32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baseline="-250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                    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35D</a:t>
            </a:r>
            <a:endParaRPr lang="nl-NL" altLang="nl-NL" baseline="-25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1/4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2821215" y="32562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hetzelfde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3741634" y="4414354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verdeeld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ctieknop: Verder of Volgend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1897277" y="53594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2385830" y="221882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I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2400" dirty="0"/>
          </a:p>
        </p:txBody>
      </p:sp>
      <p:sp>
        <p:nvSpPr>
          <p:cNvPr id="32" name="Rechthoek 31"/>
          <p:cNvSpPr/>
          <p:nvPr/>
        </p:nvSpPr>
        <p:spPr>
          <a:xfrm>
            <a:off x="5395147" y="2198716"/>
            <a:ext cx="11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I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/>
          </a:p>
        </p:txBody>
      </p:sp>
      <p:sp>
        <p:nvSpPr>
          <p:cNvPr id="33" name="Rechthoek 32"/>
          <p:cNvSpPr/>
          <p:nvPr/>
        </p:nvSpPr>
        <p:spPr>
          <a:xfrm>
            <a:off x="1879483" y="2226128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2400" dirty="0"/>
          </a:p>
        </p:txBody>
      </p:sp>
      <p:sp>
        <p:nvSpPr>
          <p:cNvPr id="34" name="Rechthoek 33"/>
          <p:cNvSpPr/>
          <p:nvPr/>
        </p:nvSpPr>
        <p:spPr>
          <a:xfrm>
            <a:off x="4701057" y="2198715"/>
            <a:ext cx="77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400" dirty="0"/>
          </a:p>
        </p:txBody>
      </p:sp>
      <p:sp>
        <p:nvSpPr>
          <p:cNvPr id="35" name="Rechthoek 34"/>
          <p:cNvSpPr/>
          <p:nvPr/>
        </p:nvSpPr>
        <p:spPr>
          <a:xfrm>
            <a:off x="3152755" y="396413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nl-NL" sz="2400" dirty="0"/>
          </a:p>
        </p:txBody>
      </p:sp>
      <p:grpSp>
        <p:nvGrpSpPr>
          <p:cNvPr id="5" name="Groep 4"/>
          <p:cNvGrpSpPr/>
          <p:nvPr/>
        </p:nvGrpSpPr>
        <p:grpSpPr>
          <a:xfrm>
            <a:off x="762000" y="659528"/>
            <a:ext cx="5945188" cy="2687579"/>
            <a:chOff x="762000" y="659528"/>
            <a:chExt cx="5945188" cy="2687579"/>
          </a:xfrm>
        </p:grpSpPr>
        <p:grpSp>
          <p:nvGrpSpPr>
            <p:cNvPr id="61474" name="Group 34"/>
            <p:cNvGrpSpPr>
              <a:grpSpLocks/>
            </p:cNvGrpSpPr>
            <p:nvPr/>
          </p:nvGrpSpPr>
          <p:grpSpPr bwMode="auto">
            <a:xfrm>
              <a:off x="762000" y="659528"/>
              <a:ext cx="5945188" cy="2286000"/>
              <a:chOff x="720" y="1728"/>
              <a:chExt cx="4321" cy="1656"/>
            </a:xfrm>
          </p:grpSpPr>
          <p:grpSp>
            <p:nvGrpSpPr>
              <p:cNvPr id="61475" name="Group 35"/>
              <p:cNvGrpSpPr>
                <a:grpSpLocks/>
              </p:cNvGrpSpPr>
              <p:nvPr/>
            </p:nvGrpSpPr>
            <p:grpSpPr bwMode="auto">
              <a:xfrm>
                <a:off x="2256" y="1728"/>
                <a:ext cx="815" cy="684"/>
                <a:chOff x="2256" y="1728"/>
                <a:chExt cx="815" cy="684"/>
              </a:xfrm>
            </p:grpSpPr>
            <p:sp>
              <p:nvSpPr>
                <p:cNvPr id="61476" name="Freeform 36"/>
                <p:cNvSpPr>
                  <a:spLocks/>
                </p:cNvSpPr>
                <p:nvPr/>
              </p:nvSpPr>
              <p:spPr bwMode="auto">
                <a:xfrm>
                  <a:off x="2592" y="1872"/>
                  <a:ext cx="1" cy="324"/>
                </a:xfrm>
                <a:custGeom>
                  <a:avLst/>
                  <a:gdLst>
                    <a:gd name="T0" fmla="*/ 0 w 1"/>
                    <a:gd name="T1" fmla="*/ 0 h 324"/>
                    <a:gd name="T2" fmla="*/ 0 w 1"/>
                    <a:gd name="T3" fmla="*/ 324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24">
                      <a:moveTo>
                        <a:pt x="0" y="0"/>
                      </a:moveTo>
                      <a:lnTo>
                        <a:pt x="0" y="32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7" name="Freeform 37"/>
                <p:cNvSpPr>
                  <a:spLocks/>
                </p:cNvSpPr>
                <p:nvPr/>
              </p:nvSpPr>
              <p:spPr bwMode="auto">
                <a:xfrm>
                  <a:off x="2688" y="1938"/>
                  <a:ext cx="1" cy="159"/>
                </a:xfrm>
                <a:custGeom>
                  <a:avLst/>
                  <a:gdLst>
                    <a:gd name="T0" fmla="*/ 0 w 1"/>
                    <a:gd name="T1" fmla="*/ 0 h 159"/>
                    <a:gd name="T2" fmla="*/ 0 w 1"/>
                    <a:gd name="T3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59">
                      <a:moveTo>
                        <a:pt x="0" y="0"/>
                      </a:moveTo>
                      <a:lnTo>
                        <a:pt x="0" y="159"/>
                      </a:lnTo>
                    </a:path>
                  </a:pathLst>
                </a:custGeom>
                <a:noFill/>
                <a:ln w="571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256" y="1728"/>
                  <a:ext cx="335" cy="6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nl-NL" sz="3200" b="1">
                      <a:solidFill>
                        <a:srgbClr val="000000"/>
                      </a:solidFill>
                    </a:rPr>
                    <a:t>+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736" y="1981"/>
                  <a:ext cx="335" cy="4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 dirty="0">
                      <a:solidFill>
                        <a:srgbClr val="000000"/>
                      </a:solidFill>
                    </a:rPr>
                    <a:t> -</a:t>
                  </a:r>
                  <a:endParaRPr lang="nl-NL" altLang="nl-NL" sz="32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480" name="Group 40"/>
              <p:cNvGrpSpPr>
                <a:grpSpLocks/>
              </p:cNvGrpSpPr>
              <p:nvPr/>
            </p:nvGrpSpPr>
            <p:grpSpPr bwMode="auto">
              <a:xfrm>
                <a:off x="720" y="2004"/>
                <a:ext cx="4321" cy="1380"/>
                <a:chOff x="720" y="2004"/>
                <a:chExt cx="4321" cy="1380"/>
              </a:xfrm>
            </p:grpSpPr>
            <p:sp>
              <p:nvSpPr>
                <p:cNvPr id="61481" name="Freeform 41"/>
                <p:cNvSpPr>
                  <a:spLocks/>
                </p:cNvSpPr>
                <p:nvPr/>
              </p:nvSpPr>
              <p:spPr bwMode="auto">
                <a:xfrm>
                  <a:off x="720" y="2016"/>
                  <a:ext cx="1872" cy="3"/>
                </a:xfrm>
                <a:custGeom>
                  <a:avLst/>
                  <a:gdLst>
                    <a:gd name="T0" fmla="*/ 1872 w 1872"/>
                    <a:gd name="T1" fmla="*/ 3 h 3"/>
                    <a:gd name="T2" fmla="*/ 0 w 1872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872" h="3">
                      <a:moveTo>
                        <a:pt x="1872" y="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2" name="Freeform 42"/>
                <p:cNvSpPr>
                  <a:spLocks/>
                </p:cNvSpPr>
                <p:nvPr/>
              </p:nvSpPr>
              <p:spPr bwMode="auto">
                <a:xfrm>
                  <a:off x="720" y="2004"/>
                  <a:ext cx="1" cy="1284"/>
                </a:xfrm>
                <a:custGeom>
                  <a:avLst/>
                  <a:gdLst>
                    <a:gd name="T0" fmla="*/ 0 w 1"/>
                    <a:gd name="T1" fmla="*/ 0 h 1284"/>
                    <a:gd name="T2" fmla="*/ 0 w 1"/>
                    <a:gd name="T3" fmla="*/ 1284 h 1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84">
                      <a:moveTo>
                        <a:pt x="0" y="0"/>
                      </a:moveTo>
                      <a:lnTo>
                        <a:pt x="0" y="1284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1152" y="3192"/>
                  <a:ext cx="1296" cy="1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4" name="Freeform 44"/>
                <p:cNvSpPr>
                  <a:spLocks/>
                </p:cNvSpPr>
                <p:nvPr/>
              </p:nvSpPr>
              <p:spPr bwMode="auto">
                <a:xfrm>
                  <a:off x="720" y="3288"/>
                  <a:ext cx="432" cy="1"/>
                </a:xfrm>
                <a:custGeom>
                  <a:avLst/>
                  <a:gdLst>
                    <a:gd name="T0" fmla="*/ 432 w 432"/>
                    <a:gd name="T1" fmla="*/ 0 h 1"/>
                    <a:gd name="T2" fmla="*/ 0 w 432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1">
                      <a:moveTo>
                        <a:pt x="432" y="0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5" name="Freeform 45"/>
                <p:cNvSpPr>
                  <a:spLocks/>
                </p:cNvSpPr>
                <p:nvPr/>
              </p:nvSpPr>
              <p:spPr bwMode="auto">
                <a:xfrm>
                  <a:off x="4608" y="3288"/>
                  <a:ext cx="432" cy="1"/>
                </a:xfrm>
                <a:custGeom>
                  <a:avLst/>
                  <a:gdLst>
                    <a:gd name="T0" fmla="*/ 0 w 432"/>
                    <a:gd name="T1" fmla="*/ 0 h 1"/>
                    <a:gd name="T2" fmla="*/ 432 w 43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1">
                      <a:moveTo>
                        <a:pt x="0" y="0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6" name="Freeform 46"/>
                <p:cNvSpPr>
                  <a:spLocks/>
                </p:cNvSpPr>
                <p:nvPr/>
              </p:nvSpPr>
              <p:spPr bwMode="auto">
                <a:xfrm>
                  <a:off x="2688" y="2016"/>
                  <a:ext cx="2352" cy="3"/>
                </a:xfrm>
                <a:custGeom>
                  <a:avLst/>
                  <a:gdLst>
                    <a:gd name="T0" fmla="*/ 0 w 2352"/>
                    <a:gd name="T1" fmla="*/ 3 h 3"/>
                    <a:gd name="T2" fmla="*/ 2352 w 2352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52" h="3">
                      <a:moveTo>
                        <a:pt x="0" y="3"/>
                      </a:moveTo>
                      <a:lnTo>
                        <a:pt x="2352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7" name="Freeform 47"/>
                <p:cNvSpPr>
                  <a:spLocks/>
                </p:cNvSpPr>
                <p:nvPr/>
              </p:nvSpPr>
              <p:spPr bwMode="auto">
                <a:xfrm>
                  <a:off x="5040" y="2013"/>
                  <a:ext cx="1" cy="1275"/>
                </a:xfrm>
                <a:custGeom>
                  <a:avLst/>
                  <a:gdLst>
                    <a:gd name="T0" fmla="*/ 0 w 1"/>
                    <a:gd name="T1" fmla="*/ 0 h 1275"/>
                    <a:gd name="T2" fmla="*/ 0 w 1"/>
                    <a:gd name="T3" fmla="*/ 1275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75">
                      <a:moveTo>
                        <a:pt x="0" y="0"/>
                      </a:moveTo>
                      <a:lnTo>
                        <a:pt x="0" y="127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3312" y="3192"/>
                  <a:ext cx="1296" cy="1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9" name="Freeform 49"/>
                <p:cNvSpPr>
                  <a:spLocks/>
                </p:cNvSpPr>
                <p:nvPr/>
              </p:nvSpPr>
              <p:spPr bwMode="auto">
                <a:xfrm>
                  <a:off x="2448" y="3288"/>
                  <a:ext cx="864" cy="1"/>
                </a:xfrm>
                <a:custGeom>
                  <a:avLst/>
                  <a:gdLst>
                    <a:gd name="T0" fmla="*/ 0 w 864"/>
                    <a:gd name="T1" fmla="*/ 0 h 1"/>
                    <a:gd name="T2" fmla="*/ 864 w 86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64" h="1">
                      <a:moveTo>
                        <a:pt x="0" y="0"/>
                      </a:moveTo>
                      <a:lnTo>
                        <a:pt x="864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6" name="Rechthoek 35"/>
            <p:cNvSpPr/>
            <p:nvPr/>
          </p:nvSpPr>
          <p:spPr>
            <a:xfrm>
              <a:off x="4997211" y="2885442"/>
              <a:ext cx="773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400" dirty="0"/>
            </a:p>
          </p:txBody>
        </p:sp>
        <p:sp>
          <p:nvSpPr>
            <p:cNvPr id="37" name="Rechthoek 36"/>
            <p:cNvSpPr/>
            <p:nvPr/>
          </p:nvSpPr>
          <p:spPr>
            <a:xfrm>
              <a:off x="2029339" y="2875861"/>
              <a:ext cx="773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22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7" grpId="0" autoUpdateAnimBg="0"/>
      <p:bldP spid="61465" grpId="0" autoUpdateAnimBg="0"/>
      <p:bldP spid="61466" grpId="0" autoUpdateAnimBg="0"/>
      <p:bldP spid="61467" grpId="0" autoUpdateAnimBg="0"/>
      <p:bldP spid="61468" grpId="0" autoUpdateAnimBg="0"/>
      <p:bldP spid="61469" grpId="0" autoUpdateAnimBg="0"/>
      <p:bldP spid="61470" grpId="0" autoUpdateAnimBg="0"/>
      <p:bldP spid="61472" grpId="0" autoUpdateAnimBg="0"/>
      <p:bldP spid="61473" grpId="0" autoUpdateAnimBg="0"/>
      <p:bldP spid="2" grpId="0"/>
      <p:bldP spid="4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080110" y="578026"/>
            <a:ext cx="3531937" cy="1949784"/>
            <a:chOff x="756284" y="1597191"/>
            <a:chExt cx="3531937" cy="1949784"/>
          </a:xfrm>
        </p:grpSpPr>
        <p:sp>
          <p:nvSpPr>
            <p:cNvPr id="63509" name="Text Box 21"/>
            <p:cNvSpPr txBox="1">
              <a:spLocks noChangeArrowheads="1"/>
            </p:cNvSpPr>
            <p:nvPr/>
          </p:nvSpPr>
          <p:spPr bwMode="auto">
            <a:xfrm>
              <a:off x="1449518" y="1597191"/>
              <a:ext cx="20085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altLang="nl-NL" sz="24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= 12 V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756284" y="1865869"/>
              <a:ext cx="3531937" cy="1681106"/>
              <a:chOff x="1091773" y="2681288"/>
              <a:chExt cx="8026622" cy="3589752"/>
            </a:xfrm>
          </p:grpSpPr>
          <p:grpSp>
            <p:nvGrpSpPr>
              <p:cNvPr id="63493" name="Group 5"/>
              <p:cNvGrpSpPr>
                <a:grpSpLocks/>
              </p:cNvGrpSpPr>
              <p:nvPr/>
            </p:nvGrpSpPr>
            <p:grpSpPr bwMode="auto">
              <a:xfrm>
                <a:off x="1143000" y="2681288"/>
                <a:ext cx="6859588" cy="2628900"/>
                <a:chOff x="720" y="1728"/>
                <a:chExt cx="4321" cy="1656"/>
              </a:xfrm>
            </p:grpSpPr>
            <p:grpSp>
              <p:nvGrpSpPr>
                <p:cNvPr id="63494" name="Group 6"/>
                <p:cNvGrpSpPr>
                  <a:grpSpLocks/>
                </p:cNvGrpSpPr>
                <p:nvPr/>
              </p:nvGrpSpPr>
              <p:grpSpPr bwMode="auto">
                <a:xfrm>
                  <a:off x="2592" y="1728"/>
                  <a:ext cx="480" cy="787"/>
                  <a:chOff x="2592" y="1728"/>
                  <a:chExt cx="480" cy="787"/>
                </a:xfrm>
              </p:grpSpPr>
              <p:sp>
                <p:nvSpPr>
                  <p:cNvPr id="63495" name="Freeform 7"/>
                  <p:cNvSpPr>
                    <a:spLocks/>
                  </p:cNvSpPr>
                  <p:nvPr/>
                </p:nvSpPr>
                <p:spPr bwMode="auto">
                  <a:xfrm>
                    <a:off x="2592" y="1872"/>
                    <a:ext cx="1" cy="324"/>
                  </a:xfrm>
                  <a:custGeom>
                    <a:avLst/>
                    <a:gdLst>
                      <a:gd name="T0" fmla="*/ 0 w 1"/>
                      <a:gd name="T1" fmla="*/ 0 h 324"/>
                      <a:gd name="T2" fmla="*/ 0 w 1"/>
                      <a:gd name="T3" fmla="*/ 324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24">
                        <a:moveTo>
                          <a:pt x="0" y="0"/>
                        </a:moveTo>
                        <a:lnTo>
                          <a:pt x="0" y="324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496" name="Freeform 8"/>
                  <p:cNvSpPr>
                    <a:spLocks/>
                  </p:cNvSpPr>
                  <p:nvPr/>
                </p:nvSpPr>
                <p:spPr bwMode="auto">
                  <a:xfrm>
                    <a:off x="2688" y="1938"/>
                    <a:ext cx="1" cy="159"/>
                  </a:xfrm>
                  <a:custGeom>
                    <a:avLst/>
                    <a:gdLst>
                      <a:gd name="T0" fmla="*/ 0 w 1"/>
                      <a:gd name="T1" fmla="*/ 0 h 159"/>
                      <a:gd name="T2" fmla="*/ 0 w 1"/>
                      <a:gd name="T3" fmla="*/ 159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59">
                        <a:moveTo>
                          <a:pt x="0" y="0"/>
                        </a:moveTo>
                        <a:lnTo>
                          <a:pt x="0" y="159"/>
                        </a:lnTo>
                      </a:path>
                    </a:pathLst>
                  </a:custGeom>
                  <a:noFill/>
                  <a:ln w="571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49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1728"/>
                    <a:ext cx="336" cy="7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3200" b="1" dirty="0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3499" name="Group 11"/>
                <p:cNvGrpSpPr>
                  <a:grpSpLocks/>
                </p:cNvGrpSpPr>
                <p:nvPr/>
              </p:nvGrpSpPr>
              <p:grpSpPr bwMode="auto">
                <a:xfrm>
                  <a:off x="720" y="2004"/>
                  <a:ext cx="4321" cy="1380"/>
                  <a:chOff x="720" y="2004"/>
                  <a:chExt cx="4321" cy="1380"/>
                </a:xfrm>
              </p:grpSpPr>
              <p:sp>
                <p:nvSpPr>
                  <p:cNvPr id="63500" name="Freeform 12"/>
                  <p:cNvSpPr>
                    <a:spLocks/>
                  </p:cNvSpPr>
                  <p:nvPr/>
                </p:nvSpPr>
                <p:spPr bwMode="auto">
                  <a:xfrm>
                    <a:off x="720" y="2016"/>
                    <a:ext cx="1872" cy="3"/>
                  </a:xfrm>
                  <a:custGeom>
                    <a:avLst/>
                    <a:gdLst>
                      <a:gd name="T0" fmla="*/ 1872 w 1872"/>
                      <a:gd name="T1" fmla="*/ 3 h 3"/>
                      <a:gd name="T2" fmla="*/ 0 w 187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872" h="3">
                        <a:moveTo>
                          <a:pt x="1872" y="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1" name="Freeform 13"/>
                  <p:cNvSpPr>
                    <a:spLocks/>
                  </p:cNvSpPr>
                  <p:nvPr/>
                </p:nvSpPr>
                <p:spPr bwMode="auto">
                  <a:xfrm>
                    <a:off x="720" y="2004"/>
                    <a:ext cx="1" cy="1284"/>
                  </a:xfrm>
                  <a:custGeom>
                    <a:avLst/>
                    <a:gdLst>
                      <a:gd name="T0" fmla="*/ 0 w 1"/>
                      <a:gd name="T1" fmla="*/ 0 h 1284"/>
                      <a:gd name="T2" fmla="*/ 0 w 1"/>
                      <a:gd name="T3" fmla="*/ 1284 h 1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284">
                        <a:moveTo>
                          <a:pt x="0" y="0"/>
                        </a:moveTo>
                        <a:lnTo>
                          <a:pt x="0" y="1284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3192"/>
                    <a:ext cx="1296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3" name="Freeform 15"/>
                  <p:cNvSpPr>
                    <a:spLocks/>
                  </p:cNvSpPr>
                  <p:nvPr/>
                </p:nvSpPr>
                <p:spPr bwMode="auto">
                  <a:xfrm>
                    <a:off x="720" y="3288"/>
                    <a:ext cx="432" cy="1"/>
                  </a:xfrm>
                  <a:custGeom>
                    <a:avLst/>
                    <a:gdLst>
                      <a:gd name="T0" fmla="*/ 432 w 432"/>
                      <a:gd name="T1" fmla="*/ 0 h 1"/>
                      <a:gd name="T2" fmla="*/ 0 w 432"/>
                      <a:gd name="T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32" h="1">
                        <a:moveTo>
                          <a:pt x="432" y="0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4" name="Freeform 16"/>
                  <p:cNvSpPr>
                    <a:spLocks/>
                  </p:cNvSpPr>
                  <p:nvPr/>
                </p:nvSpPr>
                <p:spPr bwMode="auto">
                  <a:xfrm>
                    <a:off x="4608" y="3288"/>
                    <a:ext cx="432" cy="1"/>
                  </a:xfrm>
                  <a:custGeom>
                    <a:avLst/>
                    <a:gdLst>
                      <a:gd name="T0" fmla="*/ 0 w 432"/>
                      <a:gd name="T1" fmla="*/ 0 h 1"/>
                      <a:gd name="T2" fmla="*/ 432 w 43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32" h="1">
                        <a:moveTo>
                          <a:pt x="0" y="0"/>
                        </a:moveTo>
                        <a:lnTo>
                          <a:pt x="43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5" name="Freeform 17"/>
                  <p:cNvSpPr>
                    <a:spLocks/>
                  </p:cNvSpPr>
                  <p:nvPr/>
                </p:nvSpPr>
                <p:spPr bwMode="auto">
                  <a:xfrm>
                    <a:off x="2688" y="2016"/>
                    <a:ext cx="2352" cy="3"/>
                  </a:xfrm>
                  <a:custGeom>
                    <a:avLst/>
                    <a:gdLst>
                      <a:gd name="T0" fmla="*/ 0 w 2352"/>
                      <a:gd name="T1" fmla="*/ 3 h 3"/>
                      <a:gd name="T2" fmla="*/ 2352 w 235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52" h="3">
                        <a:moveTo>
                          <a:pt x="0" y="3"/>
                        </a:moveTo>
                        <a:lnTo>
                          <a:pt x="235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6" name="Freeform 18"/>
                  <p:cNvSpPr>
                    <a:spLocks/>
                  </p:cNvSpPr>
                  <p:nvPr/>
                </p:nvSpPr>
                <p:spPr bwMode="auto">
                  <a:xfrm>
                    <a:off x="5040" y="2013"/>
                    <a:ext cx="1" cy="1275"/>
                  </a:xfrm>
                  <a:custGeom>
                    <a:avLst/>
                    <a:gdLst>
                      <a:gd name="T0" fmla="*/ 0 w 1"/>
                      <a:gd name="T1" fmla="*/ 0 h 1275"/>
                      <a:gd name="T2" fmla="*/ 0 w 1"/>
                      <a:gd name="T3" fmla="*/ 1275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275">
                        <a:moveTo>
                          <a:pt x="0" y="0"/>
                        </a:moveTo>
                        <a:lnTo>
                          <a:pt x="0" y="127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92"/>
                    <a:ext cx="1296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508" name="Freeform 20"/>
                  <p:cNvSpPr>
                    <a:spLocks/>
                  </p:cNvSpPr>
                  <p:nvPr/>
                </p:nvSpPr>
                <p:spPr bwMode="auto">
                  <a:xfrm>
                    <a:off x="2448" y="3288"/>
                    <a:ext cx="864" cy="1"/>
                  </a:xfrm>
                  <a:custGeom>
                    <a:avLst/>
                    <a:gdLst>
                      <a:gd name="T0" fmla="*/ 0 w 864"/>
                      <a:gd name="T1" fmla="*/ 0 h 1"/>
                      <a:gd name="T2" fmla="*/ 864 w 86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64" h="1">
                        <a:moveTo>
                          <a:pt x="0" y="0"/>
                        </a:moveTo>
                        <a:lnTo>
                          <a:pt x="864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63510" name="Text Box 22"/>
              <p:cNvSpPr txBox="1">
                <a:spLocks noChangeArrowheads="1"/>
              </p:cNvSpPr>
              <p:nvPr/>
            </p:nvSpPr>
            <p:spPr bwMode="auto">
              <a:xfrm>
                <a:off x="1091773" y="5285223"/>
                <a:ext cx="3485514" cy="98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11" name="Text Box 23"/>
              <p:cNvSpPr txBox="1">
                <a:spLocks noChangeArrowheads="1"/>
              </p:cNvSpPr>
              <p:nvPr/>
            </p:nvSpPr>
            <p:spPr bwMode="auto">
              <a:xfrm>
                <a:off x="5444375" y="5285223"/>
                <a:ext cx="3674020" cy="98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519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  <a:noFill/>
          <a:ln/>
        </p:spPr>
        <p:txBody>
          <a:bodyPr anchor="t" anchorCtr="0">
            <a:spAutoFit/>
          </a:bodyPr>
          <a:lstStyle/>
          <a:p>
            <a:pPr indent="95250"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2/4.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53342" y="533715"/>
            <a:ext cx="536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342" y="1017187"/>
            <a:ext cx="39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1b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Bereken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</a:t>
            </a:r>
            <a:r>
              <a:rPr lang="en-US" altLang="nl-NL" i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</a:t>
            </a:r>
            <a:r>
              <a:rPr lang="en-US" altLang="nl-NL" i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633364" y="3038641"/>
            <a:ext cx="3042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876653" y="3055040"/>
            <a:ext cx="1695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40 + 80 =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5352556" y="2549757"/>
            <a:ext cx="3040252" cy="568347"/>
            <a:chOff x="377900" y="3741832"/>
            <a:chExt cx="3040252" cy="568347"/>
          </a:xfrm>
        </p:grpSpPr>
        <p:grpSp>
          <p:nvGrpSpPr>
            <p:cNvPr id="10" name="Groep 9"/>
            <p:cNvGrpSpPr/>
            <p:nvPr/>
          </p:nvGrpSpPr>
          <p:grpSpPr>
            <a:xfrm>
              <a:off x="377900" y="3741832"/>
              <a:ext cx="3040252" cy="142740"/>
              <a:chOff x="377900" y="3741832"/>
              <a:chExt cx="3040252" cy="142740"/>
            </a:xfrm>
          </p:grpSpPr>
          <p:cxnSp>
            <p:nvCxnSpPr>
              <p:cNvPr id="9" name="Rechte verbindingslijn 8"/>
              <p:cNvCxnSpPr/>
              <p:nvPr/>
            </p:nvCxnSpPr>
            <p:spPr>
              <a:xfrm flipV="1">
                <a:off x="377900" y="3813931"/>
                <a:ext cx="3040252" cy="7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1439046" y="3741832"/>
                <a:ext cx="905313" cy="1427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998591" y="3848514"/>
              <a:ext cx="21425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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33364" y="3590764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Pas de wet van Ohm toe op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57005" y="4112939"/>
            <a:ext cx="20274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29318" y="4092973"/>
            <a:ext cx="220777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12 = </a:t>
            </a:r>
            <a:r>
              <a:rPr lang="en-US" altLang="nl-NL" sz="2600" dirty="0" smtClean="0">
                <a:latin typeface="+mn-lt"/>
                <a:cs typeface="Arial" panose="020B0604020202020204" pitchFamily="34" charset="0"/>
              </a:rPr>
              <a:t>I.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120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701209" y="4092973"/>
            <a:ext cx="22145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6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0,10 A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724" y="3068589"/>
            <a:ext cx="748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1a.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574881" y="5188067"/>
            <a:ext cx="17837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6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562776" y="5741020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Pas de wet van Ohm toe op 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543557" y="6263196"/>
            <a:ext cx="1949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2118868" y="6274244"/>
            <a:ext cx="2207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0,10 . 80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814426" y="6273567"/>
            <a:ext cx="1107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8,0 V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-29662" y="4665892"/>
            <a:ext cx="781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1b.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90048" y="4655321"/>
            <a:ext cx="520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Pas de wet van Ohm toe op 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186187" y="5189683"/>
            <a:ext cx="1631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0,10 . 40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58126" y="5188327"/>
            <a:ext cx="1000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4,0 V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4572000" y="3059696"/>
            <a:ext cx="1536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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6178618" y="5002356"/>
            <a:ext cx="259257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Controleer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even of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klopt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12 = 4,0 + 8,0 !                                  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3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9" grpId="0" autoUpdateAnimBg="0"/>
      <p:bldP spid="63520" grpId="0" autoUpdateAnimBg="0"/>
      <p:bldP spid="63521" grpId="0" autoUpdateAnimBg="0"/>
      <p:bldP spid="30" grpId="0"/>
      <p:bldP spid="3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6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400" b="1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Schemattekens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15799" name="Group 87"/>
          <p:cNvGrpSpPr>
            <a:grpSpLocks/>
          </p:cNvGrpSpPr>
          <p:nvPr/>
        </p:nvGrpSpPr>
        <p:grpSpPr bwMode="auto">
          <a:xfrm>
            <a:off x="2735263" y="1263650"/>
            <a:ext cx="1711325" cy="630238"/>
            <a:chOff x="1755" y="524"/>
            <a:chExt cx="1078" cy="397"/>
          </a:xfrm>
        </p:grpSpPr>
        <p:grpSp>
          <p:nvGrpSpPr>
            <p:cNvPr id="115720" name="Group 8"/>
            <p:cNvGrpSpPr>
              <a:grpSpLocks/>
            </p:cNvGrpSpPr>
            <p:nvPr/>
          </p:nvGrpSpPr>
          <p:grpSpPr bwMode="auto">
            <a:xfrm>
              <a:off x="2085" y="524"/>
              <a:ext cx="748" cy="397"/>
              <a:chOff x="3264" y="2064"/>
              <a:chExt cx="816" cy="480"/>
            </a:xfrm>
          </p:grpSpPr>
          <p:grpSp>
            <p:nvGrpSpPr>
              <p:cNvPr id="115721" name="Group 9"/>
              <p:cNvGrpSpPr>
                <a:grpSpLocks/>
              </p:cNvGrpSpPr>
              <p:nvPr/>
            </p:nvGrpSpPr>
            <p:grpSpPr bwMode="auto">
              <a:xfrm>
                <a:off x="3264" y="2208"/>
                <a:ext cx="336" cy="192"/>
                <a:chOff x="3264" y="2208"/>
                <a:chExt cx="336" cy="192"/>
              </a:xfrm>
            </p:grpSpPr>
            <p:sp>
              <p:nvSpPr>
                <p:cNvPr id="115722" name="Line 10"/>
                <p:cNvSpPr>
                  <a:spLocks noChangeShapeType="1"/>
                </p:cNvSpPr>
                <p:nvPr/>
              </p:nvSpPr>
              <p:spPr bwMode="auto">
                <a:xfrm>
                  <a:off x="3264" y="230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23" name="Line 11"/>
                <p:cNvSpPr>
                  <a:spLocks noChangeShapeType="1"/>
                </p:cNvSpPr>
                <p:nvPr/>
              </p:nvSpPr>
              <p:spPr bwMode="auto">
                <a:xfrm>
                  <a:off x="3600" y="2208"/>
                  <a:ext cx="0" cy="19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5724" name="Group 12"/>
              <p:cNvGrpSpPr>
                <a:grpSpLocks/>
              </p:cNvGrpSpPr>
              <p:nvPr/>
            </p:nvGrpSpPr>
            <p:grpSpPr bwMode="auto">
              <a:xfrm>
                <a:off x="3696" y="2064"/>
                <a:ext cx="384" cy="480"/>
                <a:chOff x="3696" y="2064"/>
                <a:chExt cx="384" cy="480"/>
              </a:xfrm>
            </p:grpSpPr>
            <p:sp>
              <p:nvSpPr>
                <p:cNvPr id="115725" name="Line 13"/>
                <p:cNvSpPr>
                  <a:spLocks noChangeShapeType="1"/>
                </p:cNvSpPr>
                <p:nvPr/>
              </p:nvSpPr>
              <p:spPr bwMode="auto">
                <a:xfrm>
                  <a:off x="3696" y="2304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26" name="Line 14"/>
                <p:cNvSpPr>
                  <a:spLocks noChangeShapeType="1"/>
                </p:cNvSpPr>
                <p:nvPr/>
              </p:nvSpPr>
              <p:spPr bwMode="auto">
                <a:xfrm>
                  <a:off x="3696" y="2064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15727" name="Group 15"/>
            <p:cNvGrpSpPr>
              <a:grpSpLocks/>
            </p:cNvGrpSpPr>
            <p:nvPr/>
          </p:nvGrpSpPr>
          <p:grpSpPr bwMode="auto">
            <a:xfrm>
              <a:off x="1755" y="670"/>
              <a:ext cx="227" cy="91"/>
              <a:chOff x="2736" y="2256"/>
              <a:chExt cx="288" cy="96"/>
            </a:xfrm>
          </p:grpSpPr>
          <p:sp>
            <p:nvSpPr>
              <p:cNvPr id="115728" name="Line 16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29" name="Line 17"/>
              <p:cNvSpPr>
                <a:spLocks noChangeShapeType="1"/>
              </p:cNvSpPr>
              <p:nvPr/>
            </p:nvSpPr>
            <p:spPr bwMode="auto">
              <a:xfrm>
                <a:off x="2736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5800" name="Group 88"/>
          <p:cNvGrpSpPr>
            <a:grpSpLocks/>
          </p:cNvGrpSpPr>
          <p:nvPr/>
        </p:nvGrpSpPr>
        <p:grpSpPr bwMode="auto">
          <a:xfrm>
            <a:off x="2720975" y="2792413"/>
            <a:ext cx="1874838" cy="458787"/>
            <a:chOff x="1746" y="1487"/>
            <a:chExt cx="1181" cy="289"/>
          </a:xfrm>
        </p:grpSpPr>
        <p:grpSp>
          <p:nvGrpSpPr>
            <p:cNvPr id="115739" name="Group 27"/>
            <p:cNvGrpSpPr>
              <a:grpSpLocks/>
            </p:cNvGrpSpPr>
            <p:nvPr/>
          </p:nvGrpSpPr>
          <p:grpSpPr bwMode="auto">
            <a:xfrm>
              <a:off x="2064" y="1487"/>
              <a:ext cx="863" cy="289"/>
              <a:chOff x="4176" y="1968"/>
              <a:chExt cx="1152" cy="384"/>
            </a:xfrm>
          </p:grpSpPr>
          <p:sp>
            <p:nvSpPr>
              <p:cNvPr id="115740" name="AutoShape 28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384" cy="384"/>
              </a:xfrm>
              <a:prstGeom prst="flowChartSummingJuncti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1" name="Line 29"/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2" name="Line 30"/>
              <p:cNvSpPr>
                <a:spLocks noChangeShapeType="1"/>
              </p:cNvSpPr>
              <p:nvPr/>
            </p:nvSpPr>
            <p:spPr bwMode="auto">
              <a:xfrm>
                <a:off x="4944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746" y="1573"/>
              <a:ext cx="227" cy="91"/>
              <a:chOff x="3360" y="864"/>
              <a:chExt cx="432" cy="144"/>
            </a:xfrm>
          </p:grpSpPr>
          <p:sp>
            <p:nvSpPr>
              <p:cNvPr id="115744" name="Line 32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5746" name="Group 34"/>
          <p:cNvGrpSpPr>
            <a:grpSpLocks/>
          </p:cNvGrpSpPr>
          <p:nvPr/>
        </p:nvGrpSpPr>
        <p:grpSpPr bwMode="auto">
          <a:xfrm>
            <a:off x="922338" y="2276475"/>
            <a:ext cx="684212" cy="1376363"/>
            <a:chOff x="2304" y="2544"/>
            <a:chExt cx="576" cy="1152"/>
          </a:xfrm>
        </p:grpSpPr>
        <p:grpSp>
          <p:nvGrpSpPr>
            <p:cNvPr id="115747" name="Group 35"/>
            <p:cNvGrpSpPr>
              <a:grpSpLocks/>
            </p:cNvGrpSpPr>
            <p:nvPr/>
          </p:nvGrpSpPr>
          <p:grpSpPr bwMode="auto">
            <a:xfrm>
              <a:off x="2304" y="2544"/>
              <a:ext cx="576" cy="1152"/>
              <a:chOff x="2304" y="2544"/>
              <a:chExt cx="576" cy="1152"/>
            </a:xfrm>
          </p:grpSpPr>
          <p:sp>
            <p:nvSpPr>
              <p:cNvPr id="115748" name="Oval 36"/>
              <p:cNvSpPr>
                <a:spLocks noChangeArrowheads="1"/>
              </p:cNvSpPr>
              <p:nvPr/>
            </p:nvSpPr>
            <p:spPr bwMode="auto">
              <a:xfrm>
                <a:off x="2364" y="3072"/>
                <a:ext cx="96" cy="96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5749" name="Group 37"/>
              <p:cNvGrpSpPr>
                <a:grpSpLocks/>
              </p:cNvGrpSpPr>
              <p:nvPr/>
            </p:nvGrpSpPr>
            <p:grpSpPr bwMode="auto">
              <a:xfrm>
                <a:off x="2304" y="2544"/>
                <a:ext cx="576" cy="1152"/>
                <a:chOff x="2304" y="2544"/>
                <a:chExt cx="576" cy="1152"/>
              </a:xfrm>
            </p:grpSpPr>
            <p:sp>
              <p:nvSpPr>
                <p:cNvPr id="115750" name="Oval 38"/>
                <p:cNvSpPr>
                  <a:spLocks noChangeArrowheads="1"/>
                </p:cNvSpPr>
                <p:nvPr/>
              </p:nvSpPr>
              <p:spPr bwMode="auto">
                <a:xfrm>
                  <a:off x="2496" y="3522"/>
                  <a:ext cx="192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51" name="Oval 39"/>
                <p:cNvSpPr>
                  <a:spLocks noChangeArrowheads="1"/>
                </p:cNvSpPr>
                <p:nvPr/>
              </p:nvSpPr>
              <p:spPr bwMode="auto">
                <a:xfrm>
                  <a:off x="2304" y="2544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15752" name="Group 40"/>
                <p:cNvGrpSpPr>
                  <a:grpSpLocks/>
                </p:cNvGrpSpPr>
                <p:nvPr/>
              </p:nvGrpSpPr>
              <p:grpSpPr bwMode="auto">
                <a:xfrm>
                  <a:off x="2400" y="3060"/>
                  <a:ext cx="384" cy="480"/>
                  <a:chOff x="2400" y="3024"/>
                  <a:chExt cx="384" cy="480"/>
                </a:xfrm>
              </p:grpSpPr>
              <p:sp>
                <p:nvSpPr>
                  <p:cNvPr id="11575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024"/>
                    <a:ext cx="384" cy="48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57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400" y="3102"/>
                    <a:ext cx="384" cy="348"/>
                    <a:chOff x="2400" y="3102"/>
                    <a:chExt cx="384" cy="348"/>
                  </a:xfrm>
                </p:grpSpPr>
                <p:sp>
                  <p:nvSpPr>
                    <p:cNvPr id="115755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102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756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174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757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246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758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324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759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402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5760" name="AutoShape 48"/>
                <p:cNvSpPr>
                  <a:spLocks noChangeArrowheads="1"/>
                </p:cNvSpPr>
                <p:nvPr/>
              </p:nvSpPr>
              <p:spPr bwMode="auto">
                <a:xfrm>
                  <a:off x="2400" y="3528"/>
                  <a:ext cx="38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5761" name="Line 49"/>
              <p:cNvSpPr>
                <a:spLocks noChangeShapeType="1"/>
              </p:cNvSpPr>
              <p:nvPr/>
            </p:nvSpPr>
            <p:spPr bwMode="auto">
              <a:xfrm flipH="1">
                <a:off x="2688" y="278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62" name="Line 50"/>
              <p:cNvSpPr>
                <a:spLocks noChangeShapeType="1"/>
              </p:cNvSpPr>
              <p:nvPr/>
            </p:nvSpPr>
            <p:spPr bwMode="auto">
              <a:xfrm flipH="1">
                <a:off x="2592" y="3072"/>
                <a:ext cx="96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63" name="Line 5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64" name="Rectangle 52" descr="Donker verticaal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288" cy="96"/>
              </a:xfrm>
              <a:prstGeom prst="rect">
                <a:avLst/>
              </a:prstGeom>
              <a:pattFill prst="dkVert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5765" name="Line 53"/>
            <p:cNvSpPr>
              <a:spLocks noChangeShapeType="1"/>
            </p:cNvSpPr>
            <p:nvPr/>
          </p:nvSpPr>
          <p:spPr bwMode="auto">
            <a:xfrm flipH="1">
              <a:off x="2400" y="3072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5775" name="Group 63"/>
          <p:cNvGrpSpPr>
            <a:grpSpLocks/>
          </p:cNvGrpSpPr>
          <p:nvPr/>
        </p:nvGrpSpPr>
        <p:grpSpPr bwMode="auto">
          <a:xfrm>
            <a:off x="1216025" y="4505325"/>
            <a:ext cx="741363" cy="1371600"/>
            <a:chOff x="3504" y="3216"/>
            <a:chExt cx="624" cy="864"/>
          </a:xfrm>
        </p:grpSpPr>
        <p:grpSp>
          <p:nvGrpSpPr>
            <p:cNvPr id="115776" name="Group 64"/>
            <p:cNvGrpSpPr>
              <a:grpSpLocks/>
            </p:cNvGrpSpPr>
            <p:nvPr/>
          </p:nvGrpSpPr>
          <p:grpSpPr bwMode="auto">
            <a:xfrm>
              <a:off x="3504" y="3216"/>
              <a:ext cx="624" cy="432"/>
              <a:chOff x="1440" y="3216"/>
              <a:chExt cx="624" cy="432"/>
            </a:xfrm>
          </p:grpSpPr>
          <p:sp>
            <p:nvSpPr>
              <p:cNvPr id="115777" name="AutoShape 65"/>
              <p:cNvSpPr>
                <a:spLocks noChangeArrowheads="1"/>
              </p:cNvSpPr>
              <p:nvPr/>
            </p:nvSpPr>
            <p:spPr bwMode="auto">
              <a:xfrm rot="-7418431">
                <a:off x="1535" y="3373"/>
                <a:ext cx="363" cy="50"/>
              </a:xfrm>
              <a:prstGeom prst="flowChartTerminator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78" name="Rectangle 66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624" cy="192"/>
              </a:xfrm>
              <a:prstGeom prst="rect">
                <a:avLst/>
              </a:prstGeom>
              <a:solidFill>
                <a:srgbClr val="FF99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79" name="Group 67"/>
            <p:cNvGrpSpPr>
              <a:grpSpLocks/>
            </p:cNvGrpSpPr>
            <p:nvPr/>
          </p:nvGrpSpPr>
          <p:grpSpPr bwMode="auto">
            <a:xfrm flipH="1">
              <a:off x="3504" y="3648"/>
              <a:ext cx="624" cy="432"/>
              <a:chOff x="1440" y="3216"/>
              <a:chExt cx="624" cy="432"/>
            </a:xfrm>
          </p:grpSpPr>
          <p:sp>
            <p:nvSpPr>
              <p:cNvPr id="115780" name="AutoShape 68"/>
              <p:cNvSpPr>
                <a:spLocks noChangeArrowheads="1"/>
              </p:cNvSpPr>
              <p:nvPr/>
            </p:nvSpPr>
            <p:spPr bwMode="auto">
              <a:xfrm rot="-7418431">
                <a:off x="1535" y="3373"/>
                <a:ext cx="363" cy="50"/>
              </a:xfrm>
              <a:prstGeom prst="flowChartTerminator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81" name="Rectangle 69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624" cy="192"/>
              </a:xfrm>
              <a:prstGeom prst="rect">
                <a:avLst/>
              </a:prstGeom>
              <a:solidFill>
                <a:srgbClr val="FF99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5802" name="Group 90"/>
          <p:cNvGrpSpPr>
            <a:grpSpLocks/>
          </p:cNvGrpSpPr>
          <p:nvPr/>
        </p:nvGrpSpPr>
        <p:grpSpPr bwMode="auto">
          <a:xfrm>
            <a:off x="2720975" y="4900613"/>
            <a:ext cx="1946275" cy="776287"/>
            <a:chOff x="1746" y="2815"/>
            <a:chExt cx="1226" cy="489"/>
          </a:xfrm>
        </p:grpSpPr>
        <p:grpSp>
          <p:nvGrpSpPr>
            <p:cNvPr id="115767" name="Group 55"/>
            <p:cNvGrpSpPr>
              <a:grpSpLocks/>
            </p:cNvGrpSpPr>
            <p:nvPr/>
          </p:nvGrpSpPr>
          <p:grpSpPr bwMode="auto">
            <a:xfrm>
              <a:off x="2109" y="2815"/>
              <a:ext cx="863" cy="96"/>
              <a:chOff x="4176" y="3456"/>
              <a:chExt cx="1152" cy="96"/>
            </a:xfrm>
          </p:grpSpPr>
          <p:sp>
            <p:nvSpPr>
              <p:cNvPr id="115768" name="Line 56"/>
              <p:cNvSpPr>
                <a:spLocks noChangeShapeType="1"/>
              </p:cNvSpPr>
              <p:nvPr/>
            </p:nvSpPr>
            <p:spPr bwMode="auto">
              <a:xfrm>
                <a:off x="417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69" name="Line 57"/>
              <p:cNvSpPr>
                <a:spLocks noChangeShapeType="1"/>
              </p:cNvSpPr>
              <p:nvPr/>
            </p:nvSpPr>
            <p:spPr bwMode="auto">
              <a:xfrm>
                <a:off x="489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70" name="Freeform 58"/>
              <p:cNvSpPr>
                <a:spLocks/>
              </p:cNvSpPr>
              <p:nvPr/>
            </p:nvSpPr>
            <p:spPr bwMode="auto">
              <a:xfrm>
                <a:off x="4596" y="3456"/>
                <a:ext cx="300" cy="90"/>
              </a:xfrm>
              <a:custGeom>
                <a:avLst/>
                <a:gdLst>
                  <a:gd name="T0" fmla="*/ 0 w 300"/>
                  <a:gd name="T1" fmla="*/ 90 h 90"/>
                  <a:gd name="T2" fmla="*/ 300 w 300"/>
                  <a:gd name="T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0" h="90">
                    <a:moveTo>
                      <a:pt x="0" y="90"/>
                    </a:moveTo>
                    <a:lnTo>
                      <a:pt x="300" y="0"/>
                    </a:lnTo>
                  </a:path>
                </a:pathLst>
              </a:custGeom>
              <a:noFill/>
              <a:ln w="3810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71" name="Group 59"/>
            <p:cNvGrpSpPr>
              <a:grpSpLocks/>
            </p:cNvGrpSpPr>
            <p:nvPr/>
          </p:nvGrpSpPr>
          <p:grpSpPr bwMode="auto">
            <a:xfrm>
              <a:off x="2109" y="3295"/>
              <a:ext cx="863" cy="9"/>
              <a:chOff x="4176" y="3978"/>
              <a:chExt cx="1152" cy="9"/>
            </a:xfrm>
          </p:grpSpPr>
          <p:sp>
            <p:nvSpPr>
              <p:cNvPr id="115772" name="Line 60"/>
              <p:cNvSpPr>
                <a:spLocks noChangeShapeType="1"/>
              </p:cNvSpPr>
              <p:nvPr/>
            </p:nvSpPr>
            <p:spPr bwMode="auto">
              <a:xfrm>
                <a:off x="4176" y="398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73" name="Line 61"/>
              <p:cNvSpPr>
                <a:spLocks noChangeShapeType="1"/>
              </p:cNvSpPr>
              <p:nvPr/>
            </p:nvSpPr>
            <p:spPr bwMode="auto">
              <a:xfrm>
                <a:off x="4896" y="398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74" name="Freeform 62"/>
              <p:cNvSpPr>
                <a:spLocks/>
              </p:cNvSpPr>
              <p:nvPr/>
            </p:nvSpPr>
            <p:spPr bwMode="auto">
              <a:xfrm>
                <a:off x="4608" y="3978"/>
                <a:ext cx="312" cy="9"/>
              </a:xfrm>
              <a:custGeom>
                <a:avLst/>
                <a:gdLst>
                  <a:gd name="T0" fmla="*/ 0 w 312"/>
                  <a:gd name="T1" fmla="*/ 9 h 9"/>
                  <a:gd name="T2" fmla="*/ 312 w 312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2" h="9">
                    <a:moveTo>
                      <a:pt x="0" y="9"/>
                    </a:moveTo>
                    <a:lnTo>
                      <a:pt x="312" y="0"/>
                    </a:lnTo>
                  </a:path>
                </a:pathLst>
              </a:custGeom>
              <a:noFill/>
              <a:ln w="3810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82" name="Group 70"/>
            <p:cNvGrpSpPr>
              <a:grpSpLocks/>
            </p:cNvGrpSpPr>
            <p:nvPr/>
          </p:nvGrpSpPr>
          <p:grpSpPr bwMode="auto">
            <a:xfrm>
              <a:off x="1746" y="3046"/>
              <a:ext cx="227" cy="91"/>
              <a:chOff x="3360" y="864"/>
              <a:chExt cx="432" cy="144"/>
            </a:xfrm>
          </p:grpSpPr>
          <p:sp>
            <p:nvSpPr>
              <p:cNvPr id="115783" name="Line 71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84" name="Line 72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5786" name="Picture 74" descr="IMG_023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897313"/>
            <a:ext cx="15192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801" name="Group 89"/>
          <p:cNvGrpSpPr>
            <a:grpSpLocks/>
          </p:cNvGrpSpPr>
          <p:nvPr/>
        </p:nvGrpSpPr>
        <p:grpSpPr bwMode="auto">
          <a:xfrm>
            <a:off x="2730500" y="4011613"/>
            <a:ext cx="1935163" cy="288925"/>
            <a:chOff x="1752" y="2255"/>
            <a:chExt cx="1219" cy="182"/>
          </a:xfrm>
        </p:grpSpPr>
        <p:grpSp>
          <p:nvGrpSpPr>
            <p:cNvPr id="115787" name="Group 75"/>
            <p:cNvGrpSpPr>
              <a:grpSpLocks/>
            </p:cNvGrpSpPr>
            <p:nvPr/>
          </p:nvGrpSpPr>
          <p:grpSpPr bwMode="auto">
            <a:xfrm>
              <a:off x="1752" y="2295"/>
              <a:ext cx="227" cy="91"/>
              <a:chOff x="3360" y="864"/>
              <a:chExt cx="432" cy="144"/>
            </a:xfrm>
          </p:grpSpPr>
          <p:sp>
            <p:nvSpPr>
              <p:cNvPr id="115788" name="Line 76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89" name="Line 77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792" name="Group 80"/>
            <p:cNvGrpSpPr>
              <a:grpSpLocks/>
            </p:cNvGrpSpPr>
            <p:nvPr/>
          </p:nvGrpSpPr>
          <p:grpSpPr bwMode="auto">
            <a:xfrm>
              <a:off x="2078" y="2255"/>
              <a:ext cx="893" cy="182"/>
              <a:chOff x="4150" y="2931"/>
              <a:chExt cx="1361" cy="182"/>
            </a:xfrm>
          </p:grpSpPr>
          <p:sp>
            <p:nvSpPr>
              <p:cNvPr id="115791" name="Line 79"/>
              <p:cNvSpPr>
                <a:spLocks noChangeShapeType="1"/>
              </p:cNvSpPr>
              <p:nvPr/>
            </p:nvSpPr>
            <p:spPr bwMode="auto">
              <a:xfrm>
                <a:off x="4150" y="3022"/>
                <a:ext cx="13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90" name="Rectangle 78"/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952" cy="182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5797" name="Picture 85" descr="ampere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92125"/>
            <a:ext cx="1109663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98" name="Picture 86" descr="Volt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3573463"/>
            <a:ext cx="12430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835" name="Group 123"/>
          <p:cNvGrpSpPr>
            <a:grpSpLocks/>
          </p:cNvGrpSpPr>
          <p:nvPr/>
        </p:nvGrpSpPr>
        <p:grpSpPr bwMode="auto">
          <a:xfrm>
            <a:off x="6948488" y="4311650"/>
            <a:ext cx="2055812" cy="647700"/>
            <a:chOff x="4377" y="591"/>
            <a:chExt cx="1295" cy="408"/>
          </a:xfrm>
        </p:grpSpPr>
        <p:grpSp>
          <p:nvGrpSpPr>
            <p:cNvPr id="115808" name="Group 96"/>
            <p:cNvGrpSpPr>
              <a:grpSpLocks/>
            </p:cNvGrpSpPr>
            <p:nvPr/>
          </p:nvGrpSpPr>
          <p:grpSpPr bwMode="auto">
            <a:xfrm>
              <a:off x="4377" y="749"/>
              <a:ext cx="227" cy="91"/>
              <a:chOff x="3360" y="864"/>
              <a:chExt cx="432" cy="144"/>
            </a:xfrm>
          </p:grpSpPr>
          <p:sp>
            <p:nvSpPr>
              <p:cNvPr id="115809" name="Line 97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10" name="Line 98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834" name="Group 122"/>
            <p:cNvGrpSpPr>
              <a:grpSpLocks/>
            </p:cNvGrpSpPr>
            <p:nvPr/>
          </p:nvGrpSpPr>
          <p:grpSpPr bwMode="auto">
            <a:xfrm>
              <a:off x="4742" y="591"/>
              <a:ext cx="930" cy="408"/>
              <a:chOff x="4742" y="591"/>
              <a:chExt cx="930" cy="408"/>
            </a:xfrm>
          </p:grpSpPr>
          <p:sp>
            <p:nvSpPr>
              <p:cNvPr id="115830" name="Line 118"/>
              <p:cNvSpPr>
                <a:spLocks noChangeShapeType="1"/>
              </p:cNvSpPr>
              <p:nvPr/>
            </p:nvSpPr>
            <p:spPr bwMode="auto">
              <a:xfrm>
                <a:off x="4742" y="799"/>
                <a:ext cx="9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5829" name="Group 117"/>
              <p:cNvGrpSpPr>
                <a:grpSpLocks/>
              </p:cNvGrpSpPr>
              <p:nvPr/>
            </p:nvGrpSpPr>
            <p:grpSpPr bwMode="auto">
              <a:xfrm>
                <a:off x="5006" y="591"/>
                <a:ext cx="408" cy="408"/>
                <a:chOff x="5006" y="591"/>
                <a:chExt cx="408" cy="408"/>
              </a:xfrm>
            </p:grpSpPr>
            <p:sp>
              <p:nvSpPr>
                <p:cNvPr id="115826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5006" y="591"/>
                  <a:ext cx="408" cy="4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27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5062" y="608"/>
                  <a:ext cx="31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3200" dirty="0">
                      <a:solidFill>
                        <a:srgbClr val="000000"/>
                      </a:solidFill>
                    </a:rPr>
                    <a:t>V</a:t>
                  </a:r>
                </a:p>
              </p:txBody>
            </p:sp>
          </p:grpSp>
        </p:grpSp>
      </p:grpSp>
      <p:grpSp>
        <p:nvGrpSpPr>
          <p:cNvPr id="115833" name="Group 121"/>
          <p:cNvGrpSpPr>
            <a:grpSpLocks/>
          </p:cNvGrpSpPr>
          <p:nvPr/>
        </p:nvGrpSpPr>
        <p:grpSpPr bwMode="auto">
          <a:xfrm>
            <a:off x="6948488" y="1243013"/>
            <a:ext cx="1979612" cy="647700"/>
            <a:chOff x="4377" y="2678"/>
            <a:chExt cx="1247" cy="408"/>
          </a:xfrm>
        </p:grpSpPr>
        <p:grpSp>
          <p:nvGrpSpPr>
            <p:cNvPr id="115816" name="Group 104"/>
            <p:cNvGrpSpPr>
              <a:grpSpLocks/>
            </p:cNvGrpSpPr>
            <p:nvPr/>
          </p:nvGrpSpPr>
          <p:grpSpPr bwMode="auto">
            <a:xfrm>
              <a:off x="4377" y="2836"/>
              <a:ext cx="227" cy="91"/>
              <a:chOff x="3360" y="864"/>
              <a:chExt cx="432" cy="144"/>
            </a:xfrm>
          </p:grpSpPr>
          <p:sp>
            <p:nvSpPr>
              <p:cNvPr id="115817" name="Line 105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18" name="Line 106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832" name="Group 120"/>
            <p:cNvGrpSpPr>
              <a:grpSpLocks/>
            </p:cNvGrpSpPr>
            <p:nvPr/>
          </p:nvGrpSpPr>
          <p:grpSpPr bwMode="auto">
            <a:xfrm>
              <a:off x="4694" y="2678"/>
              <a:ext cx="930" cy="408"/>
              <a:chOff x="4694" y="2678"/>
              <a:chExt cx="930" cy="408"/>
            </a:xfrm>
          </p:grpSpPr>
          <p:sp>
            <p:nvSpPr>
              <p:cNvPr id="115831" name="Line 119"/>
              <p:cNvSpPr>
                <a:spLocks noChangeShapeType="1"/>
              </p:cNvSpPr>
              <p:nvPr/>
            </p:nvSpPr>
            <p:spPr bwMode="auto">
              <a:xfrm>
                <a:off x="4694" y="2886"/>
                <a:ext cx="9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5828" name="Group 116"/>
              <p:cNvGrpSpPr>
                <a:grpSpLocks/>
              </p:cNvGrpSpPr>
              <p:nvPr/>
            </p:nvGrpSpPr>
            <p:grpSpPr bwMode="auto">
              <a:xfrm>
                <a:off x="4959" y="2678"/>
                <a:ext cx="408" cy="408"/>
                <a:chOff x="5352" y="3162"/>
                <a:chExt cx="408" cy="408"/>
              </a:xfrm>
            </p:grpSpPr>
            <p:sp>
              <p:nvSpPr>
                <p:cNvPr id="115820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5352" y="3162"/>
                  <a:ext cx="408" cy="4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2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408" y="3163"/>
                  <a:ext cx="31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3200" dirty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</p:grpSp>
        </p:grpSp>
      </p:grpSp>
      <p:pic>
        <p:nvPicPr>
          <p:cNvPr id="115836" name="Picture 124" descr="Batteri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00150"/>
            <a:ext cx="2087562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37" name="AutoShape 125"/>
          <p:cNvSpPr>
            <a:spLocks noChangeArrowheads="1"/>
          </p:cNvSpPr>
          <p:nvPr/>
        </p:nvSpPr>
        <p:spPr bwMode="auto">
          <a:xfrm>
            <a:off x="5651500" y="836613"/>
            <a:ext cx="2520950" cy="1328023"/>
          </a:xfrm>
          <a:prstGeom prst="wedgeRoundRectCallout">
            <a:avLst>
              <a:gd name="adj1" fmla="val -217380"/>
              <a:gd name="adj2" fmla="val 22172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Weerstand (“lange, dunne draad”)</a:t>
            </a:r>
          </a:p>
        </p:txBody>
      </p:sp>
      <p:sp>
        <p:nvSpPr>
          <p:cNvPr id="115838" name="AutoShape 126"/>
          <p:cNvSpPr>
            <a:spLocks noChangeArrowheads="1"/>
          </p:cNvSpPr>
          <p:nvPr/>
        </p:nvSpPr>
        <p:spPr bwMode="auto">
          <a:xfrm>
            <a:off x="6156325" y="5445125"/>
            <a:ext cx="2736850" cy="919401"/>
          </a:xfrm>
          <a:prstGeom prst="wedgeRoundRectCallout">
            <a:avLst>
              <a:gd name="adj1" fmla="val -47681"/>
              <a:gd name="adj2" fmla="val -34606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Stroommeter (amp</a:t>
            </a:r>
            <a:r>
              <a:rPr lang="en-US" altLang="nl-NL" sz="2400"/>
              <a:t>è</a:t>
            </a:r>
            <a:r>
              <a:rPr lang="nl-NL" altLang="nl-NL" sz="2400"/>
              <a:t>remeter)</a:t>
            </a:r>
          </a:p>
        </p:txBody>
      </p:sp>
      <p:sp>
        <p:nvSpPr>
          <p:cNvPr id="115839" name="AutoShape 127"/>
          <p:cNvSpPr>
            <a:spLocks noChangeArrowheads="1"/>
          </p:cNvSpPr>
          <p:nvPr/>
        </p:nvSpPr>
        <p:spPr bwMode="auto">
          <a:xfrm>
            <a:off x="2484438" y="260350"/>
            <a:ext cx="2592387" cy="919401"/>
          </a:xfrm>
          <a:prstGeom prst="wedgeRoundRectCallout">
            <a:avLst>
              <a:gd name="adj1" fmla="val 74250"/>
              <a:gd name="adj2" fmla="val 33954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err="1"/>
              <a:t>Spanningmeter</a:t>
            </a:r>
            <a:r>
              <a:rPr lang="nl-NL" altLang="nl-NL" sz="2400" dirty="0"/>
              <a:t> (“voltmeter”)</a:t>
            </a:r>
          </a:p>
        </p:txBody>
      </p:sp>
      <p:sp>
        <p:nvSpPr>
          <p:cNvPr id="127" name="Rectangle 29"/>
          <p:cNvSpPr>
            <a:spLocks noChangeArrowheads="1"/>
          </p:cNvSpPr>
          <p:nvPr/>
        </p:nvSpPr>
        <p:spPr bwMode="auto">
          <a:xfrm>
            <a:off x="8212932" y="6396038"/>
            <a:ext cx="93106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j-lt"/>
                <a:hlinkClick r:id="rId6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28" name="Actieknop: Verder of Volgende 1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749008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5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5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837" grpId="0" animBg="1"/>
      <p:bldP spid="115838" grpId="0" animBg="1"/>
      <p:bldP spid="1158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-12808" y="0"/>
            <a:ext cx="9144000" cy="584775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Serieschakeling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3/4. Het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nachtlampje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-12808" y="1368753"/>
            <a:ext cx="896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weten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we: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-12807" y="1751925"/>
            <a:ext cx="1320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1131888" y="2892425"/>
            <a:ext cx="6880225" cy="3017838"/>
            <a:chOff x="713" y="1822"/>
            <a:chExt cx="4334" cy="1901"/>
          </a:xfrm>
        </p:grpSpPr>
        <p:sp>
          <p:nvSpPr>
            <p:cNvPr id="68611" name="Text Box 3"/>
            <p:cNvSpPr txBox="1">
              <a:spLocks noChangeArrowheads="1"/>
            </p:cNvSpPr>
            <p:nvPr/>
          </p:nvSpPr>
          <p:spPr bwMode="auto">
            <a:xfrm>
              <a:off x="1908" y="1822"/>
              <a:ext cx="18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altLang="nl-NL" sz="24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= 230 V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2592" y="2112"/>
              <a:ext cx="97" cy="324"/>
              <a:chOff x="2592" y="1872"/>
              <a:chExt cx="97" cy="324"/>
            </a:xfrm>
          </p:grpSpPr>
          <p:sp>
            <p:nvSpPr>
              <p:cNvPr id="68613" name="Freeform 5"/>
              <p:cNvSpPr>
                <a:spLocks/>
              </p:cNvSpPr>
              <p:nvPr/>
            </p:nvSpPr>
            <p:spPr bwMode="auto">
              <a:xfrm>
                <a:off x="2592" y="1872"/>
                <a:ext cx="1" cy="324"/>
              </a:xfrm>
              <a:custGeom>
                <a:avLst/>
                <a:gdLst>
                  <a:gd name="T0" fmla="*/ 0 w 1"/>
                  <a:gd name="T1" fmla="*/ 0 h 324"/>
                  <a:gd name="T2" fmla="*/ 0 w 1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24">
                    <a:moveTo>
                      <a:pt x="0" y="0"/>
                    </a:moveTo>
                    <a:lnTo>
                      <a:pt x="0" y="3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14" name="Freeform 6"/>
              <p:cNvSpPr>
                <a:spLocks/>
              </p:cNvSpPr>
              <p:nvPr/>
            </p:nvSpPr>
            <p:spPr bwMode="auto">
              <a:xfrm>
                <a:off x="2688" y="1938"/>
                <a:ext cx="1" cy="159"/>
              </a:xfrm>
              <a:custGeom>
                <a:avLst/>
                <a:gdLst>
                  <a:gd name="T0" fmla="*/ 0 w 1"/>
                  <a:gd name="T1" fmla="*/ 0 h 159"/>
                  <a:gd name="T2" fmla="*/ 0 w 1"/>
                  <a:gd name="T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59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17" name="Freeform 9"/>
            <p:cNvSpPr>
              <a:spLocks/>
            </p:cNvSpPr>
            <p:nvPr/>
          </p:nvSpPr>
          <p:spPr bwMode="auto">
            <a:xfrm>
              <a:off x="720" y="2256"/>
              <a:ext cx="1872" cy="3"/>
            </a:xfrm>
            <a:custGeom>
              <a:avLst/>
              <a:gdLst>
                <a:gd name="T0" fmla="*/ 1872 w 1872"/>
                <a:gd name="T1" fmla="*/ 3 h 3"/>
                <a:gd name="T2" fmla="*/ 0 w 187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72" h="3">
                  <a:moveTo>
                    <a:pt x="1872" y="3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auto">
            <a:xfrm>
              <a:off x="720" y="2244"/>
              <a:ext cx="1" cy="1284"/>
            </a:xfrm>
            <a:custGeom>
              <a:avLst/>
              <a:gdLst>
                <a:gd name="T0" fmla="*/ 0 w 1"/>
                <a:gd name="T1" fmla="*/ 0 h 1284"/>
                <a:gd name="T2" fmla="*/ 0 w 1"/>
                <a:gd name="T3" fmla="*/ 128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84">
                  <a:moveTo>
                    <a:pt x="0" y="0"/>
                  </a:moveTo>
                  <a:lnTo>
                    <a:pt x="0" y="128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2688" y="2259"/>
              <a:ext cx="2359" cy="8"/>
            </a:xfrm>
            <a:custGeom>
              <a:avLst/>
              <a:gdLst>
                <a:gd name="T0" fmla="*/ 0 w 2359"/>
                <a:gd name="T1" fmla="*/ 0 h 8"/>
                <a:gd name="T2" fmla="*/ 2359 w 2359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59" h="8">
                  <a:moveTo>
                    <a:pt x="0" y="0"/>
                  </a:moveTo>
                  <a:lnTo>
                    <a:pt x="2359" y="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5038" y="2253"/>
              <a:ext cx="2" cy="1294"/>
            </a:xfrm>
            <a:custGeom>
              <a:avLst/>
              <a:gdLst>
                <a:gd name="T0" fmla="*/ 2 w 2"/>
                <a:gd name="T1" fmla="*/ 0 h 1294"/>
                <a:gd name="T2" fmla="*/ 0 w 2"/>
                <a:gd name="T3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94">
                  <a:moveTo>
                    <a:pt x="2" y="0"/>
                  </a:moveTo>
                  <a:lnTo>
                    <a:pt x="0" y="129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>
              <a:off x="2076" y="3529"/>
              <a:ext cx="2962" cy="5"/>
            </a:xfrm>
            <a:custGeom>
              <a:avLst/>
              <a:gdLst>
                <a:gd name="T0" fmla="*/ 0 w 2962"/>
                <a:gd name="T1" fmla="*/ 5 h 5"/>
                <a:gd name="T2" fmla="*/ 2962 w 2962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2" h="5">
                  <a:moveTo>
                    <a:pt x="0" y="5"/>
                  </a:moveTo>
                  <a:lnTo>
                    <a:pt x="2962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713" y="3529"/>
              <a:ext cx="969" cy="1"/>
            </a:xfrm>
            <a:custGeom>
              <a:avLst/>
              <a:gdLst>
                <a:gd name="T0" fmla="*/ 969 w 969"/>
                <a:gd name="T1" fmla="*/ 0 h 1"/>
                <a:gd name="T2" fmla="*/ 0 w 96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9" h="1">
                  <a:moveTo>
                    <a:pt x="969" y="0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25" name="AutoShape 17"/>
            <p:cNvSpPr>
              <a:spLocks noChangeArrowheads="1"/>
            </p:cNvSpPr>
            <p:nvPr/>
          </p:nvSpPr>
          <p:spPr bwMode="auto">
            <a:xfrm>
              <a:off x="1680" y="3339"/>
              <a:ext cx="384" cy="38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2272530" y="1751925"/>
            <a:ext cx="106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2059717" y="5872660"/>
            <a:ext cx="340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2,0 V; 0,015 A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029200" y="5410201"/>
            <a:ext cx="1577181" cy="732249"/>
            <a:chOff x="5029200" y="5410200"/>
            <a:chExt cx="1577181" cy="1147479"/>
          </a:xfrm>
        </p:grpSpPr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5029200" y="5410200"/>
              <a:ext cx="1577181" cy="707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5638800" y="6096014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5019347" y="4595482"/>
            <a:ext cx="1962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228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5120481" y="4924514"/>
            <a:ext cx="1394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0,015 A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-12808" y="52026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2,0 V; 0,015 A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branden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230 V.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e 1 2"/>
          <p:cNvSpPr>
            <a:spLocks noChangeAspect="1"/>
          </p:cNvSpPr>
          <p:nvPr/>
        </p:nvSpPr>
        <p:spPr>
          <a:xfrm>
            <a:off x="1423656" y="4326369"/>
            <a:ext cx="3229468" cy="3229468"/>
          </a:xfrm>
          <a:prstGeom prst="irregularSeal1">
            <a:avLst/>
          </a:prstGeom>
          <a:solidFill>
            <a:srgbClr val="FFFFC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-12808" y="93197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extra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12808" y="2315615"/>
            <a:ext cx="20274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6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793720" y="2315615"/>
            <a:ext cx="26372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228 = </a:t>
            </a:r>
            <a:r>
              <a:rPr lang="en-US" altLang="nl-NL" sz="2600" dirty="0" smtClean="0">
                <a:latin typeface="+mn-lt"/>
                <a:cs typeface="Arial" panose="020B0604020202020204" pitchFamily="34" charset="0"/>
              </a:rPr>
              <a:t>0,015.</a:t>
            </a:r>
            <a:r>
              <a:rPr lang="en-US" altLang="nl-NL" dirty="0">
                <a:cs typeface="Arial" panose="020B0604020202020204" pitchFamily="34" charset="0"/>
              </a:rPr>
              <a:t> R</a:t>
            </a:r>
            <a:r>
              <a:rPr lang="en-US" altLang="nl-NL" baseline="-25000" dirty="0"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519414" y="2315615"/>
            <a:ext cx="22145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600" dirty="0" smtClean="0">
                <a:latin typeface="+mn-lt"/>
                <a:cs typeface="Arial" panose="020B0604020202020204" pitchFamily="34" charset="0"/>
              </a:rPr>
              <a:t>R</a:t>
            </a:r>
            <a:r>
              <a:rPr lang="en-US" altLang="nl-NL" sz="2600" baseline="-25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15,10</a:t>
            </a:r>
            <a:r>
              <a:rPr lang="en-US" altLang="nl-NL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3006010" y="1751925"/>
            <a:ext cx="175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230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– 2,0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80306" y="1751925"/>
            <a:ext cx="1716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0,015 A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4761182" y="1751925"/>
            <a:ext cx="1285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228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6" descr="IMG_0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31" y="590344"/>
            <a:ext cx="2150661" cy="20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64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7" grpId="0" autoUpdateAnimBg="0"/>
      <p:bldP spid="68628" grpId="0" autoUpdateAnimBg="0"/>
      <p:bldP spid="68629" grpId="0" autoUpdateAnimBg="0"/>
      <p:bldP spid="68638" grpId="0" autoUpdateAnimBg="0"/>
      <p:bldP spid="68639" grpId="0"/>
      <p:bldP spid="68642" grpId="0" autoUpdateAnimBg="0"/>
      <p:bldP spid="68643" grpId="0" autoUpdateAnimBg="0"/>
      <p:bldP spid="28" grpId="0" autoUpdateAnimBg="0"/>
      <p:bldP spid="3" grpId="0" animBg="1"/>
      <p:bldP spid="30" grpId="0" autoUpdateAnimBg="0"/>
      <p:bldP spid="31" grpId="0"/>
      <p:bldP spid="32" grpId="0"/>
      <p:bldP spid="33" grpId="0"/>
      <p:bldP spid="36" grpId="0" autoUpdateAnimBg="0"/>
      <p:bldP spid="37" grpId="0"/>
      <p:bldP spid="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813049" y="587811"/>
            <a:ext cx="1871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10 V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1612621" y="5080011"/>
            <a:ext cx="4679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0,010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600 = 6,0 V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669757" y="5698253"/>
            <a:ext cx="3401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0,010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4,0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-21742" y="625738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je S van A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verplaatst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toe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6792675" y="6257387"/>
            <a:ext cx="230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0,0 tot 10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21742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Serieschakeling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4/4.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spanningsdeler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4827786" y="1842481"/>
            <a:ext cx="2766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=1000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446" name="Group 22"/>
          <p:cNvGrpSpPr>
            <a:grpSpLocks/>
          </p:cNvGrpSpPr>
          <p:nvPr/>
        </p:nvGrpSpPr>
        <p:grpSpPr bwMode="auto">
          <a:xfrm>
            <a:off x="3820207" y="2223920"/>
            <a:ext cx="5029200" cy="471488"/>
            <a:chOff x="1890" y="1530"/>
            <a:chExt cx="3168" cy="297"/>
          </a:xfrm>
        </p:grpSpPr>
        <p:sp>
          <p:nvSpPr>
            <p:cNvPr id="103443" name="Text Box 19"/>
            <p:cNvSpPr txBox="1">
              <a:spLocks noChangeArrowheads="1"/>
            </p:cNvSpPr>
            <p:nvPr/>
          </p:nvSpPr>
          <p:spPr bwMode="auto">
            <a:xfrm>
              <a:off x="1890" y="1536"/>
              <a:ext cx="11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=600 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2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4" name="Text Box 20"/>
            <p:cNvSpPr txBox="1">
              <a:spLocks noChangeArrowheads="1"/>
            </p:cNvSpPr>
            <p:nvPr/>
          </p:nvSpPr>
          <p:spPr bwMode="auto">
            <a:xfrm>
              <a:off x="3469" y="1530"/>
              <a:ext cx="15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= 400 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2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 flipV="1">
              <a:off x="3379" y="1570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450" name="Group 26"/>
          <p:cNvGrpSpPr>
            <a:grpSpLocks/>
          </p:cNvGrpSpPr>
          <p:nvPr/>
        </p:nvGrpSpPr>
        <p:grpSpPr bwMode="auto">
          <a:xfrm>
            <a:off x="2984263" y="2431002"/>
            <a:ext cx="3227387" cy="1500966"/>
            <a:chOff x="1135" y="1594"/>
            <a:chExt cx="2033" cy="1521"/>
          </a:xfrm>
        </p:grpSpPr>
        <p:sp>
          <p:nvSpPr>
            <p:cNvPr id="103440" name="Freeform 16"/>
            <p:cNvSpPr>
              <a:spLocks/>
            </p:cNvSpPr>
            <p:nvPr/>
          </p:nvSpPr>
          <p:spPr bwMode="auto">
            <a:xfrm>
              <a:off x="1135" y="1594"/>
              <a:ext cx="809" cy="1062"/>
            </a:xfrm>
            <a:custGeom>
              <a:avLst/>
              <a:gdLst>
                <a:gd name="T0" fmla="*/ 0 w 809"/>
                <a:gd name="T1" fmla="*/ 0 h 987"/>
                <a:gd name="T2" fmla="*/ 1 w 809"/>
                <a:gd name="T3" fmla="*/ 987 h 987"/>
                <a:gd name="T4" fmla="*/ 809 w 809"/>
                <a:gd name="T5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9" h="987">
                  <a:moveTo>
                    <a:pt x="0" y="0"/>
                  </a:moveTo>
                  <a:lnTo>
                    <a:pt x="1" y="987"/>
                  </a:lnTo>
                  <a:lnTo>
                    <a:pt x="809" y="98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1" name="Freeform 17"/>
            <p:cNvSpPr>
              <a:spLocks/>
            </p:cNvSpPr>
            <p:nvPr/>
          </p:nvSpPr>
          <p:spPr bwMode="auto">
            <a:xfrm>
              <a:off x="2512" y="1806"/>
              <a:ext cx="656" cy="858"/>
            </a:xfrm>
            <a:custGeom>
              <a:avLst/>
              <a:gdLst>
                <a:gd name="T0" fmla="*/ 0 w 868"/>
                <a:gd name="T1" fmla="*/ 858 h 858"/>
                <a:gd name="T2" fmla="*/ 864 w 868"/>
                <a:gd name="T3" fmla="*/ 858 h 858"/>
                <a:gd name="T4" fmla="*/ 868 w 868"/>
                <a:gd name="T5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8" h="858">
                  <a:moveTo>
                    <a:pt x="0" y="858"/>
                  </a:moveTo>
                  <a:lnTo>
                    <a:pt x="864" y="858"/>
                  </a:lnTo>
                  <a:lnTo>
                    <a:pt x="86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449" name="Group 25"/>
            <p:cNvGrpSpPr>
              <a:grpSpLocks/>
            </p:cNvGrpSpPr>
            <p:nvPr/>
          </p:nvGrpSpPr>
          <p:grpSpPr bwMode="auto">
            <a:xfrm>
              <a:off x="1941" y="2203"/>
              <a:ext cx="567" cy="912"/>
              <a:chOff x="2245" y="2598"/>
              <a:chExt cx="567" cy="912"/>
            </a:xfrm>
          </p:grpSpPr>
          <p:sp>
            <p:nvSpPr>
              <p:cNvPr id="103447" name="Oval 23"/>
              <p:cNvSpPr>
                <a:spLocks noChangeAspect="1" noChangeArrowheads="1"/>
              </p:cNvSpPr>
              <p:nvPr/>
            </p:nvSpPr>
            <p:spPr bwMode="auto">
              <a:xfrm>
                <a:off x="2245" y="2598"/>
                <a:ext cx="567" cy="9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48" name="Text Box 24"/>
              <p:cNvSpPr txBox="1">
                <a:spLocks noChangeArrowheads="1"/>
              </p:cNvSpPr>
              <p:nvPr/>
            </p:nvSpPr>
            <p:spPr bwMode="auto">
              <a:xfrm>
                <a:off x="2370" y="2791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</p:grpSp>
      </p:grp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-21742" y="5080011"/>
            <a:ext cx="2408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703528" y="5080011"/>
            <a:ext cx="15670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461" name="Group 37"/>
          <p:cNvGrpSpPr>
            <a:grpSpLocks/>
          </p:cNvGrpSpPr>
          <p:nvPr/>
        </p:nvGrpSpPr>
        <p:grpSpPr bwMode="auto">
          <a:xfrm>
            <a:off x="2636600" y="2447925"/>
            <a:ext cx="6289675" cy="652463"/>
            <a:chOff x="916" y="1542"/>
            <a:chExt cx="3962" cy="411"/>
          </a:xfrm>
        </p:grpSpPr>
        <p:sp>
          <p:nvSpPr>
            <p:cNvPr id="103458" name="Text Box 34"/>
            <p:cNvSpPr txBox="1">
              <a:spLocks noChangeArrowheads="1"/>
            </p:cNvSpPr>
            <p:nvPr/>
          </p:nvSpPr>
          <p:spPr bwMode="auto">
            <a:xfrm>
              <a:off x="916" y="154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3459" name="Text Box 35"/>
            <p:cNvSpPr txBox="1">
              <a:spLocks noChangeArrowheads="1"/>
            </p:cNvSpPr>
            <p:nvPr/>
          </p:nvSpPr>
          <p:spPr bwMode="auto">
            <a:xfrm>
              <a:off x="4560" y="1566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3460" name="Text Box 36"/>
            <p:cNvSpPr txBox="1">
              <a:spLocks noChangeArrowheads="1"/>
            </p:cNvSpPr>
            <p:nvPr/>
          </p:nvSpPr>
          <p:spPr bwMode="auto">
            <a:xfrm>
              <a:off x="3171" y="166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2790356" y="985885"/>
            <a:ext cx="5802313" cy="1655763"/>
            <a:chOff x="1098" y="618"/>
            <a:chExt cx="2737" cy="1043"/>
          </a:xfrm>
        </p:grpSpPr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1247" y="1434"/>
              <a:ext cx="2449" cy="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2381" y="618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2426" y="709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7" name="Freeform 13"/>
            <p:cNvSpPr>
              <a:spLocks/>
            </p:cNvSpPr>
            <p:nvPr/>
          </p:nvSpPr>
          <p:spPr bwMode="auto">
            <a:xfrm>
              <a:off x="1098" y="799"/>
              <a:ext cx="1283" cy="729"/>
            </a:xfrm>
            <a:custGeom>
              <a:avLst/>
              <a:gdLst>
                <a:gd name="T0" fmla="*/ 1397 w 1397"/>
                <a:gd name="T1" fmla="*/ 0 h 729"/>
                <a:gd name="T2" fmla="*/ 0 w 1397"/>
                <a:gd name="T3" fmla="*/ 1 h 729"/>
                <a:gd name="T4" fmla="*/ 0 w 1397"/>
                <a:gd name="T5" fmla="*/ 729 h 729"/>
                <a:gd name="T6" fmla="*/ 263 w 1397"/>
                <a:gd name="T7" fmla="*/ 726 h 729"/>
                <a:gd name="connsiteX0" fmla="*/ 10000 w 10000"/>
                <a:gd name="connsiteY0" fmla="*/ 0 h 10000"/>
                <a:gd name="connsiteX1" fmla="*/ 0 w 10000"/>
                <a:gd name="connsiteY1" fmla="*/ 14 h 10000"/>
                <a:gd name="connsiteX2" fmla="*/ 0 w 10000"/>
                <a:gd name="connsiteY2" fmla="*/ 10000 h 10000"/>
                <a:gd name="connsiteX3" fmla="*/ 1097 w 10000"/>
                <a:gd name="connsiteY3" fmla="*/ 99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4"/>
                  </a:lnTo>
                  <a:lnTo>
                    <a:pt x="0" y="10000"/>
                  </a:lnTo>
                  <a:cubicBezTo>
                    <a:pt x="628" y="9986"/>
                    <a:pt x="469" y="9973"/>
                    <a:pt x="1097" y="99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8" name="Freeform 14"/>
            <p:cNvSpPr>
              <a:spLocks/>
            </p:cNvSpPr>
            <p:nvPr/>
          </p:nvSpPr>
          <p:spPr bwMode="auto">
            <a:xfrm>
              <a:off x="2426" y="799"/>
              <a:ext cx="1409" cy="729"/>
            </a:xfrm>
            <a:custGeom>
              <a:avLst/>
              <a:gdLst>
                <a:gd name="T0" fmla="*/ 0 w 1534"/>
                <a:gd name="T1" fmla="*/ 0 h 729"/>
                <a:gd name="T2" fmla="*/ 1534 w 1534"/>
                <a:gd name="T3" fmla="*/ 1 h 729"/>
                <a:gd name="T4" fmla="*/ 1534 w 1534"/>
                <a:gd name="T5" fmla="*/ 729 h 729"/>
                <a:gd name="T6" fmla="*/ 1270 w 1534"/>
                <a:gd name="T7" fmla="*/ 726 h 729"/>
                <a:gd name="connsiteX0" fmla="*/ 0 w 10000"/>
                <a:gd name="connsiteY0" fmla="*/ 0 h 10000"/>
                <a:gd name="connsiteX1" fmla="*/ 10000 w 10000"/>
                <a:gd name="connsiteY1" fmla="*/ 14 h 10000"/>
                <a:gd name="connsiteX2" fmla="*/ 10000 w 10000"/>
                <a:gd name="connsiteY2" fmla="*/ 10000 h 10000"/>
                <a:gd name="connsiteX3" fmla="*/ 9034 w 10000"/>
                <a:gd name="connsiteY3" fmla="*/ 99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14"/>
                  </a:lnTo>
                  <a:lnTo>
                    <a:pt x="10000" y="10000"/>
                  </a:lnTo>
                  <a:cubicBezTo>
                    <a:pt x="9426" y="9986"/>
                    <a:pt x="9608" y="9973"/>
                    <a:pt x="9034" y="99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115300" y="6570663"/>
            <a:ext cx="10287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tieknop: Verder of Volgende 3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-21742" y="5698253"/>
            <a:ext cx="2408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729800" y="5698253"/>
            <a:ext cx="1531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4561902" y="5207715"/>
            <a:ext cx="4064779" cy="825889"/>
            <a:chOff x="4924520" y="5097353"/>
            <a:chExt cx="4064779" cy="825889"/>
          </a:xfrm>
        </p:grpSpPr>
        <p:sp>
          <p:nvSpPr>
            <p:cNvPr id="3" name="Vierkante haak rechts 2"/>
            <p:cNvSpPr/>
            <p:nvPr/>
          </p:nvSpPr>
          <p:spPr>
            <a:xfrm>
              <a:off x="4924520" y="5097353"/>
              <a:ext cx="130455" cy="825889"/>
            </a:xfrm>
            <a:prstGeom prst="righ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5066415" y="5220759"/>
              <a:ext cx="3922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Samen 10 V natuurlijk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4676639" y="4533361"/>
            <a:ext cx="4679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10/1000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0,010 A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0" y="3902635"/>
            <a:ext cx="897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wijst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voltmeter </a:t>
            </a: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17" y="1846105"/>
            <a:ext cx="3460073" cy="150154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1532" y="802877"/>
            <a:ext cx="2636600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6,0 V.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Zet je parallel aan R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een 6 V lampje, wat gebeurt dan met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nl-NL" sz="2000" dirty="0" err="1" smtClean="0">
                <a:cs typeface="Arial" panose="020B0604020202020204" pitchFamily="34" charset="0"/>
              </a:rPr>
              <a:t>I</a:t>
            </a:r>
            <a:r>
              <a:rPr lang="nl-NL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U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U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31532" y="1269038"/>
            <a:ext cx="2636600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wordt kleiner dus  </a:t>
            </a:r>
            <a:r>
              <a:rPr lang="nl-NL" sz="2000" dirty="0" err="1" smtClean="0">
                <a:cs typeface="Arial" panose="020B0604020202020204" pitchFamily="34" charset="0"/>
              </a:rPr>
              <a:t>I</a:t>
            </a:r>
            <a:r>
              <a:rPr lang="nl-NL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wordt groter.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000" dirty="0" smtClean="0">
                <a:cs typeface="Arial" panose="020B0604020202020204" pitchFamily="34" charset="0"/>
              </a:rPr>
              <a:t>I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wordt groter en U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U</a:t>
            </a:r>
            <a:r>
              <a:rPr 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wordt kleiner.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lampje brandt zwak.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-21742" y="4533361"/>
            <a:ext cx="2658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→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638168" y="4533361"/>
            <a:ext cx="2117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42" grpId="0" autoUpdateAnimBg="0"/>
      <p:bldP spid="44" grpId="0" autoUpdateAnimBg="0"/>
      <p:bldP spid="103455" grpId="0" autoUpdateAnimBg="0"/>
      <p:bldP spid="103457" grpId="0" autoUpdateAnimBg="0"/>
      <p:bldP spid="103429" grpId="0" autoUpdateAnimBg="0"/>
      <p:bldP spid="103442" grpId="0"/>
      <p:bldP spid="103452" grpId="0" autoUpdateAnimBg="0"/>
      <p:bldP spid="103453" grpId="0" autoUpdateAnimBg="0"/>
      <p:bldP spid="36" grpId="0" autoUpdateAnimBg="0"/>
      <p:bldP spid="37" grpId="0" autoUpdateAnimBg="0"/>
      <p:bldP spid="41" grpId="0" autoUpdateAnimBg="0"/>
      <p:bldP spid="46" grpId="0" autoUpdateAnimBg="0"/>
      <p:bldP spid="2" grpId="0" animBg="1"/>
      <p:bldP spid="45" grpId="0" animBg="1"/>
      <p:bldP spid="48" grpId="0" autoUpdateAnimBg="0"/>
      <p:bldP spid="4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993051"/>
            <a:ext cx="607203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 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 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endParaRPr lang="en-US" altLang="nl-NL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is even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0" name="Rectangle 4"/>
              <p:cNvSpPr>
                <a:spLocks noChangeArrowheads="1"/>
              </p:cNvSpPr>
              <p:nvPr/>
            </p:nvSpPr>
            <p:spPr bwMode="auto">
              <a:xfrm>
                <a:off x="341578" y="1461517"/>
                <a:ext cx="41783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U</a:t>
                </a:r>
                <a:r>
                  <a:rPr lang="en-US" altLang="nl-NL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altLang="nl-NL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. . .</a:t>
                </a:r>
                <a:endParaRPr lang="nl-NL" altLang="nl-NL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66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578" y="1461517"/>
                <a:ext cx="4178300" cy="685800"/>
              </a:xfrm>
              <a:prstGeom prst="rect">
                <a:avLst/>
              </a:prstGeom>
              <a:blipFill rotWithShape="1">
                <a:blip r:embed="rId3"/>
                <a:stretch>
                  <a:fillRect l="-292" b="-3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2397703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verdeeld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802355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geleidingsvermogen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Parallelschakeling1/2: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366108" y="2755807"/>
                <a:ext cx="41783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altLang="nl-NL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I</a:t>
                </a:r>
                <a:r>
                  <a:rPr lang="en-US" altLang="nl-NL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. . .</a:t>
                </a:r>
                <a:endParaRPr lang="nl-NL" altLang="nl-NL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108" y="2755807"/>
                <a:ext cx="4178300" cy="685800"/>
              </a:xfrm>
              <a:prstGeom prst="rect">
                <a:avLst/>
              </a:prstGeom>
              <a:blipFill rotWithShape="1">
                <a:blip r:embed="rId5"/>
                <a:stretch>
                  <a:fillRect l="-292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"/>
              <p:cNvSpPr>
                <a:spLocks noChangeArrowheads="1"/>
              </p:cNvSpPr>
              <p:nvPr/>
            </p:nvSpPr>
            <p:spPr bwMode="auto">
              <a:xfrm>
                <a:off x="366108" y="4160459"/>
                <a:ext cx="328886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nl-NL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</a:t>
                </a:r>
                <a:r>
                  <a:rPr lang="en-US" altLang="nl-NL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G</a:t>
                </a:r>
                <a:r>
                  <a:rPr lang="en-US" altLang="nl-NL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altLang="nl-NL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 . . .</a:t>
                </a:r>
                <a:endParaRPr lang="nl-NL" altLang="nl-NL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108" y="4160459"/>
                <a:ext cx="3288862" cy="685800"/>
              </a:xfrm>
              <a:prstGeom prst="rect">
                <a:avLst/>
              </a:prstGeom>
              <a:blipFill rotWithShape="1">
                <a:blip r:embed="rId6"/>
                <a:stretch>
                  <a:fillRect l="-370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381874" y="4670963"/>
                <a:ext cx="1494223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nl-NL" sz="28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lang="nl-NL" sz="28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8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74" y="4670963"/>
                <a:ext cx="1494223" cy="700705"/>
              </a:xfrm>
              <a:prstGeom prst="rect">
                <a:avLst/>
              </a:prstGeom>
              <a:blipFill rotWithShape="1">
                <a:blip r:embed="rId7"/>
                <a:stretch>
                  <a:fillRect l="-6531" b="-34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/>
          <p:cNvSpPr txBox="1"/>
          <p:nvPr/>
        </p:nvSpPr>
        <p:spPr>
          <a:xfrm>
            <a:off x="350341" y="5549437"/>
            <a:ext cx="357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Uit beide formules volgt: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3747593" y="5361809"/>
                <a:ext cx="3212739" cy="84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</a:rPr>
                        <m:t> </m:t>
                      </m:r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 + 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 .  . .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593" y="5361809"/>
                <a:ext cx="3212739" cy="8486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/>
          <p:cNvGrpSpPr/>
          <p:nvPr/>
        </p:nvGrpSpPr>
        <p:grpSpPr>
          <a:xfrm>
            <a:off x="5819928" y="598962"/>
            <a:ext cx="2743812" cy="3147392"/>
            <a:chOff x="5858028" y="199137"/>
            <a:chExt cx="2743812" cy="2316469"/>
          </a:xfrm>
        </p:grpSpPr>
        <p:grpSp>
          <p:nvGrpSpPr>
            <p:cNvPr id="70715" name="Group 59"/>
            <p:cNvGrpSpPr>
              <a:grpSpLocks/>
            </p:cNvGrpSpPr>
            <p:nvPr/>
          </p:nvGrpSpPr>
          <p:grpSpPr bwMode="auto">
            <a:xfrm>
              <a:off x="5858028" y="199137"/>
              <a:ext cx="2743812" cy="1899406"/>
              <a:chOff x="4214" y="3216"/>
              <a:chExt cx="1355" cy="912"/>
            </a:xfrm>
          </p:grpSpPr>
          <p:grpSp>
            <p:nvGrpSpPr>
              <p:cNvPr id="70713" name="Group 57"/>
              <p:cNvGrpSpPr>
                <a:grpSpLocks/>
              </p:cNvGrpSpPr>
              <p:nvPr/>
            </p:nvGrpSpPr>
            <p:grpSpPr bwMode="auto">
              <a:xfrm>
                <a:off x="4214" y="3216"/>
                <a:ext cx="1135" cy="912"/>
                <a:chOff x="4214" y="3216"/>
                <a:chExt cx="1135" cy="912"/>
              </a:xfrm>
            </p:grpSpPr>
            <p:grpSp>
              <p:nvGrpSpPr>
                <p:cNvPr id="70706" name="Group 50"/>
                <p:cNvGrpSpPr>
                  <a:grpSpLocks/>
                </p:cNvGrpSpPr>
                <p:nvPr/>
              </p:nvGrpSpPr>
              <p:grpSpPr bwMode="auto">
                <a:xfrm>
                  <a:off x="4214" y="3600"/>
                  <a:ext cx="1135" cy="528"/>
                  <a:chOff x="3200" y="1200"/>
                  <a:chExt cx="1135" cy="528"/>
                </a:xfrm>
              </p:grpSpPr>
              <p:sp>
                <p:nvSpPr>
                  <p:cNvPr id="70703" name="Freeform 47"/>
                  <p:cNvSpPr>
                    <a:spLocks/>
                  </p:cNvSpPr>
                  <p:nvPr/>
                </p:nvSpPr>
                <p:spPr bwMode="auto">
                  <a:xfrm>
                    <a:off x="3456" y="1271"/>
                    <a:ext cx="165" cy="384"/>
                  </a:xfrm>
                  <a:custGeom>
                    <a:avLst/>
                    <a:gdLst>
                      <a:gd name="T0" fmla="*/ 146 w 165"/>
                      <a:gd name="T1" fmla="*/ 9 h 384"/>
                      <a:gd name="T2" fmla="*/ 0 w 165"/>
                      <a:gd name="T3" fmla="*/ 0 h 384"/>
                      <a:gd name="T4" fmla="*/ 0 w 165"/>
                      <a:gd name="T5" fmla="*/ 384 h 384"/>
                      <a:gd name="T6" fmla="*/ 165 w 165"/>
                      <a:gd name="T7" fmla="*/ 384 h 384"/>
                      <a:gd name="connsiteX0" fmla="*/ 8848 w 10000"/>
                      <a:gd name="connsiteY0" fmla="*/ 46 h 10000"/>
                      <a:gd name="connsiteX1" fmla="*/ 0 w 10000"/>
                      <a:gd name="connsiteY1" fmla="*/ 0 h 10000"/>
                      <a:gd name="connsiteX2" fmla="*/ 0 w 10000"/>
                      <a:gd name="connsiteY2" fmla="*/ 10000 h 10000"/>
                      <a:gd name="connsiteX3" fmla="*/ 10000 w 10000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00" h="10000">
                        <a:moveTo>
                          <a:pt x="8848" y="46"/>
                        </a:moveTo>
                        <a:lnTo>
                          <a:pt x="0" y="0"/>
                        </a:lnTo>
                        <a:lnTo>
                          <a:pt x="0" y="10000"/>
                        </a:lnTo>
                        <a:lnTo>
                          <a:pt x="10000" y="1000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auto">
                  <a:xfrm flipH="1">
                    <a:off x="4170" y="1272"/>
                    <a:ext cx="165" cy="378"/>
                  </a:xfrm>
                  <a:custGeom>
                    <a:avLst/>
                    <a:gdLst>
                      <a:gd name="T0" fmla="*/ 146 w 165"/>
                      <a:gd name="T1" fmla="*/ 9 h 384"/>
                      <a:gd name="T2" fmla="*/ 0 w 165"/>
                      <a:gd name="T3" fmla="*/ 0 h 384"/>
                      <a:gd name="T4" fmla="*/ 0 w 165"/>
                      <a:gd name="T5" fmla="*/ 384 h 384"/>
                      <a:gd name="T6" fmla="*/ 165 w 165"/>
                      <a:gd name="T7" fmla="*/ 384 h 384"/>
                      <a:gd name="connsiteX0" fmla="*/ 8848 w 10000"/>
                      <a:gd name="connsiteY0" fmla="*/ 0 h 9766"/>
                      <a:gd name="connsiteX1" fmla="*/ 0 w 10000"/>
                      <a:gd name="connsiteY1" fmla="*/ 322 h 9766"/>
                      <a:gd name="connsiteX2" fmla="*/ 0 w 10000"/>
                      <a:gd name="connsiteY2" fmla="*/ 9766 h 9766"/>
                      <a:gd name="connsiteX3" fmla="*/ 10000 w 10000"/>
                      <a:gd name="connsiteY3" fmla="*/ 9766 h 9766"/>
                      <a:gd name="connsiteX0" fmla="*/ 8848 w 10000"/>
                      <a:gd name="connsiteY0" fmla="*/ 76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  <a:gd name="connsiteX0" fmla="*/ 9461 w 10000"/>
                      <a:gd name="connsiteY0" fmla="*/ 76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  <a:gd name="connsiteX0" fmla="*/ 9461 w 10000"/>
                      <a:gd name="connsiteY0" fmla="*/ 12 h 10076"/>
                      <a:gd name="connsiteX1" fmla="*/ 0 w 10000"/>
                      <a:gd name="connsiteY1" fmla="*/ 0 h 10076"/>
                      <a:gd name="connsiteX2" fmla="*/ 0 w 10000"/>
                      <a:gd name="connsiteY2" fmla="*/ 10076 h 10076"/>
                      <a:gd name="connsiteX3" fmla="*/ 10000 w 10000"/>
                      <a:gd name="connsiteY3" fmla="*/ 10076 h 10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00" h="10076">
                        <a:moveTo>
                          <a:pt x="9461" y="12"/>
                        </a:moveTo>
                        <a:lnTo>
                          <a:pt x="0" y="0"/>
                        </a:lnTo>
                        <a:lnTo>
                          <a:pt x="0" y="10076"/>
                        </a:lnTo>
                        <a:lnTo>
                          <a:pt x="10000" y="1007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200" y="1458"/>
                    <a:ext cx="249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200"/>
                    <a:ext cx="576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609" y="1584"/>
                    <a:ext cx="576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708" name="Line 52"/>
                <p:cNvSpPr>
                  <a:spLocks noChangeShapeType="1"/>
                </p:cNvSpPr>
                <p:nvPr/>
              </p:nvSpPr>
              <p:spPr bwMode="auto">
                <a:xfrm>
                  <a:off x="4848" y="3216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09" name="Line 53"/>
                <p:cNvSpPr>
                  <a:spLocks noChangeShapeType="1"/>
                </p:cNvSpPr>
                <p:nvPr/>
              </p:nvSpPr>
              <p:spPr bwMode="auto">
                <a:xfrm>
                  <a:off x="4896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11" name="Freeform 55"/>
              <p:cNvSpPr>
                <a:spLocks/>
              </p:cNvSpPr>
              <p:nvPr/>
            </p:nvSpPr>
            <p:spPr bwMode="auto">
              <a:xfrm>
                <a:off x="4224" y="3312"/>
                <a:ext cx="625" cy="547"/>
              </a:xfrm>
              <a:custGeom>
                <a:avLst/>
                <a:gdLst>
                  <a:gd name="T0" fmla="*/ 622 w 622"/>
                  <a:gd name="T1" fmla="*/ 6 h 536"/>
                  <a:gd name="T2" fmla="*/ 0 w 622"/>
                  <a:gd name="T3" fmla="*/ 0 h 536"/>
                  <a:gd name="T4" fmla="*/ 0 w 622"/>
                  <a:gd name="T5" fmla="*/ 536 h 536"/>
                  <a:gd name="connsiteX0" fmla="*/ 10054 w 10054"/>
                  <a:gd name="connsiteY0" fmla="*/ 0 h 10023"/>
                  <a:gd name="connsiteX1" fmla="*/ 0 w 10054"/>
                  <a:gd name="connsiteY1" fmla="*/ 23 h 10023"/>
                  <a:gd name="connsiteX2" fmla="*/ 0 w 10054"/>
                  <a:gd name="connsiteY2" fmla="*/ 10023 h 10023"/>
                  <a:gd name="connsiteX0" fmla="*/ 10054 w 10054"/>
                  <a:gd name="connsiteY0" fmla="*/ 0 h 10203"/>
                  <a:gd name="connsiteX1" fmla="*/ 0 w 10054"/>
                  <a:gd name="connsiteY1" fmla="*/ 23 h 10203"/>
                  <a:gd name="connsiteX2" fmla="*/ 0 w 10054"/>
                  <a:gd name="connsiteY2" fmla="*/ 10203 h 1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4" h="10203">
                    <a:moveTo>
                      <a:pt x="10054" y="0"/>
                    </a:moveTo>
                    <a:lnTo>
                      <a:pt x="0" y="23"/>
                    </a:lnTo>
                    <a:lnTo>
                      <a:pt x="0" y="1020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714" name="Freeform 58"/>
              <p:cNvSpPr>
                <a:spLocks/>
              </p:cNvSpPr>
              <p:nvPr/>
            </p:nvSpPr>
            <p:spPr bwMode="auto">
              <a:xfrm>
                <a:off x="4901" y="3310"/>
                <a:ext cx="668" cy="548"/>
              </a:xfrm>
              <a:custGeom>
                <a:avLst/>
                <a:gdLst>
                  <a:gd name="T0" fmla="*/ 0 w 668"/>
                  <a:gd name="T1" fmla="*/ 0 h 548"/>
                  <a:gd name="T2" fmla="*/ 668 w 668"/>
                  <a:gd name="T3" fmla="*/ 3 h 548"/>
                  <a:gd name="T4" fmla="*/ 667 w 668"/>
                  <a:gd name="T5" fmla="*/ 548 h 548"/>
                  <a:gd name="T6" fmla="*/ 448 w 668"/>
                  <a:gd name="T7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8" h="548">
                    <a:moveTo>
                      <a:pt x="0" y="0"/>
                    </a:moveTo>
                    <a:lnTo>
                      <a:pt x="668" y="3"/>
                    </a:lnTo>
                    <a:lnTo>
                      <a:pt x="667" y="548"/>
                    </a:lnTo>
                    <a:lnTo>
                      <a:pt x="448" y="5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Tekstvak 31"/>
            <p:cNvSpPr txBox="1"/>
            <p:nvPr/>
          </p:nvSpPr>
          <p:spPr>
            <a:xfrm>
              <a:off x="7153563" y="2053941"/>
              <a:ext cx="55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R</a:t>
              </a:r>
              <a:r>
                <a:rPr lang="nl-NL" sz="2400" baseline="-25000" dirty="0"/>
                <a:t>2</a:t>
              </a: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7156685" y="1235316"/>
              <a:ext cx="55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R</a:t>
              </a:r>
              <a:r>
                <a:rPr lang="nl-NL" sz="2400" baseline="-25000" dirty="0" smtClean="0"/>
                <a:t>1</a:t>
              </a:r>
              <a:endParaRPr lang="nl-NL" sz="2400" baseline="-25000" dirty="0"/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6895597" y="2594011"/>
            <a:ext cx="93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</a:rPr>
              <a:t>→</a:t>
            </a:r>
            <a:r>
              <a:rPr lang="nl-NL" sz="2400" dirty="0" smtClean="0">
                <a:solidFill>
                  <a:srgbClr val="FF0000"/>
                </a:solidFill>
              </a:rPr>
              <a:t>I</a:t>
            </a:r>
            <a:r>
              <a:rPr lang="nl-NL" sz="2400" baseline="-25000" dirty="0" smtClean="0">
                <a:solidFill>
                  <a:srgbClr val="FF0000"/>
                </a:solidFill>
              </a:rPr>
              <a:t>2</a:t>
            </a:r>
            <a:endParaRPr lang="nl-NL" sz="2400" baseline="-25000" dirty="0">
              <a:solidFill>
                <a:srgbClr val="FF000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5224413" y="1574433"/>
            <a:ext cx="93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I</a:t>
            </a:r>
            <a:r>
              <a:rPr lang="nl-NL" sz="2400" baseline="-25000" dirty="0" err="1" smtClean="0">
                <a:solidFill>
                  <a:srgbClr val="FF0000"/>
                </a:solidFill>
              </a:rPr>
              <a:t>tot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4000" b="1" dirty="0" smtClean="0">
                <a:solidFill>
                  <a:srgbClr val="FF0000"/>
                </a:solidFill>
              </a:rPr>
              <a:t>↓</a:t>
            </a:r>
            <a:endParaRPr lang="nl-NL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902090" y="1460460"/>
            <a:ext cx="107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→</a:t>
            </a:r>
            <a:r>
              <a:rPr lang="nl-NL" sz="2400" dirty="0" smtClean="0">
                <a:solidFill>
                  <a:srgbClr val="FF0000"/>
                </a:solidFill>
              </a:rPr>
              <a:t> I</a:t>
            </a:r>
            <a:r>
              <a:rPr lang="nl-NL" sz="2400" baseline="-25000" dirty="0" smtClean="0">
                <a:solidFill>
                  <a:srgbClr val="FF0000"/>
                </a:solidFill>
              </a:rPr>
              <a:t>1</a:t>
            </a:r>
            <a:endParaRPr lang="nl-NL" sz="4000" b="1" baseline="-25000" dirty="0">
              <a:solidFill>
                <a:srgbClr val="FF0000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6898751" y="213655"/>
            <a:ext cx="889626" cy="2595422"/>
            <a:chOff x="6898751" y="213655"/>
            <a:chExt cx="889626" cy="2595422"/>
          </a:xfrm>
        </p:grpSpPr>
        <p:sp>
          <p:nvSpPr>
            <p:cNvPr id="39" name="Tekstvak 38"/>
            <p:cNvSpPr txBox="1"/>
            <p:nvPr/>
          </p:nvSpPr>
          <p:spPr>
            <a:xfrm>
              <a:off x="7101939" y="2347412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</a:rPr>
                <a:t>U</a:t>
              </a:r>
              <a:r>
                <a:rPr lang="nl-NL" sz="2400" baseline="-25000" dirty="0" smtClean="0">
                  <a:solidFill>
                    <a:srgbClr val="FF0000"/>
                  </a:solidFill>
                </a:rPr>
                <a:t>2</a:t>
              </a:r>
              <a:endParaRPr lang="nl-NL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6984129" y="1266204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</a:rPr>
                <a:t>U</a:t>
              </a:r>
              <a:r>
                <a:rPr lang="nl-NL" sz="24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6898751" y="213655"/>
              <a:ext cx="686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err="1" smtClean="0">
                  <a:solidFill>
                    <a:srgbClr val="FF0000"/>
                  </a:solidFill>
                </a:rPr>
                <a:t>U</a:t>
              </a:r>
              <a:r>
                <a:rPr lang="nl-NL" sz="2400" baseline="-25000" dirty="0" err="1" smtClean="0">
                  <a:solidFill>
                    <a:srgbClr val="FF0000"/>
                  </a:solidFill>
                </a:rPr>
                <a:t>tot</a:t>
              </a:r>
              <a:endParaRPr lang="nl-NL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4509072" y="4661261"/>
            <a:ext cx="5886102" cy="613886"/>
            <a:chOff x="2885090" y="4335755"/>
            <a:chExt cx="5886102" cy="6138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kstvak 41"/>
                <p:cNvSpPr txBox="1"/>
                <p:nvPr/>
              </p:nvSpPr>
              <p:spPr>
                <a:xfrm>
                  <a:off x="2885090" y="4335755"/>
                  <a:ext cx="5886102" cy="613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eenheid: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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2" name="Tekstvak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090" y="4335755"/>
                  <a:ext cx="5886102" cy="613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658"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kstvak 36"/>
            <p:cNvSpPr txBox="1"/>
            <p:nvPr/>
          </p:nvSpPr>
          <p:spPr>
            <a:xfrm>
              <a:off x="4653688" y="4479860"/>
              <a:ext cx="2330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S (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Siemens)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924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  <p:bldP spid="70663" grpId="0"/>
      <p:bldP spid="70665" grpId="0" autoUpdateAnimBg="0"/>
      <p:bldP spid="26" grpId="0"/>
      <p:bldP spid="27" grpId="0"/>
      <p:bldP spid="3" grpId="0"/>
      <p:bldP spid="4" grpId="0"/>
      <p:bldP spid="5" grpId="0"/>
      <p:bldP spid="35" grpId="0"/>
      <p:bldP spid="3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844253"/>
            <a:ext cx="60720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spanning U </a:t>
            </a:r>
            <a:r>
              <a:rPr lang="en-US" altLang="nl-NL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ge;eidingsvermogen</a:t>
            </a:r>
            <a:r>
              <a:rPr lang="en-US" altLang="nl-NL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altLang="nl-NL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1650769"/>
            <a:ext cx="60172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de wet van Ohm toe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</a:t>
            </a:r>
            <a:endParaRPr lang="en-US" altLang="nl-NL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weerstand</a:t>
            </a:r>
            <a:endParaRPr lang="en-US" altLang="nl-NL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 je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4054611"/>
            <a:ext cx="2026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I</a:t>
            </a:r>
            <a:r>
              <a:rPr lang="en-US" altLang="nl-NL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Parallelschakeling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2/2: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22803" y="4581742"/>
                <a:ext cx="2009140" cy="76623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r>
                  <a:rPr lang="nl-NL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nl-NL" sz="2800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den>
                    </m:f>
                    <m:r>
                      <a:rPr lang="nl-NL" sz="28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" y="4581742"/>
                <a:ext cx="2009140" cy="766235"/>
              </a:xfrm>
              <a:prstGeom prst="rect">
                <a:avLst/>
              </a:prstGeom>
              <a:blipFill rotWithShape="1">
                <a:blip r:embed="rId4"/>
                <a:stretch>
                  <a:fillRect l="-6383" b="-16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-4554" y="5308154"/>
                <a:ext cx="2386549" cy="75636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r>
                  <a:rPr lang="nl-NL" sz="2400" dirty="0" smtClean="0"/>
                  <a:t> </a:t>
                </a:r>
                <a:r>
                  <a:rPr lang="nl-NL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nl-NL" sz="2800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den>
                    </m:f>
                    <m:r>
                      <a:rPr lang="nl-NL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54" y="5308154"/>
                <a:ext cx="2386549" cy="756361"/>
              </a:xfrm>
              <a:prstGeom prst="rect">
                <a:avLst/>
              </a:prstGeom>
              <a:blipFill rotWithShape="1">
                <a:blip r:embed="rId5"/>
                <a:stretch>
                  <a:fillRect l="-2041" b="-1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-54743" y="494499"/>
            <a:ext cx="607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gegevens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figuur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0" y="3311580"/>
            <a:ext cx="677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579597" y="4084273"/>
            <a:ext cx="2976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0,0060 . 2000 =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46574" y="4084273"/>
            <a:ext cx="2026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V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4934602" y="450145"/>
            <a:ext cx="3928692" cy="2789170"/>
            <a:chOff x="4934602" y="450145"/>
            <a:chExt cx="3928692" cy="2789170"/>
          </a:xfrm>
        </p:grpSpPr>
        <p:grpSp>
          <p:nvGrpSpPr>
            <p:cNvPr id="2" name="Groep 1"/>
            <p:cNvGrpSpPr/>
            <p:nvPr/>
          </p:nvGrpSpPr>
          <p:grpSpPr>
            <a:xfrm>
              <a:off x="4934602" y="450145"/>
              <a:ext cx="3928692" cy="2789170"/>
              <a:chOff x="4635048" y="324017"/>
              <a:chExt cx="3928692" cy="2789170"/>
            </a:xfrm>
          </p:grpSpPr>
          <p:grpSp>
            <p:nvGrpSpPr>
              <p:cNvPr id="7" name="Groep 6"/>
              <p:cNvGrpSpPr/>
              <p:nvPr/>
            </p:nvGrpSpPr>
            <p:grpSpPr>
              <a:xfrm>
                <a:off x="5819928" y="788154"/>
                <a:ext cx="2743812" cy="2325033"/>
                <a:chOff x="5858028" y="199137"/>
                <a:chExt cx="2743812" cy="2194588"/>
              </a:xfrm>
            </p:grpSpPr>
            <p:grpSp>
              <p:nvGrpSpPr>
                <p:cNvPr id="70715" name="Group 59"/>
                <p:cNvGrpSpPr>
                  <a:grpSpLocks/>
                </p:cNvGrpSpPr>
                <p:nvPr/>
              </p:nvGrpSpPr>
              <p:grpSpPr bwMode="auto">
                <a:xfrm>
                  <a:off x="5858028" y="199137"/>
                  <a:ext cx="2743812" cy="1899406"/>
                  <a:chOff x="4214" y="3216"/>
                  <a:chExt cx="1355" cy="912"/>
                </a:xfrm>
              </p:grpSpPr>
              <p:grpSp>
                <p:nvGrpSpPr>
                  <p:cNvPr id="7071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214" y="3216"/>
                    <a:ext cx="1135" cy="912"/>
                    <a:chOff x="4214" y="3216"/>
                    <a:chExt cx="1135" cy="912"/>
                  </a:xfrm>
                </p:grpSpPr>
                <p:grpSp>
                  <p:nvGrpSpPr>
                    <p:cNvPr id="70706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4" y="3600"/>
                      <a:ext cx="1135" cy="528"/>
                      <a:chOff x="3200" y="1200"/>
                      <a:chExt cx="1135" cy="528"/>
                    </a:xfrm>
                  </p:grpSpPr>
                  <p:sp>
                    <p:nvSpPr>
                      <p:cNvPr id="70703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6" y="1271"/>
                        <a:ext cx="165" cy="384"/>
                      </a:xfrm>
                      <a:custGeom>
                        <a:avLst/>
                        <a:gdLst>
                          <a:gd name="T0" fmla="*/ 146 w 165"/>
                          <a:gd name="T1" fmla="*/ 9 h 384"/>
                          <a:gd name="T2" fmla="*/ 0 w 165"/>
                          <a:gd name="T3" fmla="*/ 0 h 384"/>
                          <a:gd name="T4" fmla="*/ 0 w 165"/>
                          <a:gd name="T5" fmla="*/ 384 h 384"/>
                          <a:gd name="T6" fmla="*/ 165 w 165"/>
                          <a:gd name="T7" fmla="*/ 384 h 384"/>
                          <a:gd name="connsiteX0" fmla="*/ 8848 w 10000"/>
                          <a:gd name="connsiteY0" fmla="*/ 46 h 10000"/>
                          <a:gd name="connsiteX1" fmla="*/ 0 w 10000"/>
                          <a:gd name="connsiteY1" fmla="*/ 0 h 10000"/>
                          <a:gd name="connsiteX2" fmla="*/ 0 w 10000"/>
                          <a:gd name="connsiteY2" fmla="*/ 10000 h 10000"/>
                          <a:gd name="connsiteX3" fmla="*/ 10000 w 10000"/>
                          <a:gd name="connsiteY3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8848" y="46"/>
                            </a:moveTo>
                            <a:lnTo>
                              <a:pt x="0" y="0"/>
                            </a:lnTo>
                            <a:lnTo>
                              <a:pt x="0" y="10000"/>
                            </a:lnTo>
                            <a:lnTo>
                              <a:pt x="10000" y="10000"/>
                            </a:lnTo>
                          </a:path>
                        </a:pathLst>
                      </a:custGeom>
                      <a:noFill/>
                      <a:ln w="38100" cmpd="sng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4" name="Freeform 4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170" y="1272"/>
                        <a:ext cx="165" cy="378"/>
                      </a:xfrm>
                      <a:custGeom>
                        <a:avLst/>
                        <a:gdLst>
                          <a:gd name="T0" fmla="*/ 146 w 165"/>
                          <a:gd name="T1" fmla="*/ 9 h 384"/>
                          <a:gd name="T2" fmla="*/ 0 w 165"/>
                          <a:gd name="T3" fmla="*/ 0 h 384"/>
                          <a:gd name="T4" fmla="*/ 0 w 165"/>
                          <a:gd name="T5" fmla="*/ 384 h 384"/>
                          <a:gd name="T6" fmla="*/ 165 w 165"/>
                          <a:gd name="T7" fmla="*/ 384 h 384"/>
                          <a:gd name="connsiteX0" fmla="*/ 8848 w 10000"/>
                          <a:gd name="connsiteY0" fmla="*/ 0 h 9766"/>
                          <a:gd name="connsiteX1" fmla="*/ 0 w 10000"/>
                          <a:gd name="connsiteY1" fmla="*/ 322 h 9766"/>
                          <a:gd name="connsiteX2" fmla="*/ 0 w 10000"/>
                          <a:gd name="connsiteY2" fmla="*/ 9766 h 9766"/>
                          <a:gd name="connsiteX3" fmla="*/ 10000 w 10000"/>
                          <a:gd name="connsiteY3" fmla="*/ 9766 h 9766"/>
                          <a:gd name="connsiteX0" fmla="*/ 8848 w 10000"/>
                          <a:gd name="connsiteY0" fmla="*/ 76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  <a:gd name="connsiteX0" fmla="*/ 9461 w 10000"/>
                          <a:gd name="connsiteY0" fmla="*/ 76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  <a:gd name="connsiteX0" fmla="*/ 9461 w 10000"/>
                          <a:gd name="connsiteY0" fmla="*/ 12 h 10076"/>
                          <a:gd name="connsiteX1" fmla="*/ 0 w 10000"/>
                          <a:gd name="connsiteY1" fmla="*/ 0 h 10076"/>
                          <a:gd name="connsiteX2" fmla="*/ 0 w 10000"/>
                          <a:gd name="connsiteY2" fmla="*/ 10076 h 10076"/>
                          <a:gd name="connsiteX3" fmla="*/ 10000 w 10000"/>
                          <a:gd name="connsiteY3" fmla="*/ 10076 h 100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000" h="10076">
                            <a:moveTo>
                              <a:pt x="9461" y="12"/>
                            </a:moveTo>
                            <a:lnTo>
                              <a:pt x="0" y="0"/>
                            </a:lnTo>
                            <a:lnTo>
                              <a:pt x="0" y="10076"/>
                            </a:lnTo>
                            <a:lnTo>
                              <a:pt x="10000" y="10076"/>
                            </a:lnTo>
                          </a:path>
                        </a:pathLst>
                      </a:custGeom>
                      <a:noFill/>
                      <a:ln w="38100" cmpd="sng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5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0" y="1458"/>
                        <a:ext cx="249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0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0" y="1200"/>
                        <a:ext cx="576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701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9" y="1584"/>
                        <a:ext cx="576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40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070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8" y="3216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709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6" y="3264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40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auto">
                  <a:xfrm>
                    <a:off x="4224" y="3312"/>
                    <a:ext cx="625" cy="547"/>
                  </a:xfrm>
                  <a:custGeom>
                    <a:avLst/>
                    <a:gdLst>
                      <a:gd name="T0" fmla="*/ 622 w 622"/>
                      <a:gd name="T1" fmla="*/ 6 h 536"/>
                      <a:gd name="T2" fmla="*/ 0 w 622"/>
                      <a:gd name="T3" fmla="*/ 0 h 536"/>
                      <a:gd name="T4" fmla="*/ 0 w 622"/>
                      <a:gd name="T5" fmla="*/ 536 h 536"/>
                      <a:gd name="connsiteX0" fmla="*/ 10054 w 10054"/>
                      <a:gd name="connsiteY0" fmla="*/ 0 h 10023"/>
                      <a:gd name="connsiteX1" fmla="*/ 0 w 10054"/>
                      <a:gd name="connsiteY1" fmla="*/ 23 h 10023"/>
                      <a:gd name="connsiteX2" fmla="*/ 0 w 10054"/>
                      <a:gd name="connsiteY2" fmla="*/ 10023 h 10023"/>
                      <a:gd name="connsiteX0" fmla="*/ 10054 w 10054"/>
                      <a:gd name="connsiteY0" fmla="*/ 0 h 10203"/>
                      <a:gd name="connsiteX1" fmla="*/ 0 w 10054"/>
                      <a:gd name="connsiteY1" fmla="*/ 23 h 10203"/>
                      <a:gd name="connsiteX2" fmla="*/ 0 w 10054"/>
                      <a:gd name="connsiteY2" fmla="*/ 10203 h 10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54" h="10203">
                        <a:moveTo>
                          <a:pt x="10054" y="0"/>
                        </a:moveTo>
                        <a:lnTo>
                          <a:pt x="0" y="23"/>
                        </a:lnTo>
                        <a:lnTo>
                          <a:pt x="0" y="10203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auto">
                  <a:xfrm>
                    <a:off x="4901" y="3310"/>
                    <a:ext cx="668" cy="548"/>
                  </a:xfrm>
                  <a:custGeom>
                    <a:avLst/>
                    <a:gdLst>
                      <a:gd name="T0" fmla="*/ 0 w 668"/>
                      <a:gd name="T1" fmla="*/ 0 h 548"/>
                      <a:gd name="T2" fmla="*/ 668 w 668"/>
                      <a:gd name="T3" fmla="*/ 3 h 548"/>
                      <a:gd name="T4" fmla="*/ 667 w 668"/>
                      <a:gd name="T5" fmla="*/ 548 h 548"/>
                      <a:gd name="T6" fmla="*/ 448 w 668"/>
                      <a:gd name="T7" fmla="*/ 548 h 5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8" h="548">
                        <a:moveTo>
                          <a:pt x="0" y="0"/>
                        </a:moveTo>
                        <a:lnTo>
                          <a:pt x="668" y="3"/>
                        </a:lnTo>
                        <a:lnTo>
                          <a:pt x="667" y="548"/>
                        </a:lnTo>
                        <a:lnTo>
                          <a:pt x="448" y="548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2" name="Tekstvak 31"/>
                <p:cNvSpPr txBox="1"/>
                <p:nvPr/>
              </p:nvSpPr>
              <p:spPr>
                <a:xfrm>
                  <a:off x="7122030" y="2053941"/>
                  <a:ext cx="1164937" cy="33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nl-NL" sz="2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kstvak 37"/>
              <p:cNvSpPr txBox="1"/>
              <p:nvPr/>
            </p:nvSpPr>
            <p:spPr>
              <a:xfrm>
                <a:off x="4635048" y="1574433"/>
                <a:ext cx="1237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mA</a:t>
                </a:r>
                <a:endParaRPr lang="nl-NL" sz="40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6306784" y="1187374"/>
                <a:ext cx="2074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nl-NL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=2000 </a:t>
                </a:r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</a:t>
                </a:r>
                <a:endParaRPr lang="nl-NL" sz="24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6961815" y="324017"/>
                <a:ext cx="915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nl-NL" sz="24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6807969" y="2175386"/>
              <a:ext cx="166884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 4,0 mA</a:t>
              </a:r>
              <a:endPara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/>
              <p:cNvSpPr txBox="1"/>
              <p:nvPr/>
            </p:nvSpPr>
            <p:spPr>
              <a:xfrm>
                <a:off x="1944111" y="4489555"/>
                <a:ext cx="1478803" cy="825291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0,0010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kstvak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11" y="4489555"/>
                <a:ext cx="1478803" cy="825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kstvak 46"/>
          <p:cNvSpPr txBox="1"/>
          <p:nvPr/>
        </p:nvSpPr>
        <p:spPr>
          <a:xfrm>
            <a:off x="3366748" y="4702494"/>
            <a:ext cx="146386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nl-NL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1200 </a:t>
            </a:r>
            <a:r>
              <a:rPr lang="nl-NL" sz="24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 =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/>
              <p:cNvSpPr txBox="1"/>
              <p:nvPr/>
            </p:nvSpPr>
            <p:spPr>
              <a:xfrm>
                <a:off x="1911664" y="5226151"/>
                <a:ext cx="1255985" cy="786177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1200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48" name="Tekstvak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664" y="5226151"/>
                <a:ext cx="1255985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3201154" y="5429250"/>
            <a:ext cx="2762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8,3.10</a:t>
            </a:r>
            <a:r>
              <a:rPr lang="en-US" altLang="nl-NL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Siemens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4738475" y="4697295"/>
            <a:ext cx="1119217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nl-NL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1,2 k </a:t>
            </a:r>
            <a:r>
              <a:rPr lang="nl-NL" sz="24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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25468" y="3295814"/>
            <a:ext cx="922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4,0 = 6,0 mA = 0,0060 A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2000 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: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24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1" grpId="0"/>
      <p:bldP spid="70663" grpId="0"/>
      <p:bldP spid="70665" grpId="0" autoUpdateAnimBg="0"/>
      <p:bldP spid="3" grpId="0"/>
      <p:bldP spid="5" grpId="0"/>
      <p:bldP spid="37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1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3994635" y="6326529"/>
            <a:ext cx="43386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Of: I</a:t>
            </a:r>
            <a:r>
              <a:rPr lang="nl-NL" sz="2400" baseline="-25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U</a:t>
            </a:r>
            <a:r>
              <a:rPr lang="nl-NL" sz="2400" baseline="-25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/R</a:t>
            </a:r>
            <a:r>
              <a:rPr lang="nl-NL" sz="2400" baseline="-25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12/60 = 0,20 A</a:t>
            </a:r>
            <a:endParaRPr lang="nl-NL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170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9472" y="13907"/>
            <a:ext cx="9144000" cy="523220"/>
          </a:xfrm>
          <a:noFill/>
          <a:ln/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Gemengde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schakeling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39472" y="46962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hoofdstroom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39472" y="91515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2.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Bereken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stroom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endParaRPr lang="en-US" altLang="nl-NL" sz="2800" i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elke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weerstand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21" name="Group 41"/>
          <p:cNvGrpSpPr>
            <a:grpSpLocks/>
          </p:cNvGrpSpPr>
          <p:nvPr/>
        </p:nvGrpSpPr>
        <p:grpSpPr bwMode="auto">
          <a:xfrm>
            <a:off x="4895309" y="608614"/>
            <a:ext cx="4181141" cy="2967123"/>
            <a:chOff x="720" y="1559"/>
            <a:chExt cx="4392" cy="2546"/>
          </a:xfrm>
        </p:grpSpPr>
        <p:grpSp>
          <p:nvGrpSpPr>
            <p:cNvPr id="71684" name="Group 4"/>
            <p:cNvGrpSpPr>
              <a:grpSpLocks/>
            </p:cNvGrpSpPr>
            <p:nvPr/>
          </p:nvGrpSpPr>
          <p:grpSpPr bwMode="auto">
            <a:xfrm>
              <a:off x="2256" y="1746"/>
              <a:ext cx="816" cy="468"/>
              <a:chOff x="2256" y="1728"/>
              <a:chExt cx="816" cy="468"/>
            </a:xfrm>
          </p:grpSpPr>
          <p:sp>
            <p:nvSpPr>
              <p:cNvPr id="71685" name="Freeform 5"/>
              <p:cNvSpPr>
                <a:spLocks/>
              </p:cNvSpPr>
              <p:nvPr/>
            </p:nvSpPr>
            <p:spPr bwMode="auto">
              <a:xfrm>
                <a:off x="2592" y="1872"/>
                <a:ext cx="1" cy="324"/>
              </a:xfrm>
              <a:custGeom>
                <a:avLst/>
                <a:gdLst>
                  <a:gd name="T0" fmla="*/ 0 w 1"/>
                  <a:gd name="T1" fmla="*/ 0 h 324"/>
                  <a:gd name="T2" fmla="*/ 0 w 1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24">
                    <a:moveTo>
                      <a:pt x="0" y="0"/>
                    </a:moveTo>
                    <a:lnTo>
                      <a:pt x="0" y="3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6" name="Freeform 6"/>
              <p:cNvSpPr>
                <a:spLocks/>
              </p:cNvSpPr>
              <p:nvPr/>
            </p:nvSpPr>
            <p:spPr bwMode="auto">
              <a:xfrm>
                <a:off x="2688" y="1938"/>
                <a:ext cx="1" cy="159"/>
              </a:xfrm>
              <a:custGeom>
                <a:avLst/>
                <a:gdLst>
                  <a:gd name="T0" fmla="*/ 0 w 1"/>
                  <a:gd name="T1" fmla="*/ 0 h 159"/>
                  <a:gd name="T2" fmla="*/ 0 w 1"/>
                  <a:gd name="T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59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7" name="Text Box 7"/>
              <p:cNvSpPr txBox="1">
                <a:spLocks noChangeArrowheads="1"/>
              </p:cNvSpPr>
              <p:nvPr/>
            </p:nvSpPr>
            <p:spPr bwMode="auto">
              <a:xfrm>
                <a:off x="2256" y="1728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720" name="Group 40"/>
            <p:cNvGrpSpPr>
              <a:grpSpLocks/>
            </p:cNvGrpSpPr>
            <p:nvPr/>
          </p:nvGrpSpPr>
          <p:grpSpPr bwMode="auto">
            <a:xfrm>
              <a:off x="720" y="1559"/>
              <a:ext cx="4392" cy="2546"/>
              <a:chOff x="720" y="1559"/>
              <a:chExt cx="4392" cy="2546"/>
            </a:xfrm>
          </p:grpSpPr>
          <p:sp>
            <p:nvSpPr>
              <p:cNvPr id="71700" name="Text Box 20"/>
              <p:cNvSpPr txBox="1">
                <a:spLocks noChangeArrowheads="1"/>
              </p:cNvSpPr>
              <p:nvPr/>
            </p:nvSpPr>
            <p:spPr bwMode="auto">
              <a:xfrm>
                <a:off x="1219" y="2599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01" name="Text Box 21"/>
              <p:cNvSpPr txBox="1">
                <a:spLocks noChangeArrowheads="1"/>
              </p:cNvSpPr>
              <p:nvPr/>
            </p:nvSpPr>
            <p:spPr bwMode="auto">
              <a:xfrm>
                <a:off x="1239" y="3709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1719" name="Group 39"/>
              <p:cNvGrpSpPr>
                <a:grpSpLocks/>
              </p:cNvGrpSpPr>
              <p:nvPr/>
            </p:nvGrpSpPr>
            <p:grpSpPr bwMode="auto">
              <a:xfrm>
                <a:off x="720" y="1559"/>
                <a:ext cx="4327" cy="2194"/>
                <a:chOff x="713" y="1559"/>
                <a:chExt cx="4327" cy="2194"/>
              </a:xfrm>
            </p:grpSpPr>
            <p:sp>
              <p:nvSpPr>
                <p:cNvPr id="716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1" y="1559"/>
                  <a:ext cx="1872" cy="3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altLang="nl-NL" sz="2400" baseline="-25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altLang="nl-NL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36 </a:t>
                  </a: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endPara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1712" name="Group 32"/>
                <p:cNvGrpSpPr>
                  <a:grpSpLocks/>
                </p:cNvGrpSpPr>
                <p:nvPr/>
              </p:nvGrpSpPr>
              <p:grpSpPr bwMode="auto">
                <a:xfrm>
                  <a:off x="713" y="2022"/>
                  <a:ext cx="4327" cy="1731"/>
                  <a:chOff x="713" y="2022"/>
                  <a:chExt cx="4327" cy="1731"/>
                </a:xfrm>
              </p:grpSpPr>
              <p:sp>
                <p:nvSpPr>
                  <p:cNvPr id="71690" name="Freeform 10"/>
                  <p:cNvSpPr>
                    <a:spLocks/>
                  </p:cNvSpPr>
                  <p:nvPr/>
                </p:nvSpPr>
                <p:spPr bwMode="auto">
                  <a:xfrm>
                    <a:off x="720" y="2034"/>
                    <a:ext cx="1872" cy="3"/>
                  </a:xfrm>
                  <a:custGeom>
                    <a:avLst/>
                    <a:gdLst>
                      <a:gd name="T0" fmla="*/ 1872 w 1872"/>
                      <a:gd name="T1" fmla="*/ 3 h 3"/>
                      <a:gd name="T2" fmla="*/ 0 w 187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872" h="3">
                        <a:moveTo>
                          <a:pt x="1872" y="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1" name="Freeform 11"/>
                  <p:cNvSpPr>
                    <a:spLocks/>
                  </p:cNvSpPr>
                  <p:nvPr/>
                </p:nvSpPr>
                <p:spPr bwMode="auto">
                  <a:xfrm>
                    <a:off x="720" y="2022"/>
                    <a:ext cx="2" cy="1336"/>
                  </a:xfrm>
                  <a:custGeom>
                    <a:avLst/>
                    <a:gdLst>
                      <a:gd name="T0" fmla="*/ 0 w 2"/>
                      <a:gd name="T1" fmla="*/ 0 h 1336"/>
                      <a:gd name="T2" fmla="*/ 2 w 2"/>
                      <a:gd name="T3" fmla="*/ 1336 h 1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" h="1336">
                        <a:moveTo>
                          <a:pt x="0" y="0"/>
                        </a:moveTo>
                        <a:lnTo>
                          <a:pt x="2" y="133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3" name="Freeform 13"/>
                  <p:cNvSpPr>
                    <a:spLocks/>
                  </p:cNvSpPr>
                  <p:nvPr/>
                </p:nvSpPr>
                <p:spPr bwMode="auto">
                  <a:xfrm>
                    <a:off x="713" y="3365"/>
                    <a:ext cx="402" cy="1"/>
                  </a:xfrm>
                  <a:custGeom>
                    <a:avLst/>
                    <a:gdLst>
                      <a:gd name="T0" fmla="*/ 402 w 402"/>
                      <a:gd name="T1" fmla="*/ 0 h 1"/>
                      <a:gd name="T2" fmla="*/ 0 w 402"/>
                      <a:gd name="T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02" h="1">
                        <a:moveTo>
                          <a:pt x="402" y="0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4" name="Freeform 14"/>
                  <p:cNvSpPr>
                    <a:spLocks/>
                  </p:cNvSpPr>
                  <p:nvPr/>
                </p:nvSpPr>
                <p:spPr bwMode="auto">
                  <a:xfrm>
                    <a:off x="4581" y="3383"/>
                    <a:ext cx="457" cy="2"/>
                  </a:xfrm>
                  <a:custGeom>
                    <a:avLst/>
                    <a:gdLst>
                      <a:gd name="T0" fmla="*/ 0 w 457"/>
                      <a:gd name="T1" fmla="*/ 0 h 2"/>
                      <a:gd name="T2" fmla="*/ 457 w 457"/>
                      <a:gd name="T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7" h="2">
                        <a:moveTo>
                          <a:pt x="0" y="0"/>
                        </a:moveTo>
                        <a:lnTo>
                          <a:pt x="457" y="2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5" name="Freeform 15"/>
                  <p:cNvSpPr>
                    <a:spLocks/>
                  </p:cNvSpPr>
                  <p:nvPr/>
                </p:nvSpPr>
                <p:spPr bwMode="auto">
                  <a:xfrm>
                    <a:off x="2688" y="2034"/>
                    <a:ext cx="2352" cy="3"/>
                  </a:xfrm>
                  <a:custGeom>
                    <a:avLst/>
                    <a:gdLst>
                      <a:gd name="T0" fmla="*/ 0 w 2352"/>
                      <a:gd name="T1" fmla="*/ 3 h 3"/>
                      <a:gd name="T2" fmla="*/ 2352 w 2352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52" h="3">
                        <a:moveTo>
                          <a:pt x="0" y="3"/>
                        </a:moveTo>
                        <a:lnTo>
                          <a:pt x="2352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6" name="Freeform 16"/>
                  <p:cNvSpPr>
                    <a:spLocks/>
                  </p:cNvSpPr>
                  <p:nvPr/>
                </p:nvSpPr>
                <p:spPr bwMode="auto">
                  <a:xfrm>
                    <a:off x="5038" y="2031"/>
                    <a:ext cx="2" cy="1345"/>
                  </a:xfrm>
                  <a:custGeom>
                    <a:avLst/>
                    <a:gdLst>
                      <a:gd name="T0" fmla="*/ 2 w 2"/>
                      <a:gd name="T1" fmla="*/ 0 h 1345"/>
                      <a:gd name="T2" fmla="*/ 0 w 2"/>
                      <a:gd name="T3" fmla="*/ 1345 h 1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" h="1345">
                        <a:moveTo>
                          <a:pt x="2" y="0"/>
                        </a:moveTo>
                        <a:lnTo>
                          <a:pt x="0" y="134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170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125" y="2985"/>
                    <a:ext cx="1801" cy="768"/>
                    <a:chOff x="1463" y="2985"/>
                    <a:chExt cx="2398" cy="768"/>
                  </a:xfrm>
                </p:grpSpPr>
                <p:sp>
                  <p:nvSpPr>
                    <p:cNvPr id="71692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985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69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3561"/>
                      <a:ext cx="1296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70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463" y="3074"/>
                      <a:ext cx="554" cy="583"/>
                    </a:xfrm>
                    <a:custGeom>
                      <a:avLst/>
                      <a:gdLst>
                        <a:gd name="T0" fmla="*/ 553 w 554"/>
                        <a:gd name="T1" fmla="*/ 7 h 583"/>
                        <a:gd name="T2" fmla="*/ 0 w 554"/>
                        <a:gd name="T3" fmla="*/ 0 h 583"/>
                        <a:gd name="T4" fmla="*/ 0 w 554"/>
                        <a:gd name="T5" fmla="*/ 576 h 583"/>
                        <a:gd name="T6" fmla="*/ 554 w 554"/>
                        <a:gd name="T7" fmla="*/ 583 h 5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54" h="583">
                          <a:moveTo>
                            <a:pt x="553" y="7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554" y="58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706" name="Freeform 26"/>
                    <p:cNvSpPr>
                      <a:spLocks/>
                    </p:cNvSpPr>
                    <p:nvPr/>
                  </p:nvSpPr>
                  <p:spPr bwMode="auto">
                    <a:xfrm flipH="1">
                      <a:off x="3307" y="3081"/>
                      <a:ext cx="554" cy="583"/>
                    </a:xfrm>
                    <a:custGeom>
                      <a:avLst/>
                      <a:gdLst>
                        <a:gd name="T0" fmla="*/ 553 w 554"/>
                        <a:gd name="T1" fmla="*/ 7 h 583"/>
                        <a:gd name="T2" fmla="*/ 0 w 554"/>
                        <a:gd name="T3" fmla="*/ 0 h 583"/>
                        <a:gd name="T4" fmla="*/ 0 w 554"/>
                        <a:gd name="T5" fmla="*/ 576 h 583"/>
                        <a:gd name="T6" fmla="*/ 554 w 554"/>
                        <a:gd name="T7" fmla="*/ 583 h 5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54" h="583">
                          <a:moveTo>
                            <a:pt x="553" y="7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554" y="58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1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624" y="3273"/>
                    <a:ext cx="960" cy="1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711" name="Freeform 31"/>
                  <p:cNvSpPr>
                    <a:spLocks/>
                  </p:cNvSpPr>
                  <p:nvPr/>
                </p:nvSpPr>
                <p:spPr bwMode="auto">
                  <a:xfrm>
                    <a:off x="2928" y="3355"/>
                    <a:ext cx="693" cy="6"/>
                  </a:xfrm>
                  <a:custGeom>
                    <a:avLst/>
                    <a:gdLst>
                      <a:gd name="T0" fmla="*/ 693 w 693"/>
                      <a:gd name="T1" fmla="*/ 0 h 6"/>
                      <a:gd name="T2" fmla="*/ 0 w 693"/>
                      <a:gd name="T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93" h="6">
                        <a:moveTo>
                          <a:pt x="693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71713" name="Text Box 33"/>
              <p:cNvSpPr txBox="1">
                <a:spLocks noChangeArrowheads="1"/>
              </p:cNvSpPr>
              <p:nvPr/>
            </p:nvSpPr>
            <p:spPr bwMode="auto">
              <a:xfrm>
                <a:off x="3240" y="2873"/>
                <a:ext cx="18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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39472" y="1869264"/>
            <a:ext cx="5499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R</a:t>
            </a:r>
            <a:r>
              <a:rPr lang="en-US" altLang="nl-NL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/>
              <p:cNvSpPr txBox="1"/>
              <p:nvPr/>
            </p:nvSpPr>
            <p:spPr>
              <a:xfrm>
                <a:off x="39472" y="2396982"/>
                <a:ext cx="2696379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l-NL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 =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40" name="Tekstvak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2396982"/>
                <a:ext cx="2696379" cy="8769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/>
              <p:cNvSpPr txBox="1"/>
              <p:nvPr/>
            </p:nvSpPr>
            <p:spPr>
              <a:xfrm>
                <a:off x="2478725" y="2406774"/>
                <a:ext cx="165090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60</m:t>
                          </m:r>
                        </m:den>
                      </m:f>
                      <m:r>
                        <a:rPr lang="nl-NL" sz="2400" b="0" i="0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41" name="Tekstvak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25" y="2406774"/>
                <a:ext cx="1650901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9472" y="3339942"/>
            <a:ext cx="2359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1,2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20 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51704" y="3884802"/>
            <a:ext cx="3366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tot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20 + 40 = 60 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/>
              <p:cNvSpPr txBox="1"/>
              <p:nvPr/>
            </p:nvSpPr>
            <p:spPr>
              <a:xfrm>
                <a:off x="39472" y="4395378"/>
                <a:ext cx="1579600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nl-NL" sz="2400" b="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nl-NL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den>
                    </m:f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kstvak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4395378"/>
                <a:ext cx="1579600" cy="623632"/>
              </a:xfrm>
              <a:prstGeom prst="rect">
                <a:avLst/>
              </a:prstGeom>
              <a:blipFill rotWithShape="1">
                <a:blip r:embed="rId6"/>
                <a:stretch>
                  <a:fillRect l="-5769" b="-78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/>
              <p:cNvSpPr txBox="1"/>
              <p:nvPr/>
            </p:nvSpPr>
            <p:spPr>
              <a:xfrm>
                <a:off x="1586906" y="4303453"/>
                <a:ext cx="97246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kstvak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06" y="4303453"/>
                <a:ext cx="972461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/>
              <p:cNvSpPr txBox="1"/>
              <p:nvPr/>
            </p:nvSpPr>
            <p:spPr>
              <a:xfrm>
                <a:off x="2304938" y="4511569"/>
                <a:ext cx="972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0,60 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kstvak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938" y="4511569"/>
                <a:ext cx="97246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50" r="-56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9472" y="5085063"/>
            <a:ext cx="222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I.R</a:t>
            </a:r>
            <a:r>
              <a:rPr lang="en-US" altLang="nl-NL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546932" y="5070446"/>
            <a:ext cx="3096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0,60 . 40 = 24 V  →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240295" y="5086212"/>
            <a:ext cx="803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980760" y="5070446"/>
            <a:ext cx="2637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36 – 24 = 12 V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/>
              <p:cNvSpPr txBox="1"/>
              <p:nvPr/>
            </p:nvSpPr>
            <p:spPr>
              <a:xfrm>
                <a:off x="39472" y="5612781"/>
                <a:ext cx="1377813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nl-NL" sz="2400" b="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nl-NL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nl-NL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kstvak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" y="5612781"/>
                <a:ext cx="1377813" cy="623632"/>
              </a:xfrm>
              <a:prstGeom prst="rect">
                <a:avLst/>
              </a:prstGeom>
              <a:blipFill rotWithShape="1">
                <a:blip r:embed="rId9"/>
                <a:stretch>
                  <a:fillRect l="-6637" b="-78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vak 52"/>
              <p:cNvSpPr txBox="1"/>
              <p:nvPr/>
            </p:nvSpPr>
            <p:spPr>
              <a:xfrm>
                <a:off x="1199701" y="5500579"/>
                <a:ext cx="90653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kstvak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01" y="5500579"/>
                <a:ext cx="906530" cy="7861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/>
              <p:cNvSpPr txBox="1"/>
              <p:nvPr/>
            </p:nvSpPr>
            <p:spPr>
              <a:xfrm>
                <a:off x="2046386" y="5696724"/>
                <a:ext cx="1664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→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kstvak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86" y="5696724"/>
                <a:ext cx="1664461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099" t="-10667" b="-30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/>
              <p:cNvSpPr txBox="1"/>
              <p:nvPr/>
            </p:nvSpPr>
            <p:spPr>
              <a:xfrm>
                <a:off x="0" y="6302469"/>
                <a:ext cx="1328824" cy="46166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indent="95250" defTabSz="898525">
                  <a:tabLst>
                    <a:tab pos="10715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nl-NL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kstvak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02469"/>
                <a:ext cx="1328824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59" b="-52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vak 55"/>
              <p:cNvSpPr txBox="1"/>
              <p:nvPr/>
            </p:nvSpPr>
            <p:spPr>
              <a:xfrm>
                <a:off x="711199" y="6311960"/>
                <a:ext cx="2651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0,60 −0,40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kstvak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99" y="6311960"/>
                <a:ext cx="2651433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690" t="-10526" b="-289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/>
              <p:cNvSpPr txBox="1"/>
              <p:nvPr/>
            </p:nvSpPr>
            <p:spPr>
              <a:xfrm>
                <a:off x="2925149" y="6301739"/>
                <a:ext cx="117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0,20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kstvak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149" y="6301739"/>
                <a:ext cx="1174299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9472" y="386766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en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staan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in </a:t>
            </a:r>
            <a:r>
              <a:rPr lang="en-US" altLang="nl-N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serie</a:t>
            </a:r>
            <a:r>
              <a:rPr lang="en-US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nl-NL" altLang="nl-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→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5329807" y="2536214"/>
            <a:ext cx="1585063" cy="369332"/>
            <a:chOff x="5944909" y="4513036"/>
            <a:chExt cx="1585063" cy="369332"/>
          </a:xfrm>
        </p:grpSpPr>
        <p:grpSp>
          <p:nvGrpSpPr>
            <p:cNvPr id="11" name="Groep 10"/>
            <p:cNvGrpSpPr/>
            <p:nvPr/>
          </p:nvGrpSpPr>
          <p:grpSpPr>
            <a:xfrm>
              <a:off x="5944909" y="4588541"/>
              <a:ext cx="1585063" cy="216000"/>
              <a:chOff x="5420924" y="4511569"/>
              <a:chExt cx="1585063" cy="216000"/>
            </a:xfrm>
          </p:grpSpPr>
          <p:cxnSp>
            <p:nvCxnSpPr>
              <p:cNvPr id="10" name="Rechte verbindingslijn 9"/>
              <p:cNvCxnSpPr/>
              <p:nvPr/>
            </p:nvCxnSpPr>
            <p:spPr>
              <a:xfrm>
                <a:off x="5420924" y="4619569"/>
                <a:ext cx="158506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hoek 7"/>
              <p:cNvSpPr/>
              <p:nvPr/>
            </p:nvSpPr>
            <p:spPr>
              <a:xfrm>
                <a:off x="5793036" y="4511569"/>
                <a:ext cx="936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6452162" y="4513036"/>
              <a:ext cx="9981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20 </a:t>
              </a:r>
              <a:r>
                <a:rPr lang="en-US" altLang="nl-NL" sz="1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/>
                </a:rPr>
                <a:t></a:t>
              </a:r>
              <a:endParaRPr lang="nl-NL" altLang="nl-NL" sz="180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kstvak 64"/>
          <p:cNvSpPr txBox="1"/>
          <p:nvPr/>
        </p:nvSpPr>
        <p:spPr>
          <a:xfrm>
            <a:off x="4018402" y="4382283"/>
            <a:ext cx="4806978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Of: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wordt verdeeld.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2x kleiner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dus I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2x groter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 I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2/3 .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2/3 . 0,60 = 0,20 A.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1/3.I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1/3.0,60 = 0,20 A.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1702" grpId="0" autoUpdateAnimBg="0"/>
      <p:bldP spid="71703" grpId="0" autoUpdateAnimBg="0"/>
      <p:bldP spid="71704" grpId="0" autoUpdateAnimBg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7" grpId="0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  <a:noFill/>
          <a:ln/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Gemengde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schakeling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b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6,0 V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fietslampjes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op 11,5 V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aansluiten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-12808" y="4027550"/>
            <a:ext cx="91440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serieweerstand</a:t>
            </a:r>
            <a:r>
              <a:rPr lang="en-US" alt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-12809" y="4941528"/>
            <a:ext cx="14763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I</a:t>
            </a:r>
            <a:r>
              <a:rPr lang="en-US" altLang="nl-NL" baseline="-25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tot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 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97336" name="Group 56"/>
          <p:cNvGrpSpPr>
            <a:grpSpLocks/>
          </p:cNvGrpSpPr>
          <p:nvPr/>
        </p:nvGrpSpPr>
        <p:grpSpPr bwMode="auto">
          <a:xfrm>
            <a:off x="291636" y="903265"/>
            <a:ext cx="6883400" cy="3189288"/>
            <a:chOff x="720" y="2311"/>
            <a:chExt cx="4336" cy="2009"/>
          </a:xfrm>
        </p:grpSpPr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750" y="3687"/>
              <a:ext cx="9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7335" name="Group 55"/>
            <p:cNvGrpSpPr>
              <a:grpSpLocks/>
            </p:cNvGrpSpPr>
            <p:nvPr/>
          </p:nvGrpSpPr>
          <p:grpSpPr bwMode="auto">
            <a:xfrm>
              <a:off x="720" y="2311"/>
              <a:ext cx="4336" cy="2009"/>
              <a:chOff x="720" y="2311"/>
              <a:chExt cx="4336" cy="2009"/>
            </a:xfrm>
          </p:grpSpPr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>
                <a:off x="1521" y="2810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6,0 V; 0,50 A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1476" y="4029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6,0 V; 0,050 A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295" name="Text Box 15"/>
              <p:cNvSpPr txBox="1">
                <a:spLocks noChangeArrowheads="1"/>
              </p:cNvSpPr>
              <p:nvPr/>
            </p:nvSpPr>
            <p:spPr bwMode="auto">
              <a:xfrm>
                <a:off x="2155" y="2311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11,5 V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7334" name="Group 54"/>
              <p:cNvGrpSpPr>
                <a:grpSpLocks/>
              </p:cNvGrpSpPr>
              <p:nvPr/>
            </p:nvGrpSpPr>
            <p:grpSpPr bwMode="auto">
              <a:xfrm>
                <a:off x="720" y="2569"/>
                <a:ext cx="4336" cy="1496"/>
                <a:chOff x="720" y="2213"/>
                <a:chExt cx="4336" cy="1496"/>
              </a:xfrm>
            </p:grpSpPr>
            <p:grpSp>
              <p:nvGrpSpPr>
                <p:cNvPr id="97333" name="Group 53"/>
                <p:cNvGrpSpPr>
                  <a:grpSpLocks/>
                </p:cNvGrpSpPr>
                <p:nvPr/>
              </p:nvGrpSpPr>
              <p:grpSpPr bwMode="auto">
                <a:xfrm>
                  <a:off x="720" y="2213"/>
                  <a:ext cx="4336" cy="1315"/>
                  <a:chOff x="720" y="2212"/>
                  <a:chExt cx="4336" cy="1315"/>
                </a:xfrm>
              </p:grpSpPr>
              <p:grpSp>
                <p:nvGrpSpPr>
                  <p:cNvPr id="9728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592" y="2212"/>
                    <a:ext cx="97" cy="324"/>
                    <a:chOff x="2592" y="1872"/>
                    <a:chExt cx="97" cy="324"/>
                  </a:xfrm>
                </p:grpSpPr>
                <p:sp>
                  <p:nvSpPr>
                    <p:cNvPr id="97287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592" y="1872"/>
                      <a:ext cx="1" cy="324"/>
                    </a:xfrm>
                    <a:custGeom>
                      <a:avLst/>
                      <a:gdLst>
                        <a:gd name="T0" fmla="*/ 0 w 1"/>
                        <a:gd name="T1" fmla="*/ 0 h 324"/>
                        <a:gd name="T2" fmla="*/ 0 w 1"/>
                        <a:gd name="T3" fmla="*/ 324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324">
                          <a:moveTo>
                            <a:pt x="0" y="0"/>
                          </a:moveTo>
                          <a:lnTo>
                            <a:pt x="0" y="324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88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2688" y="1938"/>
                      <a:ext cx="1" cy="159"/>
                    </a:xfrm>
                    <a:custGeom>
                      <a:avLst/>
                      <a:gdLst>
                        <a:gd name="T0" fmla="*/ 0 w 1"/>
                        <a:gd name="T1" fmla="*/ 0 h 159"/>
                        <a:gd name="T2" fmla="*/ 0 w 1"/>
                        <a:gd name="T3" fmla="*/ 159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59">
                          <a:moveTo>
                            <a:pt x="0" y="0"/>
                          </a:moveTo>
                          <a:lnTo>
                            <a:pt x="0" y="159"/>
                          </a:lnTo>
                        </a:path>
                      </a:pathLst>
                    </a:custGeom>
                    <a:noFill/>
                    <a:ln w="5715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733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720" y="2344"/>
                    <a:ext cx="4336" cy="1183"/>
                    <a:chOff x="720" y="2344"/>
                    <a:chExt cx="4336" cy="1183"/>
                  </a:xfrm>
                </p:grpSpPr>
                <p:sp>
                  <p:nvSpPr>
                    <p:cNvPr id="97299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720" y="3228"/>
                      <a:ext cx="402" cy="1"/>
                    </a:xfrm>
                    <a:custGeom>
                      <a:avLst/>
                      <a:gdLst>
                        <a:gd name="T0" fmla="*/ 402 w 402"/>
                        <a:gd name="T1" fmla="*/ 0 h 1"/>
                        <a:gd name="T2" fmla="*/ 0 w 402"/>
                        <a:gd name="T3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02" h="1">
                          <a:moveTo>
                            <a:pt x="402" y="0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0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4588" y="3246"/>
                      <a:ext cx="457" cy="2"/>
                    </a:xfrm>
                    <a:custGeom>
                      <a:avLst/>
                      <a:gdLst>
                        <a:gd name="T0" fmla="*/ 0 w 457"/>
                        <a:gd name="T1" fmla="*/ 0 h 2"/>
                        <a:gd name="T2" fmla="*/ 457 w 457"/>
                        <a:gd name="T3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57" h="2">
                          <a:moveTo>
                            <a:pt x="0" y="0"/>
                          </a:moveTo>
                          <a:lnTo>
                            <a:pt x="457" y="2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132" y="2937"/>
                      <a:ext cx="715" cy="576"/>
                    </a:xfrm>
                    <a:custGeom>
                      <a:avLst/>
                      <a:gdLst>
                        <a:gd name="T0" fmla="*/ 715 w 715"/>
                        <a:gd name="T1" fmla="*/ 14 h 576"/>
                        <a:gd name="T2" fmla="*/ 0 w 715"/>
                        <a:gd name="T3" fmla="*/ 0 h 576"/>
                        <a:gd name="T4" fmla="*/ 0 w 715"/>
                        <a:gd name="T5" fmla="*/ 576 h 576"/>
                        <a:gd name="T6" fmla="*/ 687 w 715"/>
                        <a:gd name="T7" fmla="*/ 572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15" h="576">
                          <a:moveTo>
                            <a:pt x="715" y="14"/>
                          </a:moveTo>
                          <a:lnTo>
                            <a:pt x="0" y="0"/>
                          </a:lnTo>
                          <a:lnTo>
                            <a:pt x="0" y="576"/>
                          </a:lnTo>
                          <a:lnTo>
                            <a:pt x="687" y="572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194" y="2942"/>
                      <a:ext cx="739" cy="585"/>
                    </a:xfrm>
                    <a:custGeom>
                      <a:avLst/>
                      <a:gdLst>
                        <a:gd name="T0" fmla="*/ 55 w 739"/>
                        <a:gd name="T1" fmla="*/ 0 h 585"/>
                        <a:gd name="T2" fmla="*/ 739 w 739"/>
                        <a:gd name="T3" fmla="*/ 2 h 585"/>
                        <a:gd name="T4" fmla="*/ 739 w 739"/>
                        <a:gd name="T5" fmla="*/ 578 h 585"/>
                        <a:gd name="T6" fmla="*/ 0 w 739"/>
                        <a:gd name="T7" fmla="*/ 585 h 5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39" h="585">
                          <a:moveTo>
                            <a:pt x="55" y="0"/>
                          </a:moveTo>
                          <a:lnTo>
                            <a:pt x="739" y="2"/>
                          </a:lnTo>
                          <a:lnTo>
                            <a:pt x="739" y="578"/>
                          </a:lnTo>
                          <a:lnTo>
                            <a:pt x="0" y="585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8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1" y="3136"/>
                      <a:ext cx="960" cy="19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35" y="3218"/>
                      <a:ext cx="693" cy="6"/>
                    </a:xfrm>
                    <a:custGeom>
                      <a:avLst/>
                      <a:gdLst>
                        <a:gd name="T0" fmla="*/ 693 w 693"/>
                        <a:gd name="T1" fmla="*/ 0 h 6"/>
                        <a:gd name="T2" fmla="*/ 0 w 693"/>
                        <a:gd name="T3" fmla="*/ 6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93" h="6">
                          <a:moveTo>
                            <a:pt x="693" y="0"/>
                          </a:moveTo>
                          <a:lnTo>
                            <a:pt x="0" y="6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28" name="AutoShap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61" y="2750"/>
                      <a:ext cx="384" cy="384"/>
                    </a:xfrm>
                    <a:prstGeom prst="flowChartSummingJunction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9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27" y="2356"/>
                      <a:ext cx="1872" cy="3"/>
                    </a:xfrm>
                    <a:custGeom>
                      <a:avLst/>
                      <a:gdLst>
                        <a:gd name="T0" fmla="*/ 1872 w 1872"/>
                        <a:gd name="T1" fmla="*/ 3 h 3"/>
                        <a:gd name="T2" fmla="*/ 0 w 187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872" h="3">
                          <a:moveTo>
                            <a:pt x="1872" y="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298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727" y="2344"/>
                      <a:ext cx="4" cy="893"/>
                    </a:xfrm>
                    <a:custGeom>
                      <a:avLst/>
                      <a:gdLst>
                        <a:gd name="T0" fmla="*/ 0 w 4"/>
                        <a:gd name="T1" fmla="*/ 0 h 893"/>
                        <a:gd name="T2" fmla="*/ 4 w 4"/>
                        <a:gd name="T3" fmla="*/ 893 h 8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" h="893">
                          <a:moveTo>
                            <a:pt x="0" y="0"/>
                          </a:moveTo>
                          <a:lnTo>
                            <a:pt x="4" y="89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695" y="2356"/>
                      <a:ext cx="2352" cy="3"/>
                    </a:xfrm>
                    <a:custGeom>
                      <a:avLst/>
                      <a:gdLst>
                        <a:gd name="T0" fmla="*/ 0 w 2352"/>
                        <a:gd name="T1" fmla="*/ 3 h 3"/>
                        <a:gd name="T2" fmla="*/ 2352 w 2352"/>
                        <a:gd name="T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2352" h="3">
                          <a:moveTo>
                            <a:pt x="0" y="3"/>
                          </a:moveTo>
                          <a:lnTo>
                            <a:pt x="2352" y="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30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047" y="2353"/>
                      <a:ext cx="9" cy="893"/>
                    </a:xfrm>
                    <a:custGeom>
                      <a:avLst/>
                      <a:gdLst>
                        <a:gd name="T0" fmla="*/ 0 w 9"/>
                        <a:gd name="T1" fmla="*/ 0 h 893"/>
                        <a:gd name="T2" fmla="*/ 9 w 9"/>
                        <a:gd name="T3" fmla="*/ 893 h 8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9" h="893">
                          <a:moveTo>
                            <a:pt x="0" y="0"/>
                          </a:moveTo>
                          <a:lnTo>
                            <a:pt x="9" y="893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7329" name="AutoShape 49"/>
                <p:cNvSpPr>
                  <a:spLocks noChangeArrowheads="1"/>
                </p:cNvSpPr>
                <p:nvPr/>
              </p:nvSpPr>
              <p:spPr bwMode="auto">
                <a:xfrm>
                  <a:off x="1816" y="3325"/>
                  <a:ext cx="384" cy="38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777924" y="4966928"/>
            <a:ext cx="2808287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0,50 + 0,050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2628826" y="4941528"/>
            <a:ext cx="20891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 </a:t>
            </a:r>
            <a:r>
              <a:rPr lang="en-US" altLang="nl-NL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0,55 A</a:t>
            </a:r>
            <a:endParaRPr lang="nl-NL" altLang="nl-NL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-20746" y="5530055"/>
            <a:ext cx="1484313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U</a:t>
            </a:r>
            <a:r>
              <a:rPr lang="en-US" altLang="nl-NL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817161" y="5531642"/>
            <a:ext cx="24558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11,5 – 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6,0 </a:t>
            </a:r>
            <a:r>
              <a:rPr lang="en-US" altLang="nl-NL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=</a:t>
            </a:r>
            <a:endParaRPr lang="nl-NL" altLang="nl-NL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2733866" y="5504655"/>
            <a:ext cx="177165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itchFamily="2" charset="2"/>
              </a:rPr>
              <a:t>5,5 V</a:t>
            </a:r>
            <a:endParaRPr lang="nl-NL" altLang="nl-NL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614678" y="2209233"/>
            <a:ext cx="1455738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0,55 A</a:t>
            </a:r>
            <a:endParaRPr lang="nl-NL" altLang="nl-NL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5634882" y="2193467"/>
            <a:ext cx="136842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5,5 V</a:t>
            </a:r>
            <a:endParaRPr lang="nl-NL" altLang="nl-NL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ctieknop: Verder of Volgende 4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-14112" y="6179755"/>
            <a:ext cx="222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altLang="nl-NL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I.R</a:t>
            </a:r>
            <a:r>
              <a:rPr lang="en-US" altLang="nl-NL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→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4060704" y="616719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nl-NL" sz="2400" b="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nl-NL" sz="24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758798" y="6166860"/>
            <a:ext cx="2599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5,5 =  0,55.R</a:t>
            </a:r>
            <a:r>
              <a:rPr lang="en-US" altLang="nl-NL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→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5877253" y="6189221"/>
            <a:ext cx="1683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 </a:t>
            </a:r>
            <a:r>
              <a:rPr lang="en-US" altLang="nl-NL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5645192" y="3074753"/>
            <a:ext cx="1683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 </a:t>
            </a:r>
            <a:r>
              <a:rPr lang="en-US" altLang="nl-NL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</a:t>
            </a:r>
            <a:endParaRPr lang="nl-NL" altLang="nl-NL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/>
              <p:cNvSpPr txBox="1"/>
              <p:nvPr/>
            </p:nvSpPr>
            <p:spPr>
              <a:xfrm>
                <a:off x="4804921" y="5994510"/>
                <a:ext cx="1138966" cy="832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nl-NL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0,55</m:t>
                          </m:r>
                        </m:den>
                      </m:f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kstvak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21" y="5994510"/>
                <a:ext cx="1138966" cy="8327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-36976" y="4559812"/>
            <a:ext cx="91440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lampjes</a:t>
            </a:r>
            <a:r>
              <a:rPr lang="en-US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altLang="nl-NL" sz="2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i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6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autoUpdateAnimBg="0"/>
      <p:bldP spid="97284" grpId="0" autoUpdateAnimBg="0"/>
      <p:bldP spid="97316" grpId="0" autoUpdateAnimBg="0"/>
      <p:bldP spid="97317" grpId="0" autoUpdateAnimBg="0"/>
      <p:bldP spid="97318" grpId="0" autoUpdateAnimBg="0"/>
      <p:bldP spid="97319" grpId="0" autoUpdateAnimBg="0"/>
      <p:bldP spid="97320" grpId="0" autoUpdateAnimBg="0"/>
      <p:bldP spid="97325" grpId="0"/>
      <p:bldP spid="97326" grpId="0"/>
      <p:bldP spid="50" grpId="0"/>
      <p:bldP spid="51" grpId="0"/>
      <p:bldP spid="52" grpId="0"/>
      <p:bldP spid="53" grpId="0"/>
      <p:bldP spid="54" grpId="0"/>
      <p:bldP spid="55" grpId="0"/>
      <p:bldP spid="5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9250" y="1129353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79250" y="2265165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79250" y="3040641"/>
            <a:ext cx="9067800" cy="5232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P.t  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65" name="Rectangle 41"/>
          <p:cNvSpPr>
            <a:spLocks noChangeArrowheads="1"/>
          </p:cNvSpPr>
          <p:nvPr/>
        </p:nvSpPr>
        <p:spPr bwMode="auto">
          <a:xfrm>
            <a:off x="79250" y="547111"/>
            <a:ext cx="9067800" cy="5232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marL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U.I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79250" y="1692481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spanning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2" name="Text Box 48"/>
          <p:cNvSpPr txBox="1">
            <a:spLocks noChangeArrowheads="1"/>
          </p:cNvSpPr>
          <p:nvPr/>
        </p:nvSpPr>
        <p:spPr bwMode="auto">
          <a:xfrm>
            <a:off x="79250" y="6256134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in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P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 kW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t in h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4" name="Text Box 50"/>
          <p:cNvSpPr txBox="1">
            <a:spLocks noChangeArrowheads="1"/>
          </p:cNvSpPr>
          <p:nvPr/>
        </p:nvSpPr>
        <p:spPr bwMode="auto">
          <a:xfrm>
            <a:off x="79251" y="5699637"/>
            <a:ext cx="6686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in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P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 W = J/s 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t in s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4455396" y="1129353"/>
            <a:ext cx="4097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(Watt)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6" name="Text Box 52"/>
          <p:cNvSpPr txBox="1">
            <a:spLocks noChangeArrowheads="1"/>
          </p:cNvSpPr>
          <p:nvPr/>
        </p:nvSpPr>
        <p:spPr bwMode="auto">
          <a:xfrm>
            <a:off x="4571944" y="1730409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7" name="Text Box 53"/>
          <p:cNvSpPr txBox="1">
            <a:spLocks noChangeArrowheads="1"/>
          </p:cNvSpPr>
          <p:nvPr/>
        </p:nvSpPr>
        <p:spPr bwMode="auto">
          <a:xfrm>
            <a:off x="4479950" y="224393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8" name="Text Box 54"/>
          <p:cNvSpPr txBox="1">
            <a:spLocks noChangeArrowheads="1"/>
          </p:cNvSpPr>
          <p:nvPr/>
        </p:nvSpPr>
        <p:spPr bwMode="auto">
          <a:xfrm>
            <a:off x="5975104" y="6256134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6734474" y="5699637"/>
            <a:ext cx="1832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J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ctieknop: Verder of Volgende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50" y="38954"/>
            <a:ext cx="9169292" cy="523220"/>
          </a:xfrm>
        </p:spPr>
        <p:txBody>
          <a:bodyPr lIns="0"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79250" y="51885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[E] = [P].[t]  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2351610" y="51885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 =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W.s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4447447" y="5188500"/>
            <a:ext cx="35206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= J/s = Js</a:t>
            </a:r>
            <a:r>
              <a:rPr lang="en-US" altLang="nl-NL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nl-NL" altLang="nl-NL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9250" y="3573911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79250" y="4640451"/>
            <a:ext cx="3348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+mn-lt"/>
                <a:cs typeface="Arial" panose="020B0604020202020204" pitchFamily="34" charset="0"/>
              </a:rPr>
              <a:t>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9250" y="410884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4469879" y="3573911"/>
            <a:ext cx="4097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(Joule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4571958" y="410884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4472088" y="4640451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46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56" grpId="0" autoUpdateAnimBg="0"/>
      <p:bldP spid="77857" grpId="0"/>
      <p:bldP spid="77865" grpId="0"/>
      <p:bldP spid="77867" grpId="0" autoUpdateAnimBg="0"/>
      <p:bldP spid="77872" grpId="0" autoUpdateAnimBg="0"/>
      <p:bldP spid="77874" grpId="0" autoUpdateAnimBg="0"/>
      <p:bldP spid="77875" grpId="0" autoUpdateAnimBg="0"/>
      <p:bldP spid="77876" grpId="0" autoUpdateAnimBg="0"/>
      <p:bldP spid="77877" grpId="0" autoUpdateAnimBg="0"/>
      <p:bldP spid="77878" grpId="0" autoUpdateAnimBg="0"/>
      <p:bldP spid="77879" grpId="0" autoUpdateAnimBg="0"/>
      <p:bldP spid="2" grpId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-7549" y="2102205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-7549" y="1512239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leeg</a:t>
            </a:r>
            <a:r>
              <a:rPr lang="en-US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-7549" y="3148141"/>
            <a:ext cx="12665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-7549" y="614758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anchor="t" anchorCtr="0">
            <a:spAutoFit/>
          </a:bodyPr>
          <a:lstStyle>
            <a:lvl1pPr marL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W is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aangesloten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-7549" y="3635100"/>
            <a:ext cx="2973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23.10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 →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2665363" y="3635100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= 46.10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-7549" y="0"/>
            <a:ext cx="9144000" cy="892552"/>
          </a:xfrm>
        </p:spPr>
        <p:txBody>
          <a:bodyPr lIns="72000"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828840" y="2102205"/>
            <a:ext cx="2646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0,50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W,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-45649" y="2581045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872469" y="2581045"/>
            <a:ext cx="773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960438" y="3148141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 = P.t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482988" y="1381482"/>
            <a:ext cx="1795463" cy="79216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2051767" y="510050"/>
            <a:ext cx="1584325" cy="79216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548223" y="885439"/>
            <a:ext cx="2160587" cy="792163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2666206" y="2102205"/>
            <a:ext cx="3925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4627515" y="3635100"/>
            <a:ext cx="5580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46.10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3600 =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12,3 = 12 h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ctieknop: Verder of Volgende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-7549" y="4152984"/>
            <a:ext cx="9147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€ 1,00. 1 kWh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stopcontact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€ 0,25.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-7549" y="4681133"/>
            <a:ext cx="9147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 kWh </a:t>
            </a: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322552" y="5269755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0,50.10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(kW). 12,3(h)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3899" y="5209282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P.t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715764" y="5247915"/>
            <a:ext cx="2710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6,15.10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kWh.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-38998" y="5737431"/>
            <a:ext cx="5966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6,15.10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kWh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€ 1,00 → 1 kWh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652046" y="6265582"/>
            <a:ext cx="3471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€1,00/ 6,15.10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kWh =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968825" y="6263295"/>
            <a:ext cx="1407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€162,00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-38998" y="6265582"/>
            <a:ext cx="2090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kWh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266251" y="5786964"/>
            <a:ext cx="279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 is 162/0,25 = 648 keer zo duur!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9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utoUpdateAnimBg="0"/>
      <p:bldP spid="91138" grpId="0" autoUpdateAnimBg="0"/>
      <p:bldP spid="91140" grpId="0" autoUpdateAnimBg="0"/>
      <p:bldP spid="91141" grpId="0" autoUpdateAnimBg="0"/>
      <p:bldP spid="91151" grpId="0" autoUpdateAnimBg="0"/>
      <p:bldP spid="91152" grpId="0" autoUpdateAnimBg="0"/>
      <p:bldP spid="91155" grpId="0" autoUpdateAnimBg="0"/>
      <p:bldP spid="91159" grpId="0" autoUpdateAnimBg="0"/>
      <p:bldP spid="91160" grpId="0" autoUpdateAnimBg="0"/>
      <p:bldP spid="91161" grpId="0" autoUpdateAnimBg="0"/>
      <p:bldP spid="91162" grpId="0" autoUpdateAnimBg="0"/>
      <p:bldP spid="91163" grpId="0" animBg="1"/>
      <p:bldP spid="91164" grpId="0" animBg="1"/>
      <p:bldP spid="91165" grpId="0" animBg="1"/>
      <p:bldP spid="91166" grpId="0" autoUpdateAnimBg="0"/>
      <p:bldP spid="91167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8" grpId="0" autoUpdateAnimBg="0"/>
      <p:bldP spid="29" grpId="0" autoUpdateAnimBg="0"/>
      <p:bldP spid="31" grpId="0" autoUpdateAnimBg="0"/>
      <p:bldP spid="32" grpId="0" autoUpdateAnimBg="0"/>
      <p:bldP spid="33" grpId="0" autoUpdateAnimBg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-1" y="2426245"/>
            <a:ext cx="1847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-1" y="1753341"/>
            <a:ext cx="9558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in €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12152" y="3753068"/>
            <a:ext cx="2249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-1" y="659462"/>
            <a:ext cx="95589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kachel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 500 W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10 h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kWh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€ 0,21.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-1" y="4421188"/>
            <a:ext cx="2409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2550722" y="3753068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0,500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kW . 10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554928" y="3753068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5,0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1" y="-3530"/>
            <a:ext cx="8159937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3/3.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Energiekosten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1473463" y="4421188"/>
            <a:ext cx="2811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5,0 . 0,21 =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3602848" y="4421188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€ 1,05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908752" y="2426245"/>
            <a:ext cx="2646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 = 500 W,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-1" y="3079325"/>
            <a:ext cx="2409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1110315" y="3079325"/>
            <a:ext cx="77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1027485" y="3753068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P.t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0" name="Oval 16"/>
          <p:cNvSpPr>
            <a:spLocks noChangeArrowheads="1"/>
          </p:cNvSpPr>
          <p:nvPr/>
        </p:nvSpPr>
        <p:spPr bwMode="auto">
          <a:xfrm>
            <a:off x="2444750" y="476250"/>
            <a:ext cx="1366837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1" name="Oval 17"/>
          <p:cNvSpPr>
            <a:spLocks noChangeArrowheads="1"/>
          </p:cNvSpPr>
          <p:nvPr/>
        </p:nvSpPr>
        <p:spPr bwMode="auto">
          <a:xfrm>
            <a:off x="4691063" y="476249"/>
            <a:ext cx="935037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2" name="Oval 18"/>
          <p:cNvSpPr>
            <a:spLocks noChangeArrowheads="1"/>
          </p:cNvSpPr>
          <p:nvPr/>
        </p:nvSpPr>
        <p:spPr bwMode="auto">
          <a:xfrm>
            <a:off x="1874838" y="1603375"/>
            <a:ext cx="1511300" cy="792163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2908395" y="2426245"/>
            <a:ext cx="2160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t = 10 h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45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autoUpdateAnimBg="0"/>
      <p:bldP spid="190468" grpId="0" autoUpdateAnimBg="0"/>
      <p:bldP spid="190469" grpId="0" autoUpdateAnimBg="0"/>
      <p:bldP spid="190470" grpId="0" autoUpdateAnimBg="0"/>
      <p:bldP spid="190471" grpId="0" autoUpdateAnimBg="0"/>
      <p:bldP spid="190472" grpId="0" autoUpdateAnimBg="0"/>
      <p:bldP spid="190473" grpId="0" autoUpdateAnimBg="0"/>
      <p:bldP spid="190474" grpId="0" autoUpdateAnimBg="0"/>
      <p:bldP spid="190475" grpId="0" autoUpdateAnimBg="0"/>
      <p:bldP spid="190476" grpId="0" autoUpdateAnimBg="0"/>
      <p:bldP spid="190477" grpId="0" autoUpdateAnimBg="0"/>
      <p:bldP spid="190478" grpId="0" autoUpdateAnimBg="0"/>
      <p:bldP spid="190479" grpId="0" autoUpdateAnimBg="0"/>
      <p:bldP spid="190480" grpId="0" animBg="1"/>
      <p:bldP spid="190481" grpId="0" animBg="1"/>
      <p:bldP spid="190482" grpId="0" animBg="1"/>
      <p:bldP spid="19048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-1" y="1860026"/>
            <a:ext cx="9558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indent="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hoe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-1" y="2569211"/>
            <a:ext cx="2249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-1" y="719954"/>
            <a:ext cx="95589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20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7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35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92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1,5 V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2500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sluit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lampje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zodat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 mA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2198237" y="4636272"/>
            <a:ext cx="1397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125 h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258870" y="3227882"/>
            <a:ext cx="629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h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2500 mA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leveren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-1" y="4636272"/>
            <a:ext cx="2192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2500/20  h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1" y="60492"/>
            <a:ext cx="9135342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3/3.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capaciteit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batterij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-1" y="3278396"/>
            <a:ext cx="3595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2500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-1" y="3927089"/>
            <a:ext cx="629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mA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leveren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gedurende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776080" y="4636272"/>
            <a:ext cx="1862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6,0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6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  <p:bldP spid="190468" grpId="0" autoUpdateAnimBg="0"/>
      <p:bldP spid="190469" grpId="0" autoUpdateAnimBg="0"/>
      <p:bldP spid="190470" grpId="0" autoUpdateAnimBg="0"/>
      <p:bldP spid="190471" grpId="0" autoUpdateAnimBg="0"/>
      <p:bldP spid="190472" grpId="0" autoUpdateAnimBg="0"/>
      <p:bldP spid="190473" grpId="0" autoUpdateAnimBg="0"/>
      <p:bldP spid="190479" grpId="0" autoUpdateAnimBg="0"/>
      <p:bldP spid="23" grpId="0" autoUpdateAnimBg="0"/>
      <p:bldP spid="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1. Het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symbool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voor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batterij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2. De + op de </a:t>
            </a:r>
            <a:r>
              <a:rPr lang="en-US" altLang="nl-NL" sz="2800" dirty="0" err="1">
                <a:latin typeface="+mn-lt"/>
              </a:rPr>
              <a:t>batterij</a:t>
            </a:r>
            <a:r>
              <a:rPr lang="en-US" altLang="nl-NL" sz="2800" dirty="0">
                <a:latin typeface="+mn-lt"/>
              </a:rPr>
              <a:t> is </a:t>
            </a:r>
            <a:r>
              <a:rPr lang="en-US" altLang="nl-NL" sz="2800" dirty="0" err="1">
                <a:latin typeface="+mn-lt"/>
              </a:rPr>
              <a:t>bij</a:t>
            </a:r>
            <a:r>
              <a:rPr lang="en-US" altLang="nl-NL" sz="2800" dirty="0">
                <a:latin typeface="+mn-lt"/>
              </a:rPr>
              <a:t> het .  .  .</a:t>
            </a:r>
            <a:endParaRPr lang="nl-NL" altLang="nl-NL" sz="2800" dirty="0">
              <a:latin typeface="+mn-lt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1752600"/>
            <a:ext cx="5980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schemateken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het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lange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streepje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1066800" y="3810000"/>
            <a:ext cx="7315200" cy="1524000"/>
            <a:chOff x="672" y="2400"/>
            <a:chExt cx="4608" cy="960"/>
          </a:xfrm>
        </p:grpSpPr>
        <p:grpSp>
          <p:nvGrpSpPr>
            <p:cNvPr id="116742" name="Group 6"/>
            <p:cNvGrpSpPr>
              <a:grpSpLocks/>
            </p:cNvGrpSpPr>
            <p:nvPr/>
          </p:nvGrpSpPr>
          <p:grpSpPr bwMode="auto">
            <a:xfrm>
              <a:off x="4763" y="2496"/>
              <a:ext cx="129" cy="134"/>
              <a:chOff x="1536" y="2928"/>
              <a:chExt cx="384" cy="384"/>
            </a:xfrm>
          </p:grpSpPr>
          <p:sp>
            <p:nvSpPr>
              <p:cNvPr id="116743" name="Line 7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44" name="Line 8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6745" name="Group 9"/>
            <p:cNvGrpSpPr>
              <a:grpSpLocks/>
            </p:cNvGrpSpPr>
            <p:nvPr/>
          </p:nvGrpSpPr>
          <p:grpSpPr bwMode="auto">
            <a:xfrm>
              <a:off x="672" y="2400"/>
              <a:ext cx="4608" cy="960"/>
              <a:chOff x="672" y="2400"/>
              <a:chExt cx="4608" cy="960"/>
            </a:xfrm>
          </p:grpSpPr>
          <p:grpSp>
            <p:nvGrpSpPr>
              <p:cNvPr id="116746" name="Group 10"/>
              <p:cNvGrpSpPr>
                <a:grpSpLocks/>
              </p:cNvGrpSpPr>
              <p:nvPr/>
            </p:nvGrpSpPr>
            <p:grpSpPr bwMode="auto">
              <a:xfrm>
                <a:off x="4111" y="2537"/>
                <a:ext cx="1169" cy="686"/>
                <a:chOff x="3264" y="2064"/>
                <a:chExt cx="816" cy="480"/>
              </a:xfrm>
            </p:grpSpPr>
            <p:grpSp>
              <p:nvGrpSpPr>
                <p:cNvPr id="116747" name="Group 11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674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4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6750" name="Group 14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67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5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16753" name="Group 17"/>
              <p:cNvGrpSpPr>
                <a:grpSpLocks/>
              </p:cNvGrpSpPr>
              <p:nvPr/>
            </p:nvGrpSpPr>
            <p:grpSpPr bwMode="auto">
              <a:xfrm>
                <a:off x="3355" y="2812"/>
                <a:ext cx="412" cy="136"/>
                <a:chOff x="2736" y="2256"/>
                <a:chExt cx="288" cy="96"/>
              </a:xfrm>
            </p:grpSpPr>
            <p:sp>
              <p:nvSpPr>
                <p:cNvPr id="116754" name="Line 18"/>
                <p:cNvSpPr>
                  <a:spLocks noChangeShapeType="1"/>
                </p:cNvSpPr>
                <p:nvPr/>
              </p:nvSpPr>
              <p:spPr bwMode="auto">
                <a:xfrm>
                  <a:off x="2736" y="225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55" name="Line 19"/>
                <p:cNvSpPr>
                  <a:spLocks noChangeShapeType="1"/>
                </p:cNvSpPr>
                <p:nvPr/>
              </p:nvSpPr>
              <p:spPr bwMode="auto">
                <a:xfrm>
                  <a:off x="2736" y="235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6756" name="Group 20"/>
              <p:cNvGrpSpPr>
                <a:grpSpLocks/>
              </p:cNvGrpSpPr>
              <p:nvPr/>
            </p:nvGrpSpPr>
            <p:grpSpPr bwMode="auto">
              <a:xfrm>
                <a:off x="672" y="2400"/>
                <a:ext cx="1994" cy="960"/>
                <a:chOff x="672" y="2400"/>
                <a:chExt cx="1994" cy="960"/>
              </a:xfrm>
            </p:grpSpPr>
            <p:sp>
              <p:nvSpPr>
                <p:cNvPr id="116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672" y="2400"/>
                  <a:ext cx="1856" cy="960"/>
                </a:xfrm>
                <a:prstGeom prst="rect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58" name="Rectangle 22"/>
                <p:cNvSpPr>
                  <a:spLocks noChangeArrowheads="1"/>
                </p:cNvSpPr>
                <p:nvPr/>
              </p:nvSpPr>
              <p:spPr bwMode="auto">
                <a:xfrm>
                  <a:off x="2528" y="2674"/>
                  <a:ext cx="138" cy="412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59" name="Line 23"/>
                <p:cNvSpPr>
                  <a:spLocks noChangeShapeType="1"/>
                </p:cNvSpPr>
                <p:nvPr/>
              </p:nvSpPr>
              <p:spPr bwMode="auto">
                <a:xfrm>
                  <a:off x="810" y="2400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16760" name="Group 24"/>
                <p:cNvGrpSpPr>
                  <a:grpSpLocks/>
                </p:cNvGrpSpPr>
                <p:nvPr/>
              </p:nvGrpSpPr>
              <p:grpSpPr bwMode="auto">
                <a:xfrm>
                  <a:off x="2185" y="2743"/>
                  <a:ext cx="275" cy="274"/>
                  <a:chOff x="1536" y="2928"/>
                  <a:chExt cx="384" cy="384"/>
                </a:xfrm>
              </p:grpSpPr>
              <p:sp>
                <p:nvSpPr>
                  <p:cNvPr id="11676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928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6763" name="Line 27"/>
                <p:cNvSpPr>
                  <a:spLocks noChangeShapeType="1"/>
                </p:cNvSpPr>
                <p:nvPr/>
              </p:nvSpPr>
              <p:spPr bwMode="auto">
                <a:xfrm>
                  <a:off x="878" y="2880"/>
                  <a:ext cx="2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161" y="2658"/>
                  <a:ext cx="100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dirty="0"/>
                    <a:t>1,5 V</a:t>
                  </a:r>
                  <a:endParaRPr lang="nl-NL" altLang="nl-NL" sz="3200" dirty="0"/>
                </a:p>
              </p:txBody>
            </p:sp>
          </p:grpSp>
        </p:grp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382000" y="6396038"/>
            <a:ext cx="761999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</a:endParaRPr>
          </a:p>
        </p:txBody>
      </p:sp>
      <p:sp>
        <p:nvSpPr>
          <p:cNvPr id="32" name="Actieknop: Verder of Volgende 3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395916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autoUpdateAnimBg="0"/>
      <p:bldP spid="11674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6" y="-16608"/>
            <a:ext cx="9404604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huisinstallatie 1/11: </a:t>
            </a: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 meterkast.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99" y="67940"/>
            <a:ext cx="2052000" cy="6787389"/>
          </a:xfrm>
          <a:ln w="76200">
            <a:solidFill>
              <a:schemeClr val="bg1">
                <a:lumMod val="65000"/>
              </a:schemeClr>
            </a:solidFill>
          </a:ln>
        </p:spPr>
      </p:pic>
      <p:grpSp>
        <p:nvGrpSpPr>
          <p:cNvPr id="27" name="Groep 26"/>
          <p:cNvGrpSpPr/>
          <p:nvPr/>
        </p:nvGrpSpPr>
        <p:grpSpPr>
          <a:xfrm>
            <a:off x="7082523" y="2397460"/>
            <a:ext cx="1908000" cy="3605559"/>
            <a:chOff x="7082523" y="2397460"/>
            <a:chExt cx="1908000" cy="3605559"/>
          </a:xfrm>
        </p:grpSpPr>
        <p:sp>
          <p:nvSpPr>
            <p:cNvPr id="19" name="Tekstvak 18"/>
            <p:cNvSpPr txBox="1"/>
            <p:nvPr/>
          </p:nvSpPr>
          <p:spPr>
            <a:xfrm rot="60000">
              <a:off x="7082523" y="3567184"/>
              <a:ext cx="1908000" cy="1253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nl-NL" sz="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HOOFDSCHAKELAAR</a:t>
              </a:r>
              <a:r>
                <a:rPr lang="nl-NL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ALS1             ALS2</a:t>
              </a:r>
              <a:endParaRPr lang="nl-NL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7095272" y="2397460"/>
              <a:ext cx="1728239" cy="3605559"/>
              <a:chOff x="3210070" y="2527400"/>
              <a:chExt cx="1469123" cy="3605559"/>
            </a:xfrm>
          </p:grpSpPr>
          <p:sp>
            <p:nvSpPr>
              <p:cNvPr id="18" name="Tekstvak 17"/>
              <p:cNvSpPr txBox="1"/>
              <p:nvPr/>
            </p:nvSpPr>
            <p:spPr>
              <a:xfrm>
                <a:off x="3678890" y="5886738"/>
                <a:ext cx="75906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nl-NL" sz="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Digilale</a:t>
                </a:r>
                <a:endParaRPr lang="nl-NL" sz="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nl-NL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kWh-METER</a:t>
                </a:r>
                <a:endParaRPr lang="nl-NL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kstvak 16"/>
              <p:cNvSpPr txBox="1"/>
              <p:nvPr/>
            </p:nvSpPr>
            <p:spPr>
              <a:xfrm>
                <a:off x="3210070" y="2527400"/>
                <a:ext cx="828000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nl-NL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G1 G2 </a:t>
                </a:r>
                <a:r>
                  <a:rPr lang="nl-NL" sz="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G2</a:t>
                </a:r>
                <a:r>
                  <a:rPr lang="nl-NL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G4 G5</a:t>
                </a:r>
                <a:endParaRPr lang="nl-NL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4031193" y="2531468"/>
                <a:ext cx="648000" cy="101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r>
                  <a:rPr lang="nl-NL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G6 G7 G8 G9</a:t>
                </a:r>
                <a:endParaRPr lang="nl-NL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Tekstvak 27"/>
          <p:cNvSpPr txBox="1"/>
          <p:nvPr/>
        </p:nvSpPr>
        <p:spPr>
          <a:xfrm>
            <a:off x="1486" y="807612"/>
            <a:ext cx="64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De digitale kWh-meter.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486" y="1537627"/>
            <a:ext cx="64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De hoofdschakelaar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1486" y="2267642"/>
            <a:ext cx="802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Twee aardlekschakelaars: ALS1 en ALS2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1486" y="2997657"/>
            <a:ext cx="856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Achter ALS1 vijf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groepzekeringen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G1 t/m G5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1486" y="3727672"/>
            <a:ext cx="856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Achter ALS2 vier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groepzekeringen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G6 t/m G9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486" y="4457687"/>
            <a:ext cx="802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Twee aardlekschakelaars is verplicht: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 er één uitvalt zit je niet helemaal 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zonder stroom.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486" y="5926364"/>
            <a:ext cx="673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 dezelfde reden mag in één vertrek niet alles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 één groep aangesloten zijn.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3540787" y="1117274"/>
            <a:ext cx="4278910" cy="463952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3173525" y="1895849"/>
            <a:ext cx="4078613" cy="154118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6006662" y="2551026"/>
            <a:ext cx="2076503" cy="87797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V="1">
            <a:off x="6511159" y="2551026"/>
            <a:ext cx="1071132" cy="71687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V="1">
            <a:off x="6400800" y="2551026"/>
            <a:ext cx="2041565" cy="143375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17" name="Group 101"/>
          <p:cNvGrpSpPr>
            <a:grpSpLocks/>
          </p:cNvGrpSpPr>
          <p:nvPr/>
        </p:nvGrpSpPr>
        <p:grpSpPr bwMode="auto">
          <a:xfrm>
            <a:off x="5311775" y="0"/>
            <a:ext cx="3851275" cy="6884988"/>
            <a:chOff x="3405" y="0"/>
            <a:chExt cx="2355" cy="4320"/>
          </a:xfrm>
        </p:grpSpPr>
        <p:pic>
          <p:nvPicPr>
            <p:cNvPr id="111715" name="Picture 99" descr="IMG_02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0"/>
              <a:ext cx="235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99" name="Rectangle 83"/>
            <p:cNvSpPr>
              <a:spLocks noChangeArrowheads="1"/>
            </p:cNvSpPr>
            <p:nvPr/>
          </p:nvSpPr>
          <p:spPr bwMode="auto">
            <a:xfrm>
              <a:off x="4368" y="4093"/>
              <a:ext cx="363" cy="227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111707" name="Text Box 91"/>
          <p:cNvSpPr txBox="1">
            <a:spLocks noChangeArrowheads="1"/>
          </p:cNvSpPr>
          <p:nvPr/>
        </p:nvSpPr>
        <p:spPr bwMode="auto">
          <a:xfrm>
            <a:off x="6978650" y="64436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FFFF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1708" name="Text Box 92"/>
          <p:cNvSpPr txBox="1">
            <a:spLocks noChangeArrowheads="1"/>
          </p:cNvSpPr>
          <p:nvPr/>
        </p:nvSpPr>
        <p:spPr bwMode="auto">
          <a:xfrm>
            <a:off x="6659563" y="5373688"/>
            <a:ext cx="50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709" name="Text Box 93"/>
          <p:cNvSpPr txBox="1">
            <a:spLocks noChangeArrowheads="1"/>
          </p:cNvSpPr>
          <p:nvPr/>
        </p:nvSpPr>
        <p:spPr bwMode="auto">
          <a:xfrm>
            <a:off x="6659563" y="4264025"/>
            <a:ext cx="704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111710" name="Text Box 94"/>
          <p:cNvSpPr txBox="1">
            <a:spLocks noChangeArrowheads="1"/>
          </p:cNvSpPr>
          <p:nvPr/>
        </p:nvSpPr>
        <p:spPr bwMode="auto">
          <a:xfrm>
            <a:off x="7451725" y="4249738"/>
            <a:ext cx="936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</a:p>
        </p:txBody>
      </p:sp>
      <p:sp>
        <p:nvSpPr>
          <p:cNvPr id="111711" name="Text Box 95"/>
          <p:cNvSpPr txBox="1">
            <a:spLocks noChangeArrowheads="1"/>
          </p:cNvSpPr>
          <p:nvPr/>
        </p:nvSpPr>
        <p:spPr bwMode="auto">
          <a:xfrm>
            <a:off x="5940425" y="3127375"/>
            <a:ext cx="503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1712" name="Text Box 96"/>
          <p:cNvSpPr txBox="1">
            <a:spLocks noChangeArrowheads="1"/>
          </p:cNvSpPr>
          <p:nvPr/>
        </p:nvSpPr>
        <p:spPr bwMode="auto">
          <a:xfrm>
            <a:off x="6704013" y="1027113"/>
            <a:ext cx="747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</a:p>
        </p:txBody>
      </p:sp>
      <p:sp>
        <p:nvSpPr>
          <p:cNvPr id="111713" name="Text Box 97"/>
          <p:cNvSpPr txBox="1">
            <a:spLocks noChangeArrowheads="1"/>
          </p:cNvSpPr>
          <p:nvPr/>
        </p:nvSpPr>
        <p:spPr bwMode="auto">
          <a:xfrm>
            <a:off x="6515100" y="47625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</a:t>
            </a:r>
          </a:p>
        </p:txBody>
      </p:sp>
      <p:sp>
        <p:nvSpPr>
          <p:cNvPr id="111714" name="Text Box 98"/>
          <p:cNvSpPr txBox="1">
            <a:spLocks noChangeArrowheads="1"/>
          </p:cNvSpPr>
          <p:nvPr/>
        </p:nvSpPr>
        <p:spPr bwMode="auto">
          <a:xfrm>
            <a:off x="5938838" y="2636838"/>
            <a:ext cx="50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1716" name="Text Box 100"/>
          <p:cNvSpPr txBox="1">
            <a:spLocks noChangeArrowheads="1"/>
          </p:cNvSpPr>
          <p:nvPr/>
        </p:nvSpPr>
        <p:spPr bwMode="auto">
          <a:xfrm>
            <a:off x="4932363" y="128588"/>
            <a:ext cx="66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</a:t>
            </a:r>
          </a:p>
        </p:txBody>
      </p:sp>
      <p:sp>
        <p:nvSpPr>
          <p:cNvPr id="111718" name="Text Box 102"/>
          <p:cNvSpPr txBox="1">
            <a:spLocks noChangeArrowheads="1"/>
          </p:cNvSpPr>
          <p:nvPr/>
        </p:nvSpPr>
        <p:spPr bwMode="auto">
          <a:xfrm>
            <a:off x="0" y="1039905"/>
            <a:ext cx="4500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Hoofdzekering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 A)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0" y="1582532"/>
            <a:ext cx="4500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kWh meter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0" name="Text Box 104"/>
          <p:cNvSpPr txBox="1">
            <a:spLocks noChangeArrowheads="1"/>
          </p:cNvSpPr>
          <p:nvPr/>
        </p:nvSpPr>
        <p:spPr bwMode="auto">
          <a:xfrm>
            <a:off x="0" y="2125159"/>
            <a:ext cx="4500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3a. aardlekschakelaar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1" name="Text Box 105"/>
          <p:cNvSpPr txBox="1">
            <a:spLocks noChangeArrowheads="1"/>
          </p:cNvSpPr>
          <p:nvPr/>
        </p:nvSpPr>
        <p:spPr bwMode="auto">
          <a:xfrm>
            <a:off x="0" y="2667786"/>
            <a:ext cx="5292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 (blauwe) testschakelaar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2" name="Text Box 106"/>
          <p:cNvSpPr txBox="1">
            <a:spLocks noChangeArrowheads="1"/>
          </p:cNvSpPr>
          <p:nvPr/>
        </p:nvSpPr>
        <p:spPr bwMode="auto">
          <a:xfrm>
            <a:off x="0" y="3210413"/>
            <a:ext cx="5148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groeps-zekeringen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 A)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3" name="Text Box 107"/>
          <p:cNvSpPr txBox="1">
            <a:spLocks noChangeArrowheads="1"/>
          </p:cNvSpPr>
          <p:nvPr/>
        </p:nvSpPr>
        <p:spPr bwMode="auto">
          <a:xfrm>
            <a:off x="0" y="3753040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groeps-schakelaars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4" name="Text Box 108"/>
          <p:cNvSpPr txBox="1">
            <a:spLocks noChangeArrowheads="1"/>
          </p:cNvSpPr>
          <p:nvPr/>
        </p:nvSpPr>
        <p:spPr bwMode="auto">
          <a:xfrm>
            <a:off x="0" y="4295667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6a. stopcontact (niet geaard)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5" name="Text Box 109"/>
          <p:cNvSpPr txBox="1">
            <a:spLocks noChangeArrowheads="1"/>
          </p:cNvSpPr>
          <p:nvPr/>
        </p:nvSpPr>
        <p:spPr bwMode="auto">
          <a:xfrm>
            <a:off x="5849938" y="908050"/>
            <a:ext cx="66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</a:p>
        </p:txBody>
      </p:sp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0" y="4838294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6b. Blauwe en bruine aders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7" name="Text Box 111"/>
          <p:cNvSpPr txBox="1">
            <a:spLocks noChangeArrowheads="1"/>
          </p:cNvSpPr>
          <p:nvPr/>
        </p:nvSpPr>
        <p:spPr bwMode="auto">
          <a:xfrm>
            <a:off x="0" y="5380921"/>
            <a:ext cx="514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7a. geaard stopcontact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728" name="Text Box 112"/>
          <p:cNvSpPr txBox="1">
            <a:spLocks noChangeArrowheads="1"/>
          </p:cNvSpPr>
          <p:nvPr/>
        </p:nvSpPr>
        <p:spPr bwMode="auto">
          <a:xfrm>
            <a:off x="0" y="5923547"/>
            <a:ext cx="5148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7b.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Bruine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geel-groene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draden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6391"/>
            <a:ext cx="5292725" cy="892552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2/11:</a:t>
            </a:r>
            <a:b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 </a:t>
            </a:r>
            <a:r>
              <a:rPr lang="en-US" altLang="nl-NL" sz="24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meterkast</a:t>
            </a:r>
            <a:r>
              <a:rPr lang="en-US" altLang="nl-NL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(model).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6543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1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1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7" grpId="0"/>
      <p:bldP spid="111708" grpId="0"/>
      <p:bldP spid="111709" grpId="0"/>
      <p:bldP spid="111710" grpId="0"/>
      <p:bldP spid="111711" grpId="0"/>
      <p:bldP spid="111712" grpId="0"/>
      <p:bldP spid="111713" grpId="0"/>
      <p:bldP spid="111714" grpId="0"/>
      <p:bldP spid="111716" grpId="0"/>
      <p:bldP spid="111718" grpId="0" autoUpdateAnimBg="0"/>
      <p:bldP spid="111719" grpId="0" autoUpdateAnimBg="0"/>
      <p:bldP spid="111720" grpId="0" autoUpdateAnimBg="0"/>
      <p:bldP spid="111721" grpId="0" autoUpdateAnimBg="0"/>
      <p:bldP spid="111722" grpId="0" autoUpdateAnimBg="0"/>
      <p:bldP spid="111723" grpId="0" autoUpdateAnimBg="0"/>
      <p:bldP spid="111724" grpId="0"/>
      <p:bldP spid="111725" grpId="0"/>
      <p:bldP spid="111726" grpId="0" autoUpdateAnimBg="0"/>
      <p:bldP spid="111727" grpId="0" autoUpdateAnimBg="0"/>
      <p:bldP spid="111728" grpId="0" autoUpdateAnimBg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1" name="Picture 27" descr="IMG_02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20713"/>
            <a:ext cx="37036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00" name="Picture 36" descr="IMG_02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370363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706" name="Group 42"/>
          <p:cNvGrpSpPr>
            <a:grpSpLocks/>
          </p:cNvGrpSpPr>
          <p:nvPr/>
        </p:nvGrpSpPr>
        <p:grpSpPr bwMode="auto">
          <a:xfrm>
            <a:off x="3492500" y="333375"/>
            <a:ext cx="2303463" cy="511175"/>
            <a:chOff x="2200" y="210"/>
            <a:chExt cx="1451" cy="3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3698" name="AutoShape 34"/>
            <p:cNvSpPr>
              <a:spLocks noChangeArrowheads="1"/>
            </p:cNvSpPr>
            <p:nvPr/>
          </p:nvSpPr>
          <p:spPr bwMode="auto">
            <a:xfrm>
              <a:off x="2200" y="210"/>
              <a:ext cx="1451" cy="322"/>
            </a:xfrm>
            <a:prstGeom prst="wedgeRoundRectCallout">
              <a:avLst>
                <a:gd name="adj1" fmla="val -186940"/>
                <a:gd name="adj2" fmla="val 190773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verklikker</a:t>
              </a:r>
            </a:p>
          </p:txBody>
        </p:sp>
        <p:sp>
          <p:nvSpPr>
            <p:cNvPr id="113705" name="AutoShape 41"/>
            <p:cNvSpPr>
              <a:spLocks noChangeArrowheads="1"/>
            </p:cNvSpPr>
            <p:nvPr/>
          </p:nvSpPr>
          <p:spPr bwMode="auto">
            <a:xfrm>
              <a:off x="2200" y="210"/>
              <a:ext cx="1451" cy="322"/>
            </a:xfrm>
            <a:prstGeom prst="wedgeRoundRectCallout">
              <a:avLst>
                <a:gd name="adj1" fmla="val 57306"/>
                <a:gd name="adj2" fmla="val 159917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verklikker</a:t>
              </a:r>
            </a:p>
          </p:txBody>
        </p:sp>
      </p:grpSp>
      <p:grpSp>
        <p:nvGrpSpPr>
          <p:cNvPr id="113703" name="Group 39"/>
          <p:cNvGrpSpPr>
            <a:grpSpLocks/>
          </p:cNvGrpSpPr>
          <p:nvPr/>
        </p:nvGrpSpPr>
        <p:grpSpPr bwMode="auto">
          <a:xfrm>
            <a:off x="6156325" y="3933825"/>
            <a:ext cx="2987675" cy="2924175"/>
            <a:chOff x="3878" y="2115"/>
            <a:chExt cx="1882" cy="1842"/>
          </a:xfrm>
        </p:grpSpPr>
        <p:pic>
          <p:nvPicPr>
            <p:cNvPr id="113701" name="Picture 37" descr="IMG_02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15"/>
              <a:ext cx="1882" cy="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702" name="Text Box 38"/>
            <p:cNvSpPr txBox="1">
              <a:spLocks noChangeArrowheads="1"/>
            </p:cNvSpPr>
            <p:nvPr/>
          </p:nvSpPr>
          <p:spPr bwMode="auto">
            <a:xfrm>
              <a:off x="4604" y="2139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 A</a:t>
              </a:r>
            </a:p>
          </p:txBody>
        </p:sp>
      </p:grp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63499" y="6338889"/>
            <a:ext cx="5788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glaszekering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apparaten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6156325" y="6338888"/>
            <a:ext cx="2987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auto-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zekering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690" name="Picture 26" descr="IMG_02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249863"/>
            <a:ext cx="36639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0" y="2708275"/>
            <a:ext cx="3024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16 A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smeltveiligheid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96" name="AutoShape 32"/>
          <p:cNvSpPr>
            <a:spLocks noChangeArrowheads="1"/>
          </p:cNvSpPr>
          <p:nvPr/>
        </p:nvSpPr>
        <p:spPr bwMode="auto">
          <a:xfrm>
            <a:off x="3492500" y="2997200"/>
            <a:ext cx="2303463" cy="510778"/>
          </a:xfrm>
          <a:prstGeom prst="wedgeRoundRectCallout">
            <a:avLst>
              <a:gd name="adj1" fmla="val 89282"/>
              <a:gd name="adj2" fmla="val -26487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meld-draad</a:t>
            </a:r>
          </a:p>
        </p:txBody>
      </p: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5364163" y="2708275"/>
            <a:ext cx="3024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doorsnede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auto">
          <a:xfrm>
            <a:off x="6588125" y="3068638"/>
            <a:ext cx="2303463" cy="510778"/>
          </a:xfrm>
          <a:prstGeom prst="wedgeRoundRectCallout">
            <a:avLst>
              <a:gd name="adj1" fmla="val -31875"/>
              <a:gd name="adj2" fmla="val -2860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smeltdraad</a:t>
            </a:r>
          </a:p>
        </p:txBody>
      </p:sp>
      <p:sp>
        <p:nvSpPr>
          <p:cNvPr id="113704" name="Text Box 40"/>
          <p:cNvSpPr txBox="1">
            <a:spLocks noChangeArrowheads="1"/>
          </p:cNvSpPr>
          <p:nvPr/>
        </p:nvSpPr>
        <p:spPr bwMode="auto">
          <a:xfrm>
            <a:off x="1022350" y="3390900"/>
            <a:ext cx="3671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Automatische zekering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707" name="Picture 43" descr="automatische zekering 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0795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7469" y="-10229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3/11: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Zekeringen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950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7" grpId="0" autoUpdateAnimBg="0"/>
      <p:bldP spid="113688" grpId="0" autoUpdateAnimBg="0"/>
      <p:bldP spid="113694" grpId="0" autoUpdateAnimBg="0"/>
      <p:bldP spid="113696" grpId="0" animBg="1"/>
      <p:bldP spid="113697" grpId="0" autoUpdateAnimBg="0"/>
      <p:bldP spid="113695" grpId="0" animBg="1"/>
      <p:bldP spid="113704" grpId="0" autoUpdateAnimBg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12" name="Group 24"/>
          <p:cNvGrpSpPr>
            <a:grpSpLocks/>
          </p:cNvGrpSpPr>
          <p:nvPr/>
        </p:nvGrpSpPr>
        <p:grpSpPr bwMode="auto">
          <a:xfrm>
            <a:off x="3416300" y="3722689"/>
            <a:ext cx="5440363" cy="3140075"/>
            <a:chOff x="2152" y="2345"/>
            <a:chExt cx="3427" cy="1978"/>
          </a:xfrm>
        </p:grpSpPr>
        <p:sp>
          <p:nvSpPr>
            <p:cNvPr id="114699" name="Text Box 11"/>
            <p:cNvSpPr txBox="1">
              <a:spLocks noChangeArrowheads="1"/>
            </p:cNvSpPr>
            <p:nvPr/>
          </p:nvSpPr>
          <p:spPr bwMode="auto">
            <a:xfrm>
              <a:off x="2152" y="4032"/>
              <a:ext cx="24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Stekker met randaarde</a:t>
              </a:r>
              <a:endParaRPr lang="nl-NL" alt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4709" name="Picture 21" descr="Randaardestekk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345"/>
              <a:ext cx="3379" cy="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711" name="Group 23"/>
          <p:cNvGrpSpPr>
            <a:grpSpLocks/>
          </p:cNvGrpSpPr>
          <p:nvPr/>
        </p:nvGrpSpPr>
        <p:grpSpPr bwMode="auto">
          <a:xfrm>
            <a:off x="0" y="620713"/>
            <a:ext cx="5364163" cy="2982913"/>
            <a:chOff x="0" y="391"/>
            <a:chExt cx="3379" cy="1879"/>
          </a:xfrm>
        </p:grpSpPr>
        <p:pic>
          <p:nvPicPr>
            <p:cNvPr id="114708" name="Picture 20" descr="Eurostekker 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"/>
              <a:ext cx="3378" cy="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702" name="Text Box 14"/>
            <p:cNvSpPr txBox="1">
              <a:spLocks noChangeArrowheads="1"/>
            </p:cNvSpPr>
            <p:nvPr/>
          </p:nvSpPr>
          <p:spPr bwMode="auto">
            <a:xfrm>
              <a:off x="0" y="1979"/>
              <a:ext cx="33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Stekker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zonder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randaarde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6443663" y="1656613"/>
            <a:ext cx="2303462" cy="510778"/>
          </a:xfrm>
          <a:prstGeom prst="wedgeRoundRectCallout">
            <a:avLst>
              <a:gd name="adj1" fmla="val -127394"/>
              <a:gd name="adj2" fmla="val 524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fase (bruin)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13" name="AutoShape 25"/>
          <p:cNvSpPr>
            <a:spLocks noChangeArrowheads="1"/>
          </p:cNvSpPr>
          <p:nvPr/>
        </p:nvSpPr>
        <p:spPr bwMode="auto">
          <a:xfrm>
            <a:off x="6761708" y="5978581"/>
            <a:ext cx="2303462" cy="510778"/>
          </a:xfrm>
          <a:prstGeom prst="wedgeRoundRectCallout">
            <a:avLst>
              <a:gd name="adj1" fmla="val 18975"/>
              <a:gd name="adj2" fmla="val -31358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fase (bruin)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6516688" y="260350"/>
            <a:ext cx="2303462" cy="510778"/>
          </a:xfrm>
          <a:prstGeom prst="wedgeRoundRectCallout">
            <a:avLst>
              <a:gd name="adj1" fmla="val -110370"/>
              <a:gd name="adj2" fmla="val 17699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nul (blauw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14" name="AutoShape 26"/>
          <p:cNvSpPr>
            <a:spLocks noChangeArrowheads="1"/>
          </p:cNvSpPr>
          <p:nvPr/>
        </p:nvSpPr>
        <p:spPr bwMode="auto">
          <a:xfrm>
            <a:off x="6659563" y="2809931"/>
            <a:ext cx="2303462" cy="510778"/>
          </a:xfrm>
          <a:prstGeom prst="wedgeRoundRectCallout">
            <a:avLst>
              <a:gd name="adj1" fmla="val 30222"/>
              <a:gd name="adj2" fmla="val 1106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nul (blauw)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15" name="AutoShape 27"/>
          <p:cNvSpPr>
            <a:spLocks noChangeArrowheads="1"/>
          </p:cNvSpPr>
          <p:nvPr/>
        </p:nvSpPr>
        <p:spPr bwMode="auto">
          <a:xfrm>
            <a:off x="4993564" y="5599311"/>
            <a:ext cx="3046248" cy="510778"/>
          </a:xfrm>
          <a:prstGeom prst="wedgeRoundRectCallout">
            <a:avLst>
              <a:gd name="adj1" fmla="val 54792"/>
              <a:gd name="adj2" fmla="val -3180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aarde (geel/groen)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718" name="Group 30"/>
          <p:cNvGrpSpPr>
            <a:grpSpLocks/>
          </p:cNvGrpSpPr>
          <p:nvPr/>
        </p:nvGrpSpPr>
        <p:grpSpPr bwMode="auto">
          <a:xfrm>
            <a:off x="584200" y="914400"/>
            <a:ext cx="3454400" cy="1346200"/>
            <a:chOff x="368" y="576"/>
            <a:chExt cx="2176" cy="848"/>
          </a:xfrm>
        </p:grpSpPr>
        <p:sp>
          <p:nvSpPr>
            <p:cNvPr id="114716" name="Freeform 28"/>
            <p:cNvSpPr>
              <a:spLocks/>
            </p:cNvSpPr>
            <p:nvPr/>
          </p:nvSpPr>
          <p:spPr bwMode="auto">
            <a:xfrm>
              <a:off x="672" y="624"/>
              <a:ext cx="1842" cy="800"/>
            </a:xfrm>
            <a:custGeom>
              <a:avLst/>
              <a:gdLst>
                <a:gd name="T0" fmla="*/ 0 w 1842"/>
                <a:gd name="T1" fmla="*/ 800 h 800"/>
                <a:gd name="T2" fmla="*/ 376 w 1842"/>
                <a:gd name="T3" fmla="*/ 376 h 800"/>
                <a:gd name="T4" fmla="*/ 258 w 1842"/>
                <a:gd name="T5" fmla="*/ 252 h 800"/>
                <a:gd name="T6" fmla="*/ 568 w 1842"/>
                <a:gd name="T7" fmla="*/ 40 h 800"/>
                <a:gd name="T8" fmla="*/ 744 w 1842"/>
                <a:gd name="T9" fmla="*/ 0 h 800"/>
                <a:gd name="T10" fmla="*/ 920 w 1842"/>
                <a:gd name="T11" fmla="*/ 0 h 800"/>
                <a:gd name="T12" fmla="*/ 1200 w 1842"/>
                <a:gd name="T13" fmla="*/ 56 h 800"/>
                <a:gd name="T14" fmla="*/ 1410 w 1842"/>
                <a:gd name="T15" fmla="*/ 42 h 800"/>
                <a:gd name="T16" fmla="*/ 1632 w 1842"/>
                <a:gd name="T17" fmla="*/ 126 h 800"/>
                <a:gd name="T18" fmla="*/ 1842 w 1842"/>
                <a:gd name="T19" fmla="*/ 24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2" h="800">
                  <a:moveTo>
                    <a:pt x="0" y="800"/>
                  </a:moveTo>
                  <a:lnTo>
                    <a:pt x="376" y="376"/>
                  </a:lnTo>
                  <a:lnTo>
                    <a:pt x="258" y="252"/>
                  </a:lnTo>
                  <a:lnTo>
                    <a:pt x="568" y="40"/>
                  </a:lnTo>
                  <a:lnTo>
                    <a:pt x="744" y="0"/>
                  </a:lnTo>
                  <a:lnTo>
                    <a:pt x="920" y="0"/>
                  </a:lnTo>
                  <a:lnTo>
                    <a:pt x="1200" y="56"/>
                  </a:lnTo>
                  <a:lnTo>
                    <a:pt x="1410" y="42"/>
                  </a:lnTo>
                  <a:lnTo>
                    <a:pt x="1632" y="126"/>
                  </a:lnTo>
                  <a:lnTo>
                    <a:pt x="1842" y="240"/>
                  </a:lnTo>
                </a:path>
              </a:pathLst>
            </a:custGeom>
            <a:noFill/>
            <a:ln w="38100" cap="flat" cmpd="sng">
              <a:solidFill>
                <a:srgbClr val="66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auto">
            <a:xfrm>
              <a:off x="368" y="576"/>
              <a:ext cx="2176" cy="592"/>
            </a:xfrm>
            <a:custGeom>
              <a:avLst/>
              <a:gdLst>
                <a:gd name="T0" fmla="*/ 0 w 2176"/>
                <a:gd name="T1" fmla="*/ 592 h 592"/>
                <a:gd name="T2" fmla="*/ 136 w 2176"/>
                <a:gd name="T3" fmla="*/ 424 h 592"/>
                <a:gd name="T4" fmla="*/ 408 w 2176"/>
                <a:gd name="T5" fmla="*/ 168 h 592"/>
                <a:gd name="T6" fmla="*/ 528 w 2176"/>
                <a:gd name="T7" fmla="*/ 264 h 592"/>
                <a:gd name="T8" fmla="*/ 888 w 2176"/>
                <a:gd name="T9" fmla="*/ 32 h 592"/>
                <a:gd name="T10" fmla="*/ 1186 w 2176"/>
                <a:gd name="T11" fmla="*/ 0 h 592"/>
                <a:gd name="T12" fmla="*/ 1480 w 2176"/>
                <a:gd name="T13" fmla="*/ 48 h 592"/>
                <a:gd name="T14" fmla="*/ 1720 w 2176"/>
                <a:gd name="T15" fmla="*/ 40 h 592"/>
                <a:gd name="T16" fmla="*/ 1948 w 2176"/>
                <a:gd name="T17" fmla="*/ 120 h 592"/>
                <a:gd name="T18" fmla="*/ 2176 w 2176"/>
                <a:gd name="T19" fmla="*/ 2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6" h="592">
                  <a:moveTo>
                    <a:pt x="0" y="592"/>
                  </a:moveTo>
                  <a:lnTo>
                    <a:pt x="136" y="424"/>
                  </a:lnTo>
                  <a:lnTo>
                    <a:pt x="408" y="168"/>
                  </a:lnTo>
                  <a:lnTo>
                    <a:pt x="528" y="264"/>
                  </a:lnTo>
                  <a:lnTo>
                    <a:pt x="888" y="32"/>
                  </a:lnTo>
                  <a:lnTo>
                    <a:pt x="1186" y="0"/>
                  </a:lnTo>
                  <a:lnTo>
                    <a:pt x="1480" y="48"/>
                  </a:lnTo>
                  <a:lnTo>
                    <a:pt x="1720" y="40"/>
                  </a:lnTo>
                  <a:lnTo>
                    <a:pt x="1948" y="120"/>
                  </a:lnTo>
                  <a:lnTo>
                    <a:pt x="2176" y="248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14722" name="Group 34"/>
          <p:cNvGrpSpPr>
            <a:grpSpLocks/>
          </p:cNvGrpSpPr>
          <p:nvPr/>
        </p:nvGrpSpPr>
        <p:grpSpPr bwMode="auto">
          <a:xfrm>
            <a:off x="4038600" y="3975100"/>
            <a:ext cx="3733800" cy="1879600"/>
            <a:chOff x="2544" y="2504"/>
            <a:chExt cx="2352" cy="1184"/>
          </a:xfrm>
        </p:grpSpPr>
        <p:sp>
          <p:nvSpPr>
            <p:cNvPr id="114719" name="Freeform 31"/>
            <p:cNvSpPr>
              <a:spLocks/>
            </p:cNvSpPr>
            <p:nvPr/>
          </p:nvSpPr>
          <p:spPr bwMode="auto">
            <a:xfrm>
              <a:off x="2824" y="2576"/>
              <a:ext cx="2066" cy="1112"/>
            </a:xfrm>
            <a:custGeom>
              <a:avLst/>
              <a:gdLst>
                <a:gd name="T0" fmla="*/ 0 w 2066"/>
                <a:gd name="T1" fmla="*/ 1112 h 1112"/>
                <a:gd name="T2" fmla="*/ 416 w 2066"/>
                <a:gd name="T3" fmla="*/ 648 h 1112"/>
                <a:gd name="T4" fmla="*/ 344 w 2066"/>
                <a:gd name="T5" fmla="*/ 560 h 1112"/>
                <a:gd name="T6" fmla="*/ 424 w 2066"/>
                <a:gd name="T7" fmla="*/ 488 h 1112"/>
                <a:gd name="T8" fmla="*/ 614 w 2066"/>
                <a:gd name="T9" fmla="*/ 310 h 1112"/>
                <a:gd name="T10" fmla="*/ 782 w 2066"/>
                <a:gd name="T11" fmla="*/ 160 h 1112"/>
                <a:gd name="T12" fmla="*/ 1008 w 2066"/>
                <a:gd name="T13" fmla="*/ 16 h 1112"/>
                <a:gd name="T14" fmla="*/ 1192 w 2066"/>
                <a:gd name="T15" fmla="*/ 0 h 1112"/>
                <a:gd name="T16" fmla="*/ 1544 w 2066"/>
                <a:gd name="T17" fmla="*/ 40 h 1112"/>
                <a:gd name="T18" fmla="*/ 2066 w 2066"/>
                <a:gd name="T19" fmla="*/ 58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6" h="1112">
                  <a:moveTo>
                    <a:pt x="0" y="1112"/>
                  </a:moveTo>
                  <a:lnTo>
                    <a:pt x="416" y="648"/>
                  </a:lnTo>
                  <a:lnTo>
                    <a:pt x="344" y="560"/>
                  </a:lnTo>
                  <a:lnTo>
                    <a:pt x="424" y="488"/>
                  </a:lnTo>
                  <a:lnTo>
                    <a:pt x="614" y="310"/>
                  </a:lnTo>
                  <a:lnTo>
                    <a:pt x="782" y="160"/>
                  </a:lnTo>
                  <a:lnTo>
                    <a:pt x="1008" y="16"/>
                  </a:lnTo>
                  <a:lnTo>
                    <a:pt x="1192" y="0"/>
                  </a:lnTo>
                  <a:lnTo>
                    <a:pt x="1544" y="40"/>
                  </a:lnTo>
                  <a:lnTo>
                    <a:pt x="2066" y="58"/>
                  </a:lnTo>
                </a:path>
              </a:pathLst>
            </a:custGeom>
            <a:noFill/>
            <a:ln w="38100" cap="flat" cmpd="sng">
              <a:solidFill>
                <a:srgbClr val="66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auto">
            <a:xfrm>
              <a:off x="2856" y="2528"/>
              <a:ext cx="2040" cy="800"/>
            </a:xfrm>
            <a:custGeom>
              <a:avLst/>
              <a:gdLst>
                <a:gd name="T0" fmla="*/ 0 w 2040"/>
                <a:gd name="T1" fmla="*/ 800 h 800"/>
                <a:gd name="T2" fmla="*/ 448 w 2040"/>
                <a:gd name="T3" fmla="*/ 424 h 800"/>
                <a:gd name="T4" fmla="*/ 752 w 2040"/>
                <a:gd name="T5" fmla="*/ 152 h 800"/>
                <a:gd name="T6" fmla="*/ 960 w 2040"/>
                <a:gd name="T7" fmla="*/ 40 h 800"/>
                <a:gd name="T8" fmla="*/ 1144 w 2040"/>
                <a:gd name="T9" fmla="*/ 0 h 800"/>
                <a:gd name="T10" fmla="*/ 1632 w 2040"/>
                <a:gd name="T11" fmla="*/ 56 h 800"/>
                <a:gd name="T12" fmla="*/ 2040 w 2040"/>
                <a:gd name="T13" fmla="*/ 6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0" h="800">
                  <a:moveTo>
                    <a:pt x="0" y="800"/>
                  </a:moveTo>
                  <a:lnTo>
                    <a:pt x="448" y="424"/>
                  </a:lnTo>
                  <a:lnTo>
                    <a:pt x="752" y="152"/>
                  </a:lnTo>
                  <a:lnTo>
                    <a:pt x="960" y="40"/>
                  </a:lnTo>
                  <a:lnTo>
                    <a:pt x="1144" y="0"/>
                  </a:lnTo>
                  <a:lnTo>
                    <a:pt x="1632" y="56"/>
                  </a:lnTo>
                  <a:lnTo>
                    <a:pt x="2040" y="64"/>
                  </a:lnTo>
                </a:path>
              </a:pathLst>
            </a:custGeom>
            <a:noFill/>
            <a:ln w="38100" cap="flat" cmpd="sng">
              <a:pattFill prst="dkHorz">
                <a:fgClr>
                  <a:schemeClr val="accent1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auto">
            <a:xfrm>
              <a:off x="2544" y="2504"/>
              <a:ext cx="2352" cy="944"/>
            </a:xfrm>
            <a:custGeom>
              <a:avLst/>
              <a:gdLst>
                <a:gd name="T0" fmla="*/ 0 w 2352"/>
                <a:gd name="T1" fmla="*/ 944 h 944"/>
                <a:gd name="T2" fmla="*/ 448 w 2352"/>
                <a:gd name="T3" fmla="*/ 472 h 944"/>
                <a:gd name="T4" fmla="*/ 568 w 2352"/>
                <a:gd name="T5" fmla="*/ 536 h 944"/>
                <a:gd name="T6" fmla="*/ 680 w 2352"/>
                <a:gd name="T7" fmla="*/ 464 h 944"/>
                <a:gd name="T8" fmla="*/ 840 w 2352"/>
                <a:gd name="T9" fmla="*/ 322 h 944"/>
                <a:gd name="T10" fmla="*/ 976 w 2352"/>
                <a:gd name="T11" fmla="*/ 192 h 944"/>
                <a:gd name="T12" fmla="*/ 1288 w 2352"/>
                <a:gd name="T13" fmla="*/ 0 h 944"/>
                <a:gd name="T14" fmla="*/ 1552 w 2352"/>
                <a:gd name="T15" fmla="*/ 0 h 944"/>
                <a:gd name="T16" fmla="*/ 1932 w 2352"/>
                <a:gd name="T17" fmla="*/ 52 h 944"/>
                <a:gd name="T18" fmla="*/ 2352 w 2352"/>
                <a:gd name="T19" fmla="*/ 5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2" h="944">
                  <a:moveTo>
                    <a:pt x="0" y="944"/>
                  </a:moveTo>
                  <a:lnTo>
                    <a:pt x="448" y="472"/>
                  </a:lnTo>
                  <a:lnTo>
                    <a:pt x="568" y="536"/>
                  </a:lnTo>
                  <a:lnTo>
                    <a:pt x="680" y="464"/>
                  </a:lnTo>
                  <a:lnTo>
                    <a:pt x="840" y="322"/>
                  </a:lnTo>
                  <a:lnTo>
                    <a:pt x="976" y="192"/>
                  </a:lnTo>
                  <a:lnTo>
                    <a:pt x="1288" y="0"/>
                  </a:lnTo>
                  <a:lnTo>
                    <a:pt x="1552" y="0"/>
                  </a:lnTo>
                  <a:lnTo>
                    <a:pt x="1932" y="52"/>
                  </a:lnTo>
                  <a:lnTo>
                    <a:pt x="2352" y="58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68551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3337" y="-23019"/>
            <a:ext cx="7772400" cy="1077218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4/11: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Stekkers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snoeren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4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3" grpId="0" animBg="1"/>
      <p:bldP spid="114713" grpId="0" animBg="1"/>
      <p:bldP spid="114705" grpId="0" animBg="1"/>
      <p:bldP spid="114714" grpId="0" animBg="1"/>
      <p:bldP spid="114715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9" name="Group 29"/>
          <p:cNvGrpSpPr>
            <a:grpSpLocks/>
          </p:cNvGrpSpPr>
          <p:nvPr/>
        </p:nvGrpSpPr>
        <p:grpSpPr bwMode="auto">
          <a:xfrm>
            <a:off x="1687512" y="538163"/>
            <a:ext cx="7165975" cy="5119688"/>
            <a:chOff x="1063" y="339"/>
            <a:chExt cx="4514" cy="3225"/>
          </a:xfrm>
        </p:grpSpPr>
        <p:grpSp>
          <p:nvGrpSpPr>
            <p:cNvPr id="81950" name="Group 30"/>
            <p:cNvGrpSpPr>
              <a:grpSpLocks/>
            </p:cNvGrpSpPr>
            <p:nvPr/>
          </p:nvGrpSpPr>
          <p:grpSpPr bwMode="auto">
            <a:xfrm>
              <a:off x="1063" y="339"/>
              <a:ext cx="4514" cy="3225"/>
              <a:chOff x="1063" y="339"/>
              <a:chExt cx="4514" cy="3225"/>
            </a:xfrm>
          </p:grpSpPr>
          <p:sp>
            <p:nvSpPr>
              <p:cNvPr id="81958" name="Freeform 38"/>
              <p:cNvSpPr>
                <a:spLocks/>
              </p:cNvSpPr>
              <p:nvPr/>
            </p:nvSpPr>
            <p:spPr bwMode="auto">
              <a:xfrm>
                <a:off x="1774" y="339"/>
                <a:ext cx="1280" cy="1180"/>
              </a:xfrm>
              <a:custGeom>
                <a:avLst/>
                <a:gdLst>
                  <a:gd name="T0" fmla="*/ 0 w 1280"/>
                  <a:gd name="T1" fmla="*/ 1180 h 1180"/>
                  <a:gd name="T2" fmla="*/ 0 w 1280"/>
                  <a:gd name="T3" fmla="*/ 0 h 1180"/>
                  <a:gd name="T4" fmla="*/ 1280 w 1280"/>
                  <a:gd name="T5" fmla="*/ 7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0" h="1180">
                    <a:moveTo>
                      <a:pt x="0" y="1180"/>
                    </a:moveTo>
                    <a:lnTo>
                      <a:pt x="0" y="0"/>
                    </a:lnTo>
                    <a:lnTo>
                      <a:pt x="1280" y="7"/>
                    </a:ln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grpSp>
            <p:nvGrpSpPr>
              <p:cNvPr id="81951" name="Group 31"/>
              <p:cNvGrpSpPr>
                <a:grpSpLocks/>
              </p:cNvGrpSpPr>
              <p:nvPr/>
            </p:nvGrpSpPr>
            <p:grpSpPr bwMode="auto">
              <a:xfrm>
                <a:off x="1770" y="1508"/>
                <a:ext cx="499" cy="1152"/>
                <a:chOff x="1770" y="1200"/>
                <a:chExt cx="499" cy="1152"/>
              </a:xfrm>
            </p:grpSpPr>
            <p:sp>
              <p:nvSpPr>
                <p:cNvPr id="81952" name="Freeform 32"/>
                <p:cNvSpPr>
                  <a:spLocks/>
                </p:cNvSpPr>
                <p:nvPr/>
              </p:nvSpPr>
              <p:spPr bwMode="auto">
                <a:xfrm>
                  <a:off x="1770" y="1322"/>
                  <a:ext cx="499" cy="6"/>
                </a:xfrm>
                <a:custGeom>
                  <a:avLst/>
                  <a:gdLst>
                    <a:gd name="T0" fmla="*/ 0 w 498"/>
                    <a:gd name="T1" fmla="*/ 0 h 6"/>
                    <a:gd name="T2" fmla="*/ 498 w 498"/>
                    <a:gd name="T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8" h="6">
                      <a:moveTo>
                        <a:pt x="0" y="0"/>
                      </a:moveTo>
                      <a:lnTo>
                        <a:pt x="498" y="6"/>
                      </a:lnTo>
                    </a:path>
                  </a:pathLst>
                </a:custGeom>
                <a:noFill/>
                <a:ln w="57150" cmpd="sng">
                  <a:solidFill>
                    <a:srgbClr val="CC99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81953" name="Line 33"/>
                <p:cNvSpPr>
                  <a:spLocks noChangeShapeType="1"/>
                </p:cNvSpPr>
                <p:nvPr/>
              </p:nvSpPr>
              <p:spPr bwMode="auto">
                <a:xfrm>
                  <a:off x="2021" y="1200"/>
                  <a:ext cx="0" cy="1152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81954" name="Line 34"/>
                <p:cNvSpPr>
                  <a:spLocks noChangeShapeType="1"/>
                </p:cNvSpPr>
                <p:nvPr/>
              </p:nvSpPr>
              <p:spPr bwMode="auto">
                <a:xfrm>
                  <a:off x="1778" y="1200"/>
                  <a:ext cx="0" cy="136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55" name="Line 35"/>
                <p:cNvSpPr>
                  <a:spLocks noChangeShapeType="1"/>
                </p:cNvSpPr>
                <p:nvPr/>
              </p:nvSpPr>
              <p:spPr bwMode="auto">
                <a:xfrm>
                  <a:off x="2256" y="1200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1956" name="Freeform 36"/>
              <p:cNvSpPr>
                <a:spLocks/>
              </p:cNvSpPr>
              <p:nvPr/>
            </p:nvSpPr>
            <p:spPr bwMode="auto">
              <a:xfrm>
                <a:off x="2017" y="2615"/>
                <a:ext cx="4" cy="635"/>
              </a:xfrm>
              <a:custGeom>
                <a:avLst/>
                <a:gdLst>
                  <a:gd name="T0" fmla="*/ 4 w 4"/>
                  <a:gd name="T1" fmla="*/ 0 h 621"/>
                  <a:gd name="T2" fmla="*/ 0 w 4"/>
                  <a:gd name="T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21">
                    <a:moveTo>
                      <a:pt x="4" y="0"/>
                    </a:moveTo>
                    <a:lnTo>
                      <a:pt x="0" y="621"/>
                    </a:lnTo>
                  </a:path>
                </a:pathLst>
              </a:cu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57" name="Line 37"/>
              <p:cNvSpPr>
                <a:spLocks noChangeShapeType="1"/>
              </p:cNvSpPr>
              <p:nvPr/>
            </p:nvSpPr>
            <p:spPr bwMode="auto">
              <a:xfrm flipH="1">
                <a:off x="1063" y="3236"/>
                <a:ext cx="952" cy="0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59" name="Freeform 39"/>
              <p:cNvSpPr>
                <a:spLocks/>
              </p:cNvSpPr>
              <p:nvPr/>
            </p:nvSpPr>
            <p:spPr bwMode="auto">
              <a:xfrm>
                <a:off x="2258" y="914"/>
                <a:ext cx="3319" cy="2650"/>
              </a:xfrm>
              <a:custGeom>
                <a:avLst/>
                <a:gdLst>
                  <a:gd name="T0" fmla="*/ 0 w 3319"/>
                  <a:gd name="T1" fmla="*/ 649 h 2597"/>
                  <a:gd name="T2" fmla="*/ 0 w 3319"/>
                  <a:gd name="T3" fmla="*/ 0 h 2597"/>
                  <a:gd name="T4" fmla="*/ 3319 w 3319"/>
                  <a:gd name="T5" fmla="*/ 0 h 2597"/>
                  <a:gd name="T6" fmla="*/ 3319 w 3319"/>
                  <a:gd name="T7" fmla="*/ 2597 h 2597"/>
                  <a:gd name="T8" fmla="*/ 2734 w 3319"/>
                  <a:gd name="T9" fmla="*/ 2597 h 2597"/>
                  <a:gd name="T10" fmla="*/ 2734 w 3319"/>
                  <a:gd name="T11" fmla="*/ 2505 h 2597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237 w 10000"/>
                  <a:gd name="connsiteY4" fmla="*/ 10000 h 10206"/>
                  <a:gd name="connsiteX5" fmla="*/ 8237 w 10000"/>
                  <a:gd name="connsiteY5" fmla="*/ 9646 h 10206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479 w 10000"/>
                  <a:gd name="connsiteY4" fmla="*/ 10206 h 10206"/>
                  <a:gd name="connsiteX5" fmla="*/ 8237 w 10000"/>
                  <a:gd name="connsiteY5" fmla="*/ 9646 h 10206"/>
                  <a:gd name="connsiteX0" fmla="*/ 0 w 10000"/>
                  <a:gd name="connsiteY0" fmla="*/ 2499 h 10206"/>
                  <a:gd name="connsiteX1" fmla="*/ 0 w 10000"/>
                  <a:gd name="connsiteY1" fmla="*/ 0 h 10206"/>
                  <a:gd name="connsiteX2" fmla="*/ 10000 w 10000"/>
                  <a:gd name="connsiteY2" fmla="*/ 0 h 10206"/>
                  <a:gd name="connsiteX3" fmla="*/ 10000 w 10000"/>
                  <a:gd name="connsiteY3" fmla="*/ 10206 h 10206"/>
                  <a:gd name="connsiteX4" fmla="*/ 8479 w 10000"/>
                  <a:gd name="connsiteY4" fmla="*/ 10206 h 10206"/>
                  <a:gd name="connsiteX5" fmla="*/ 8398 w 10000"/>
                  <a:gd name="connsiteY5" fmla="*/ 10033 h 1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206">
                    <a:moveTo>
                      <a:pt x="0" y="2499"/>
                    </a:moveTo>
                    <a:lnTo>
                      <a:pt x="0" y="0"/>
                    </a:lnTo>
                    <a:lnTo>
                      <a:pt x="10000" y="0"/>
                    </a:lnTo>
                    <a:lnTo>
                      <a:pt x="10000" y="10206"/>
                    </a:lnTo>
                    <a:lnTo>
                      <a:pt x="8479" y="10206"/>
                    </a:lnTo>
                    <a:cubicBezTo>
                      <a:pt x="8452" y="10148"/>
                      <a:pt x="8425" y="10091"/>
                      <a:pt x="8398" y="10033"/>
                    </a:cubicBez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  <p:sp>
            <p:nvSpPr>
              <p:cNvPr id="81960" name="Freeform 40"/>
              <p:cNvSpPr>
                <a:spLocks/>
              </p:cNvSpPr>
              <p:nvPr/>
            </p:nvSpPr>
            <p:spPr bwMode="auto">
              <a:xfrm>
                <a:off x="2021" y="594"/>
                <a:ext cx="1051" cy="942"/>
              </a:xfrm>
              <a:custGeom>
                <a:avLst/>
                <a:gdLst>
                  <a:gd name="T0" fmla="*/ 0 w 1051"/>
                  <a:gd name="T1" fmla="*/ 942 h 942"/>
                  <a:gd name="T2" fmla="*/ 0 w 1051"/>
                  <a:gd name="T3" fmla="*/ 0 h 942"/>
                  <a:gd name="T4" fmla="*/ 1051 w 1051"/>
                  <a:gd name="T5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1" h="942">
                    <a:moveTo>
                      <a:pt x="0" y="942"/>
                    </a:moveTo>
                    <a:lnTo>
                      <a:pt x="0" y="0"/>
                    </a:lnTo>
                    <a:lnTo>
                      <a:pt x="1051" y="0"/>
                    </a:lnTo>
                  </a:path>
                </a:pathLst>
              </a:custGeom>
              <a:noFill/>
              <a:ln w="57150" cmpd="sng">
                <a:solidFill>
                  <a:srgbClr val="CC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81963" name="Line 43"/>
            <p:cNvSpPr>
              <a:spLocks noChangeShapeType="1"/>
            </p:cNvSpPr>
            <p:nvPr/>
          </p:nvSpPr>
          <p:spPr bwMode="auto">
            <a:xfrm>
              <a:off x="3235" y="345"/>
              <a:ext cx="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</p:grp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309662" y="1803400"/>
            <a:ext cx="3051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16 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zekeringen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1" name="Text Box 61"/>
          <p:cNvSpPr txBox="1">
            <a:spLocks noChangeArrowheads="1"/>
          </p:cNvSpPr>
          <p:nvPr/>
        </p:nvSpPr>
        <p:spPr bwMode="auto">
          <a:xfrm>
            <a:off x="512362" y="4395362"/>
            <a:ext cx="2422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Hoofdzekering</a:t>
            </a:r>
            <a:r>
              <a:rPr lang="en-US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A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3" name="Text Box 63"/>
          <p:cNvSpPr txBox="1">
            <a:spLocks noChangeArrowheads="1"/>
          </p:cNvSpPr>
          <p:nvPr/>
        </p:nvSpPr>
        <p:spPr bwMode="auto">
          <a:xfrm>
            <a:off x="309721" y="2983192"/>
            <a:ext cx="2720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4" name="Text Box 64"/>
          <p:cNvSpPr txBox="1">
            <a:spLocks noChangeArrowheads="1"/>
          </p:cNvSpPr>
          <p:nvPr/>
        </p:nvSpPr>
        <p:spPr bwMode="auto">
          <a:xfrm>
            <a:off x="458607" y="3791012"/>
            <a:ext cx="23712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kWh-meter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5" name="Text Box 65"/>
          <p:cNvSpPr txBox="1">
            <a:spLocks noChangeArrowheads="1"/>
          </p:cNvSpPr>
          <p:nvPr/>
        </p:nvSpPr>
        <p:spPr bwMode="auto">
          <a:xfrm>
            <a:off x="1985224" y="5514999"/>
            <a:ext cx="1550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Aardleiding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1981200" y="5054996"/>
            <a:ext cx="570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endParaRPr lang="nl-NL" altLang="nl-NL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7" name="Text Box 67"/>
          <p:cNvSpPr txBox="1">
            <a:spLocks noChangeArrowheads="1"/>
          </p:cNvSpPr>
          <p:nvPr/>
        </p:nvSpPr>
        <p:spPr bwMode="auto">
          <a:xfrm>
            <a:off x="2000697" y="47650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endParaRPr lang="nl-NL" altLang="nl-NL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1660526" y="533400"/>
            <a:ext cx="7056000" cy="5091114"/>
            <a:chOff x="1046" y="336"/>
            <a:chExt cx="4449" cy="3207"/>
          </a:xfrm>
        </p:grpSpPr>
        <p:grpSp>
          <p:nvGrpSpPr>
            <p:cNvPr id="81933" name="Group 13"/>
            <p:cNvGrpSpPr>
              <a:grpSpLocks/>
            </p:cNvGrpSpPr>
            <p:nvPr/>
          </p:nvGrpSpPr>
          <p:grpSpPr bwMode="auto">
            <a:xfrm>
              <a:off x="1046" y="1655"/>
              <a:ext cx="4449" cy="1888"/>
              <a:chOff x="1046" y="1655"/>
              <a:chExt cx="4449" cy="1888"/>
            </a:xfrm>
          </p:grpSpPr>
          <p:sp>
            <p:nvSpPr>
              <p:cNvPr id="81934" name="Freeform 14"/>
              <p:cNvSpPr>
                <a:spLocks/>
              </p:cNvSpPr>
              <p:nvPr/>
            </p:nvSpPr>
            <p:spPr bwMode="auto">
              <a:xfrm>
                <a:off x="2441" y="1655"/>
                <a:ext cx="3054" cy="1888"/>
              </a:xfrm>
              <a:custGeom>
                <a:avLst/>
                <a:gdLst>
                  <a:gd name="T0" fmla="*/ 0 w 3054"/>
                  <a:gd name="T1" fmla="*/ 384 h 1371"/>
                  <a:gd name="T2" fmla="*/ 0 w 3054"/>
                  <a:gd name="T3" fmla="*/ 0 h 1371"/>
                  <a:gd name="T4" fmla="*/ 3054 w 3054"/>
                  <a:gd name="T5" fmla="*/ 0 h 1371"/>
                  <a:gd name="T6" fmla="*/ 3054 w 3054"/>
                  <a:gd name="T7" fmla="*/ 1280 h 1371"/>
                  <a:gd name="T8" fmla="*/ 2569 w 3054"/>
                  <a:gd name="T9" fmla="*/ 1271 h 1371"/>
                  <a:gd name="T10" fmla="*/ 2569 w 3054"/>
                  <a:gd name="T11" fmla="*/ 1371 h 1371"/>
                  <a:gd name="connsiteX0" fmla="*/ 0 w 10000"/>
                  <a:gd name="connsiteY0" fmla="*/ 2801 h 13342"/>
                  <a:gd name="connsiteX1" fmla="*/ 0 w 10000"/>
                  <a:gd name="connsiteY1" fmla="*/ 0 h 13342"/>
                  <a:gd name="connsiteX2" fmla="*/ 10000 w 10000"/>
                  <a:gd name="connsiteY2" fmla="*/ 0 h 13342"/>
                  <a:gd name="connsiteX3" fmla="*/ 10000 w 10000"/>
                  <a:gd name="connsiteY3" fmla="*/ 13342 h 13342"/>
                  <a:gd name="connsiteX4" fmla="*/ 8412 w 10000"/>
                  <a:gd name="connsiteY4" fmla="*/ 9271 h 13342"/>
                  <a:gd name="connsiteX5" fmla="*/ 8412 w 10000"/>
                  <a:gd name="connsiteY5" fmla="*/ 10000 h 13342"/>
                  <a:gd name="connsiteX0" fmla="*/ 0 w 10000"/>
                  <a:gd name="connsiteY0" fmla="*/ 2801 h 13371"/>
                  <a:gd name="connsiteX1" fmla="*/ 0 w 10000"/>
                  <a:gd name="connsiteY1" fmla="*/ 0 h 13371"/>
                  <a:gd name="connsiteX2" fmla="*/ 10000 w 10000"/>
                  <a:gd name="connsiteY2" fmla="*/ 0 h 13371"/>
                  <a:gd name="connsiteX3" fmla="*/ 10000 w 10000"/>
                  <a:gd name="connsiteY3" fmla="*/ 13342 h 13371"/>
                  <a:gd name="connsiteX4" fmla="*/ 8412 w 10000"/>
                  <a:gd name="connsiteY4" fmla="*/ 9271 h 13371"/>
                  <a:gd name="connsiteX5" fmla="*/ 8566 w 10000"/>
                  <a:gd name="connsiteY5" fmla="*/ 13371 h 13371"/>
                  <a:gd name="connsiteX0" fmla="*/ 0 w 10000"/>
                  <a:gd name="connsiteY0" fmla="*/ 2801 h 13639"/>
                  <a:gd name="connsiteX1" fmla="*/ 0 w 10000"/>
                  <a:gd name="connsiteY1" fmla="*/ 0 h 13639"/>
                  <a:gd name="connsiteX2" fmla="*/ 10000 w 10000"/>
                  <a:gd name="connsiteY2" fmla="*/ 0 h 13639"/>
                  <a:gd name="connsiteX3" fmla="*/ 10000 w 10000"/>
                  <a:gd name="connsiteY3" fmla="*/ 13342 h 13639"/>
                  <a:gd name="connsiteX4" fmla="*/ 8895 w 10000"/>
                  <a:gd name="connsiteY4" fmla="*/ 13228 h 13639"/>
                  <a:gd name="connsiteX5" fmla="*/ 8566 w 10000"/>
                  <a:gd name="connsiteY5" fmla="*/ 13371 h 13639"/>
                  <a:gd name="connsiteX0" fmla="*/ 0 w 10000"/>
                  <a:gd name="connsiteY0" fmla="*/ 2801 h 13769"/>
                  <a:gd name="connsiteX1" fmla="*/ 0 w 10000"/>
                  <a:gd name="connsiteY1" fmla="*/ 0 h 13769"/>
                  <a:gd name="connsiteX2" fmla="*/ 10000 w 10000"/>
                  <a:gd name="connsiteY2" fmla="*/ 0 h 13769"/>
                  <a:gd name="connsiteX3" fmla="*/ 10000 w 10000"/>
                  <a:gd name="connsiteY3" fmla="*/ 13342 h 13769"/>
                  <a:gd name="connsiteX4" fmla="*/ 8873 w 10000"/>
                  <a:gd name="connsiteY4" fmla="*/ 13375 h 13769"/>
                  <a:gd name="connsiteX5" fmla="*/ 8566 w 10000"/>
                  <a:gd name="connsiteY5" fmla="*/ 13371 h 1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3769">
                    <a:moveTo>
                      <a:pt x="0" y="2801"/>
                    </a:moveTo>
                    <a:lnTo>
                      <a:pt x="0" y="0"/>
                    </a:lnTo>
                    <a:lnTo>
                      <a:pt x="10000" y="0"/>
                    </a:lnTo>
                    <a:lnTo>
                      <a:pt x="10000" y="13342"/>
                    </a:lnTo>
                    <a:lnTo>
                      <a:pt x="8873" y="13375"/>
                    </a:lnTo>
                    <a:cubicBezTo>
                      <a:pt x="8924" y="14742"/>
                      <a:pt x="8515" y="12004"/>
                      <a:pt x="8566" y="13371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5" name="Freeform 15"/>
              <p:cNvSpPr>
                <a:spLocks/>
              </p:cNvSpPr>
              <p:nvPr/>
            </p:nvSpPr>
            <p:spPr bwMode="auto">
              <a:xfrm>
                <a:off x="1046" y="2035"/>
                <a:ext cx="1394" cy="1361"/>
              </a:xfrm>
              <a:custGeom>
                <a:avLst/>
                <a:gdLst>
                  <a:gd name="T0" fmla="*/ 1392 w 1394"/>
                  <a:gd name="T1" fmla="*/ 0 h 1344"/>
                  <a:gd name="T2" fmla="*/ 1394 w 1394"/>
                  <a:gd name="T3" fmla="*/ 1337 h 1344"/>
                  <a:gd name="T4" fmla="*/ 0 w 1394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94" h="1344">
                    <a:moveTo>
                      <a:pt x="1392" y="0"/>
                    </a:moveTo>
                    <a:lnTo>
                      <a:pt x="1394" y="1337"/>
                    </a:lnTo>
                    <a:lnTo>
                      <a:pt x="0" y="1344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36" name="Group 16"/>
            <p:cNvGrpSpPr>
              <a:grpSpLocks/>
            </p:cNvGrpSpPr>
            <p:nvPr/>
          </p:nvGrpSpPr>
          <p:grpSpPr bwMode="auto">
            <a:xfrm>
              <a:off x="4134" y="336"/>
              <a:ext cx="467" cy="1302"/>
              <a:chOff x="4134" y="336"/>
              <a:chExt cx="467" cy="1302"/>
            </a:xfrm>
          </p:grpSpPr>
          <p:sp>
            <p:nvSpPr>
              <p:cNvPr id="81937" name="Freeform 17"/>
              <p:cNvSpPr>
                <a:spLocks/>
              </p:cNvSpPr>
              <p:nvPr/>
            </p:nvSpPr>
            <p:spPr bwMode="auto">
              <a:xfrm>
                <a:off x="4134" y="336"/>
                <a:ext cx="373" cy="486"/>
              </a:xfrm>
              <a:custGeom>
                <a:avLst/>
                <a:gdLst>
                  <a:gd name="T0" fmla="*/ 0 w 283"/>
                  <a:gd name="T1" fmla="*/ 0 h 486"/>
                  <a:gd name="T2" fmla="*/ 283 w 283"/>
                  <a:gd name="T3" fmla="*/ 2 h 486"/>
                  <a:gd name="T4" fmla="*/ 282 w 283"/>
                  <a:gd name="T5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3" h="486">
                    <a:moveTo>
                      <a:pt x="0" y="0"/>
                    </a:moveTo>
                    <a:lnTo>
                      <a:pt x="283" y="2"/>
                    </a:lnTo>
                    <a:lnTo>
                      <a:pt x="282" y="486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8" name="Arc 18"/>
              <p:cNvSpPr>
                <a:spLocks/>
              </p:cNvSpPr>
              <p:nvPr/>
            </p:nvSpPr>
            <p:spPr bwMode="auto">
              <a:xfrm>
                <a:off x="4488" y="813"/>
                <a:ext cx="113" cy="191"/>
              </a:xfrm>
              <a:custGeom>
                <a:avLst/>
                <a:gdLst>
                  <a:gd name="G0" fmla="+- 3616 0 0"/>
                  <a:gd name="G1" fmla="+- 21600 0 0"/>
                  <a:gd name="G2" fmla="+- 21600 0 0"/>
                  <a:gd name="T0" fmla="*/ 3616 w 25216"/>
                  <a:gd name="T1" fmla="*/ 0 h 43200"/>
                  <a:gd name="T2" fmla="*/ 0 w 25216"/>
                  <a:gd name="T3" fmla="*/ 42895 h 43200"/>
                  <a:gd name="T4" fmla="*/ 3616 w 2521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16" h="43200" fill="none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</a:path>
                  <a:path w="25216" h="43200" stroke="0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  <a:lnTo>
                      <a:pt x="3616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9" name="Line 19"/>
              <p:cNvSpPr>
                <a:spLocks noChangeShapeType="1"/>
              </p:cNvSpPr>
              <p:nvPr/>
            </p:nvSpPr>
            <p:spPr bwMode="auto">
              <a:xfrm>
                <a:off x="4506" y="1014"/>
                <a:ext cx="0" cy="62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40" name="Group 20"/>
            <p:cNvGrpSpPr>
              <a:grpSpLocks/>
            </p:cNvGrpSpPr>
            <p:nvPr/>
          </p:nvGrpSpPr>
          <p:grpSpPr bwMode="auto">
            <a:xfrm>
              <a:off x="2832" y="681"/>
              <a:ext cx="222" cy="960"/>
              <a:chOff x="2850" y="672"/>
              <a:chExt cx="222" cy="960"/>
            </a:xfrm>
          </p:grpSpPr>
          <p:sp>
            <p:nvSpPr>
              <p:cNvPr id="81941" name="Arc 21"/>
              <p:cNvSpPr>
                <a:spLocks/>
              </p:cNvSpPr>
              <p:nvPr/>
            </p:nvSpPr>
            <p:spPr bwMode="auto">
              <a:xfrm flipH="1">
                <a:off x="2850" y="816"/>
                <a:ext cx="96" cy="191"/>
              </a:xfrm>
              <a:custGeom>
                <a:avLst/>
                <a:gdLst>
                  <a:gd name="G0" fmla="+- 3616 0 0"/>
                  <a:gd name="G1" fmla="+- 21600 0 0"/>
                  <a:gd name="G2" fmla="+- 21600 0 0"/>
                  <a:gd name="T0" fmla="*/ 3616 w 25216"/>
                  <a:gd name="T1" fmla="*/ 0 h 43200"/>
                  <a:gd name="T2" fmla="*/ 0 w 25216"/>
                  <a:gd name="T3" fmla="*/ 42895 h 43200"/>
                  <a:gd name="T4" fmla="*/ 3616 w 2521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16" h="43200" fill="none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</a:path>
                  <a:path w="25216" h="43200" stroke="0" extrusionOk="0">
                    <a:moveTo>
                      <a:pt x="3615" y="0"/>
                    </a:moveTo>
                    <a:cubicBezTo>
                      <a:pt x="15545" y="0"/>
                      <a:pt x="25216" y="9670"/>
                      <a:pt x="25216" y="21600"/>
                    </a:cubicBezTo>
                    <a:cubicBezTo>
                      <a:pt x="25216" y="33529"/>
                      <a:pt x="15545" y="43200"/>
                      <a:pt x="3616" y="43200"/>
                    </a:cubicBezTo>
                    <a:cubicBezTo>
                      <a:pt x="2404" y="43200"/>
                      <a:pt x="1194" y="43098"/>
                      <a:pt x="-1" y="42895"/>
                    </a:cubicBezTo>
                    <a:lnTo>
                      <a:pt x="3616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42" name="Freeform 22"/>
              <p:cNvSpPr>
                <a:spLocks/>
              </p:cNvSpPr>
              <p:nvPr/>
            </p:nvSpPr>
            <p:spPr bwMode="auto">
              <a:xfrm>
                <a:off x="2926" y="672"/>
                <a:ext cx="146" cy="159"/>
              </a:xfrm>
              <a:custGeom>
                <a:avLst/>
                <a:gdLst>
                  <a:gd name="T0" fmla="*/ 146 w 146"/>
                  <a:gd name="T1" fmla="*/ 0 h 144"/>
                  <a:gd name="T2" fmla="*/ 0 w 146"/>
                  <a:gd name="T3" fmla="*/ 5 h 144"/>
                  <a:gd name="T4" fmla="*/ 2 w 146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144">
                    <a:moveTo>
                      <a:pt x="146" y="0"/>
                    </a:moveTo>
                    <a:lnTo>
                      <a:pt x="0" y="5"/>
                    </a:lnTo>
                    <a:lnTo>
                      <a:pt x="2" y="144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43" name="Line 23"/>
              <p:cNvSpPr>
                <a:spLocks noChangeShapeType="1"/>
              </p:cNvSpPr>
              <p:nvPr/>
            </p:nvSpPr>
            <p:spPr bwMode="auto">
              <a:xfrm>
                <a:off x="2928" y="1008"/>
                <a:ext cx="0" cy="62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4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/>
          <p:cNvGrpSpPr/>
          <p:nvPr/>
        </p:nvGrpSpPr>
        <p:grpSpPr>
          <a:xfrm>
            <a:off x="-232585" y="4378092"/>
            <a:ext cx="1931127" cy="1080000"/>
            <a:chOff x="-232585" y="4378092"/>
            <a:chExt cx="1931127" cy="1080000"/>
          </a:xfrm>
        </p:grpSpPr>
        <p:grpSp>
          <p:nvGrpSpPr>
            <p:cNvPr id="11" name="Groep 10"/>
            <p:cNvGrpSpPr/>
            <p:nvPr/>
          </p:nvGrpSpPr>
          <p:grpSpPr>
            <a:xfrm>
              <a:off x="1215695" y="5241039"/>
              <a:ext cx="432171" cy="56772"/>
              <a:chOff x="1215695" y="5276664"/>
              <a:chExt cx="432171" cy="56772"/>
            </a:xfrm>
          </p:grpSpPr>
          <p:cxnSp>
            <p:nvCxnSpPr>
              <p:cNvPr id="86" name="Rechte verbindingslijn 85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chte verbindingslijn 96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003" name="Groep 82002"/>
            <p:cNvGrpSpPr/>
            <p:nvPr/>
          </p:nvGrpSpPr>
          <p:grpSpPr>
            <a:xfrm>
              <a:off x="-232585" y="4378092"/>
              <a:ext cx="1931127" cy="1080000"/>
              <a:chOff x="-232585" y="4378092"/>
              <a:chExt cx="1931127" cy="1080000"/>
            </a:xfrm>
          </p:grpSpPr>
          <p:grpSp>
            <p:nvGrpSpPr>
              <p:cNvPr id="31" name="Groep 30"/>
              <p:cNvGrpSpPr/>
              <p:nvPr/>
            </p:nvGrpSpPr>
            <p:grpSpPr>
              <a:xfrm>
                <a:off x="-232585" y="4378092"/>
                <a:ext cx="1574409" cy="1080000"/>
                <a:chOff x="-232585" y="4378092"/>
                <a:chExt cx="1574409" cy="1080000"/>
              </a:xfrm>
            </p:grpSpPr>
            <p:sp>
              <p:nvSpPr>
                <p:cNvPr id="30" name="Vrije vorm 29"/>
                <p:cNvSpPr/>
                <p:nvPr/>
              </p:nvSpPr>
              <p:spPr>
                <a:xfrm>
                  <a:off x="754912" y="4824695"/>
                  <a:ext cx="233916" cy="85060"/>
                </a:xfrm>
                <a:custGeom>
                  <a:avLst/>
                  <a:gdLst>
                    <a:gd name="connsiteX0" fmla="*/ 0 w 233916"/>
                    <a:gd name="connsiteY0" fmla="*/ 0 h 85060"/>
                    <a:gd name="connsiteX1" fmla="*/ 95693 w 233916"/>
                    <a:gd name="connsiteY1" fmla="*/ 85060 h 85060"/>
                    <a:gd name="connsiteX2" fmla="*/ 233916 w 233916"/>
                    <a:gd name="connsiteY2" fmla="*/ 0 h 85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916" h="85060">
                      <a:moveTo>
                        <a:pt x="0" y="0"/>
                      </a:moveTo>
                      <a:cubicBezTo>
                        <a:pt x="28353" y="42530"/>
                        <a:pt x="56707" y="85060"/>
                        <a:pt x="95693" y="85060"/>
                      </a:cubicBezTo>
                      <a:cubicBezTo>
                        <a:pt x="134679" y="85060"/>
                        <a:pt x="184297" y="42530"/>
                        <a:pt x="233916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7" name="Afbeelding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2585" y="4378092"/>
                  <a:ext cx="1047600" cy="1080000"/>
                </a:xfrm>
                <a:prstGeom prst="rect">
                  <a:avLst/>
                </a:prstGeom>
              </p:spPr>
            </p:pic>
            <p:pic>
              <p:nvPicPr>
                <p:cNvPr id="18" name="Afbeelding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15" y="4784995"/>
                  <a:ext cx="443309" cy="673097"/>
                </a:xfrm>
                <a:prstGeom prst="rect">
                  <a:avLst/>
                </a:prstGeom>
              </p:spPr>
            </p:pic>
          </p:grpSp>
          <p:sp>
            <p:nvSpPr>
              <p:cNvPr id="82002" name="Rechthoek 82001"/>
              <p:cNvSpPr/>
              <p:nvPr/>
            </p:nvSpPr>
            <p:spPr>
              <a:xfrm>
                <a:off x="1589964" y="5089423"/>
                <a:ext cx="108578" cy="34652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19" name="Toelichting met afgeronde rechthoek 118"/>
          <p:cNvSpPr/>
          <p:nvPr/>
        </p:nvSpPr>
        <p:spPr>
          <a:xfrm>
            <a:off x="4633118" y="3747602"/>
            <a:ext cx="1941512" cy="1328023"/>
          </a:xfrm>
          <a:prstGeom prst="wedgeRoundRectCallout">
            <a:avLst>
              <a:gd name="adj1" fmla="val -129790"/>
              <a:gd name="adj2" fmla="val 1601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aardpen</a:t>
            </a:r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moet soms wel 10 m de grond in!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 Box 65"/>
          <p:cNvSpPr txBox="1">
            <a:spLocks noChangeArrowheads="1"/>
          </p:cNvSpPr>
          <p:nvPr/>
        </p:nvSpPr>
        <p:spPr bwMode="auto">
          <a:xfrm>
            <a:off x="1897405" y="6314221"/>
            <a:ext cx="17982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</a:t>
            </a:r>
            <a:r>
              <a:rPr lang="en-US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-pen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Afbeelding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526" y="373427"/>
            <a:ext cx="360000" cy="36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43" y="272775"/>
            <a:ext cx="720000" cy="445090"/>
          </a:xfrm>
          <a:prstGeom prst="rect">
            <a:avLst/>
          </a:prstGeom>
        </p:spPr>
      </p:pic>
      <p:grpSp>
        <p:nvGrpSpPr>
          <p:cNvPr id="87" name="Groep 86"/>
          <p:cNvGrpSpPr/>
          <p:nvPr/>
        </p:nvGrpSpPr>
        <p:grpSpPr>
          <a:xfrm>
            <a:off x="6943124" y="4224338"/>
            <a:ext cx="2017416" cy="2244072"/>
            <a:chOff x="6943124" y="4224338"/>
            <a:chExt cx="2017416" cy="2244072"/>
          </a:xfrm>
        </p:grpSpPr>
        <p:grpSp>
          <p:nvGrpSpPr>
            <p:cNvPr id="88" name="Groep 87"/>
            <p:cNvGrpSpPr/>
            <p:nvPr/>
          </p:nvGrpSpPr>
          <p:grpSpPr>
            <a:xfrm>
              <a:off x="6943124" y="4224338"/>
              <a:ext cx="2017416" cy="2244072"/>
              <a:chOff x="7419374" y="4224338"/>
              <a:chExt cx="2017416" cy="2244072"/>
            </a:xfrm>
          </p:grpSpPr>
          <p:grpSp>
            <p:nvGrpSpPr>
              <p:cNvPr id="90" name="Groep 89"/>
              <p:cNvGrpSpPr/>
              <p:nvPr/>
            </p:nvGrpSpPr>
            <p:grpSpPr>
              <a:xfrm>
                <a:off x="7419374" y="4224338"/>
                <a:ext cx="2017416" cy="2244072"/>
                <a:chOff x="7419374" y="4224338"/>
                <a:chExt cx="2017416" cy="2244072"/>
              </a:xfrm>
            </p:grpSpPr>
            <p:sp>
              <p:nvSpPr>
                <p:cNvPr id="92" name="Rectangle 7"/>
                <p:cNvSpPr>
                  <a:spLocks noChangeArrowheads="1"/>
                </p:cNvSpPr>
                <p:nvPr/>
              </p:nvSpPr>
              <p:spPr bwMode="auto">
                <a:xfrm>
                  <a:off x="7639121" y="4224338"/>
                  <a:ext cx="1371613" cy="18288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Tekstvak 92"/>
                <p:cNvSpPr txBox="1"/>
                <p:nvPr/>
              </p:nvSpPr>
              <p:spPr>
                <a:xfrm>
                  <a:off x="7419374" y="6006745"/>
                  <a:ext cx="20174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Wasmachine</a:t>
                  </a:r>
                  <a:endParaRPr 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1" name="Ovaal 90"/>
              <p:cNvSpPr>
                <a:spLocks noChangeAspect="1"/>
              </p:cNvSpPr>
              <p:nvPr/>
            </p:nvSpPr>
            <p:spPr>
              <a:xfrm>
                <a:off x="8365274" y="5334988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7946462" y="5329985"/>
              <a:ext cx="49213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799672" y="1009540"/>
            <a:ext cx="6856302" cy="5905610"/>
            <a:chOff x="1799672" y="1009540"/>
            <a:chExt cx="6856302" cy="5905610"/>
          </a:xfrm>
        </p:grpSpPr>
        <p:grpSp>
          <p:nvGrpSpPr>
            <p:cNvPr id="70" name="Groep 69"/>
            <p:cNvGrpSpPr/>
            <p:nvPr/>
          </p:nvGrpSpPr>
          <p:grpSpPr>
            <a:xfrm>
              <a:off x="1799672" y="2714626"/>
              <a:ext cx="6856302" cy="4200524"/>
              <a:chOff x="1799672" y="2714626"/>
              <a:chExt cx="6856302" cy="4200524"/>
            </a:xfrm>
          </p:grpSpPr>
          <p:grpSp>
            <p:nvGrpSpPr>
              <p:cNvPr id="67" name="Groep 66"/>
              <p:cNvGrpSpPr/>
              <p:nvPr/>
            </p:nvGrpSpPr>
            <p:grpSpPr>
              <a:xfrm>
                <a:off x="1816925" y="2714626"/>
                <a:ext cx="6790557" cy="2857500"/>
                <a:chOff x="1816925" y="2714626"/>
                <a:chExt cx="6790557" cy="2857500"/>
              </a:xfrm>
            </p:grpSpPr>
            <p:sp>
              <p:nvSpPr>
                <p:cNvPr id="65" name="Vrije vorm 64"/>
                <p:cNvSpPr/>
                <p:nvPr/>
              </p:nvSpPr>
              <p:spPr>
                <a:xfrm>
                  <a:off x="1816925" y="2719449"/>
                  <a:ext cx="6790557" cy="2850078"/>
                </a:xfrm>
                <a:custGeom>
                  <a:avLst/>
                  <a:gdLst>
                    <a:gd name="connsiteX0" fmla="*/ 0 w 6816436"/>
                    <a:gd name="connsiteY0" fmla="*/ 2850078 h 2850078"/>
                    <a:gd name="connsiteX1" fmla="*/ 2351314 w 6816436"/>
                    <a:gd name="connsiteY1" fmla="*/ 2850078 h 2850078"/>
                    <a:gd name="connsiteX2" fmla="*/ 2375065 w 6816436"/>
                    <a:gd name="connsiteY2" fmla="*/ 0 h 2850078"/>
                    <a:gd name="connsiteX3" fmla="*/ 6780810 w 6816436"/>
                    <a:gd name="connsiteY3" fmla="*/ 11876 h 2850078"/>
                    <a:gd name="connsiteX4" fmla="*/ 6816436 w 6816436"/>
                    <a:gd name="connsiteY4" fmla="*/ 1520042 h 2850078"/>
                    <a:gd name="connsiteX0" fmla="*/ 0 w 6780810"/>
                    <a:gd name="connsiteY0" fmla="*/ 2850078 h 2850078"/>
                    <a:gd name="connsiteX1" fmla="*/ 2351314 w 6780810"/>
                    <a:gd name="connsiteY1" fmla="*/ 2850078 h 2850078"/>
                    <a:gd name="connsiteX2" fmla="*/ 2375065 w 6780810"/>
                    <a:gd name="connsiteY2" fmla="*/ 0 h 2850078"/>
                    <a:gd name="connsiteX3" fmla="*/ 6780810 w 6780810"/>
                    <a:gd name="connsiteY3" fmla="*/ 11876 h 2850078"/>
                    <a:gd name="connsiteX4" fmla="*/ 6281598 w 6780810"/>
                    <a:gd name="connsiteY4" fmla="*/ 1287129 h 2850078"/>
                    <a:gd name="connsiteX0" fmla="*/ 0 w 6790557"/>
                    <a:gd name="connsiteY0" fmla="*/ 2850078 h 2850078"/>
                    <a:gd name="connsiteX1" fmla="*/ 2351314 w 6790557"/>
                    <a:gd name="connsiteY1" fmla="*/ 2850078 h 2850078"/>
                    <a:gd name="connsiteX2" fmla="*/ 2375065 w 6790557"/>
                    <a:gd name="connsiteY2" fmla="*/ 0 h 2850078"/>
                    <a:gd name="connsiteX3" fmla="*/ 6780810 w 6790557"/>
                    <a:gd name="connsiteY3" fmla="*/ 11876 h 2850078"/>
                    <a:gd name="connsiteX4" fmla="*/ 6790557 w 6790557"/>
                    <a:gd name="connsiteY4" fmla="*/ 1528668 h 2850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0557" h="2850078">
                      <a:moveTo>
                        <a:pt x="0" y="2850078"/>
                      </a:moveTo>
                      <a:lnTo>
                        <a:pt x="2351314" y="2850078"/>
                      </a:lnTo>
                      <a:lnTo>
                        <a:pt x="2375065" y="0"/>
                      </a:lnTo>
                      <a:lnTo>
                        <a:pt x="6780810" y="11876"/>
                      </a:lnTo>
                      <a:lnTo>
                        <a:pt x="6790557" y="1528668"/>
                      </a:lnTo>
                    </a:path>
                  </a:pathLst>
                </a:cu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Vrije vorm 65"/>
                <p:cNvSpPr/>
                <p:nvPr/>
              </p:nvSpPr>
              <p:spPr>
                <a:xfrm>
                  <a:off x="1819275" y="2714626"/>
                  <a:ext cx="6784496" cy="2857500"/>
                </a:xfrm>
                <a:custGeom>
                  <a:avLst/>
                  <a:gdLst>
                    <a:gd name="connsiteX0" fmla="*/ 0 w 6810375"/>
                    <a:gd name="connsiteY0" fmla="*/ 2847975 h 2847975"/>
                    <a:gd name="connsiteX1" fmla="*/ 2352675 w 6810375"/>
                    <a:gd name="connsiteY1" fmla="*/ 2847975 h 2847975"/>
                    <a:gd name="connsiteX2" fmla="*/ 2381250 w 6810375"/>
                    <a:gd name="connsiteY2" fmla="*/ 0 h 2847975"/>
                    <a:gd name="connsiteX3" fmla="*/ 6781800 w 6810375"/>
                    <a:gd name="connsiteY3" fmla="*/ 19050 h 2847975"/>
                    <a:gd name="connsiteX4" fmla="*/ 6810375 w 6810375"/>
                    <a:gd name="connsiteY4" fmla="*/ 1514475 h 2847975"/>
                    <a:gd name="connsiteX0" fmla="*/ 0 w 6810375"/>
                    <a:gd name="connsiteY0" fmla="*/ 2847975 h 2857500"/>
                    <a:gd name="connsiteX1" fmla="*/ 2352675 w 6810375"/>
                    <a:gd name="connsiteY1" fmla="*/ 2857500 h 2857500"/>
                    <a:gd name="connsiteX2" fmla="*/ 2381250 w 6810375"/>
                    <a:gd name="connsiteY2" fmla="*/ 0 h 2857500"/>
                    <a:gd name="connsiteX3" fmla="*/ 6781800 w 6810375"/>
                    <a:gd name="connsiteY3" fmla="*/ 19050 h 2857500"/>
                    <a:gd name="connsiteX4" fmla="*/ 6810375 w 6810375"/>
                    <a:gd name="connsiteY4" fmla="*/ 1514475 h 2857500"/>
                    <a:gd name="connsiteX0" fmla="*/ 0 w 6810375"/>
                    <a:gd name="connsiteY0" fmla="*/ 2847975 h 2857500"/>
                    <a:gd name="connsiteX1" fmla="*/ 2352675 w 6810375"/>
                    <a:gd name="connsiteY1" fmla="*/ 2857500 h 2857500"/>
                    <a:gd name="connsiteX2" fmla="*/ 2381250 w 6810375"/>
                    <a:gd name="connsiteY2" fmla="*/ 0 h 2857500"/>
                    <a:gd name="connsiteX3" fmla="*/ 6781800 w 6810375"/>
                    <a:gd name="connsiteY3" fmla="*/ 19050 h 2857500"/>
                    <a:gd name="connsiteX4" fmla="*/ 6810375 w 6810375"/>
                    <a:gd name="connsiteY4" fmla="*/ 1514475 h 2857500"/>
                    <a:gd name="connsiteX0" fmla="*/ 0 w 6784496"/>
                    <a:gd name="connsiteY0" fmla="*/ 2847975 h 2857500"/>
                    <a:gd name="connsiteX1" fmla="*/ 2352675 w 6784496"/>
                    <a:gd name="connsiteY1" fmla="*/ 2857500 h 2857500"/>
                    <a:gd name="connsiteX2" fmla="*/ 2381250 w 6784496"/>
                    <a:gd name="connsiteY2" fmla="*/ 0 h 2857500"/>
                    <a:gd name="connsiteX3" fmla="*/ 6781800 w 6784496"/>
                    <a:gd name="connsiteY3" fmla="*/ 19050 h 2857500"/>
                    <a:gd name="connsiteX4" fmla="*/ 6784496 w 6784496"/>
                    <a:gd name="connsiteY4" fmla="*/ 1505849 h 285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84496" h="2857500">
                      <a:moveTo>
                        <a:pt x="0" y="2847975"/>
                      </a:moveTo>
                      <a:lnTo>
                        <a:pt x="2352675" y="2857500"/>
                      </a:lnTo>
                      <a:lnTo>
                        <a:pt x="2381250" y="0"/>
                      </a:lnTo>
                      <a:lnTo>
                        <a:pt x="6781800" y="19050"/>
                      </a:lnTo>
                      <a:cubicBezTo>
                        <a:pt x="6782699" y="514650"/>
                        <a:pt x="6783597" y="1010249"/>
                        <a:pt x="6784496" y="1505849"/>
                      </a:cubicBezTo>
                    </a:path>
                  </a:pathLst>
                </a:cu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22" name="Rechte verbindingslijn 121"/>
              <p:cNvCxnSpPr/>
              <p:nvPr/>
            </p:nvCxnSpPr>
            <p:spPr>
              <a:xfrm>
                <a:off x="1847494" y="5541020"/>
                <a:ext cx="0" cy="1374130"/>
              </a:xfrm>
              <a:prstGeom prst="line">
                <a:avLst/>
              </a:prstGeom>
              <a:ln w="4762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hoek 67"/>
              <p:cNvSpPr/>
              <p:nvPr/>
            </p:nvSpPr>
            <p:spPr>
              <a:xfrm>
                <a:off x="1799672" y="5532394"/>
                <a:ext cx="108000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Rechthoek 138"/>
              <p:cNvSpPr/>
              <p:nvPr/>
            </p:nvSpPr>
            <p:spPr>
              <a:xfrm>
                <a:off x="8547974" y="4227185"/>
                <a:ext cx="108000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94" name="Groep 93"/>
            <p:cNvGrpSpPr/>
            <p:nvPr/>
          </p:nvGrpSpPr>
          <p:grpSpPr>
            <a:xfrm>
              <a:off x="4186155" y="1009540"/>
              <a:ext cx="681836" cy="1723089"/>
              <a:chOff x="4186155" y="1009540"/>
              <a:chExt cx="681836" cy="1723089"/>
            </a:xfrm>
          </p:grpSpPr>
          <p:sp>
            <p:nvSpPr>
              <p:cNvPr id="95" name="Vrije vorm 94"/>
              <p:cNvSpPr/>
              <p:nvPr/>
            </p:nvSpPr>
            <p:spPr>
              <a:xfrm>
                <a:off x="4186155" y="1009540"/>
                <a:ext cx="681836" cy="1717803"/>
              </a:xfrm>
              <a:custGeom>
                <a:avLst/>
                <a:gdLst>
                  <a:gd name="connsiteX0" fmla="*/ 10571 w 681836"/>
                  <a:gd name="connsiteY0" fmla="*/ 1717803 h 1717803"/>
                  <a:gd name="connsiteX1" fmla="*/ 0 w 681836"/>
                  <a:gd name="connsiteY1" fmla="*/ 5285 h 1717803"/>
                  <a:gd name="connsiteX2" fmla="*/ 681836 w 681836"/>
                  <a:gd name="connsiteY2" fmla="*/ 0 h 171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1836" h="1717803">
                    <a:moveTo>
                      <a:pt x="10571" y="1717803"/>
                    </a:moveTo>
                    <a:cubicBezTo>
                      <a:pt x="7047" y="1146964"/>
                      <a:pt x="3524" y="576124"/>
                      <a:pt x="0" y="5285"/>
                    </a:cubicBezTo>
                    <a:lnTo>
                      <a:pt x="681836" y="0"/>
                    </a:ln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95"/>
              <p:cNvSpPr/>
              <p:nvPr/>
            </p:nvSpPr>
            <p:spPr>
              <a:xfrm>
                <a:off x="4192392" y="1009540"/>
                <a:ext cx="650123" cy="1723089"/>
              </a:xfrm>
              <a:custGeom>
                <a:avLst/>
                <a:gdLst>
                  <a:gd name="connsiteX0" fmla="*/ 650123 w 650123"/>
                  <a:gd name="connsiteY0" fmla="*/ 0 h 1723089"/>
                  <a:gd name="connsiteX1" fmla="*/ 0 w 650123"/>
                  <a:gd name="connsiteY1" fmla="*/ 5285 h 1723089"/>
                  <a:gd name="connsiteX2" fmla="*/ 10572 w 650123"/>
                  <a:gd name="connsiteY2" fmla="*/ 1723089 h 172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0123" h="1723089">
                    <a:moveTo>
                      <a:pt x="650123" y="0"/>
                    </a:moveTo>
                    <a:lnTo>
                      <a:pt x="0" y="5285"/>
                    </a:lnTo>
                    <a:lnTo>
                      <a:pt x="10572" y="1723089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45" y="838200"/>
            <a:ext cx="1047118" cy="396000"/>
          </a:xfrm>
          <a:prstGeom prst="rect">
            <a:avLst/>
          </a:prstGeom>
        </p:spPr>
      </p:pic>
      <p:sp>
        <p:nvSpPr>
          <p:cNvPr id="8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53975" y="-5661"/>
            <a:ext cx="7335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5/11: 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onderdelen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989052" y="2737775"/>
            <a:ext cx="1072652" cy="1080728"/>
            <a:chOff x="2989052" y="2737775"/>
            <a:chExt cx="1072652" cy="1080728"/>
          </a:xfrm>
        </p:grpSpPr>
        <p:sp>
          <p:nvSpPr>
            <p:cNvPr id="81982" name="Rectangle 62"/>
            <p:cNvSpPr>
              <a:spLocks noChangeArrowheads="1"/>
            </p:cNvSpPr>
            <p:nvPr/>
          </p:nvSpPr>
          <p:spPr bwMode="auto">
            <a:xfrm>
              <a:off x="2989052" y="2748344"/>
              <a:ext cx="1008000" cy="1060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704" y="2737775"/>
              <a:ext cx="1008000" cy="1080728"/>
            </a:xfrm>
            <a:prstGeom prst="rect">
              <a:avLst/>
            </a:prstGeom>
          </p:spPr>
        </p:pic>
      </p:grpSp>
      <p:pic>
        <p:nvPicPr>
          <p:cNvPr id="98" name="Afbeelding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8" t="36507" r="29792" b="24897"/>
          <a:stretch/>
        </p:blipFill>
        <p:spPr>
          <a:xfrm>
            <a:off x="2691897" y="1623003"/>
            <a:ext cx="1038854" cy="85757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8" name="Groep 7"/>
          <p:cNvGrpSpPr/>
          <p:nvPr/>
        </p:nvGrpSpPr>
        <p:grpSpPr>
          <a:xfrm>
            <a:off x="2831703" y="3889713"/>
            <a:ext cx="864000" cy="396000"/>
            <a:chOff x="2831703" y="3460747"/>
            <a:chExt cx="864000" cy="396000"/>
          </a:xfrm>
          <a:solidFill>
            <a:schemeClr val="bg1">
              <a:lumMod val="50000"/>
            </a:schemeClr>
          </a:solidFill>
        </p:grpSpPr>
        <p:sp>
          <p:nvSpPr>
            <p:cNvPr id="81969" name="Rectangle 49"/>
            <p:cNvSpPr>
              <a:spLocks noChangeArrowheads="1"/>
            </p:cNvSpPr>
            <p:nvPr/>
          </p:nvSpPr>
          <p:spPr bwMode="auto">
            <a:xfrm>
              <a:off x="2831703" y="3460747"/>
              <a:ext cx="864000" cy="39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906" y="3473455"/>
              <a:ext cx="828000" cy="360000"/>
            </a:xfrm>
            <a:prstGeom prst="rect">
              <a:avLst/>
            </a:prstGeom>
            <a:grpFill/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82" y="4355625"/>
            <a:ext cx="648000" cy="720000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814520" y="6318223"/>
            <a:ext cx="1941512" cy="408623"/>
          </a:xfrm>
          <a:prstGeom prst="wedgeRoundRectCallout">
            <a:avLst>
              <a:gd name="adj1" fmla="val -18002"/>
              <a:gd name="adj2" fmla="val -2946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Grondkabel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oelichting met afgeronde rechthoek 116"/>
          <p:cNvSpPr/>
          <p:nvPr/>
        </p:nvSpPr>
        <p:spPr>
          <a:xfrm>
            <a:off x="739631" y="6082179"/>
            <a:ext cx="1941512" cy="715089"/>
          </a:xfrm>
          <a:prstGeom prst="wedgeRoundRectCallout">
            <a:avLst>
              <a:gd name="adj1" fmla="val -30486"/>
              <a:gd name="adj2" fmla="val -1342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Transformator huisje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oelichting met afgeronde rechthoek 117"/>
          <p:cNvSpPr/>
          <p:nvPr/>
        </p:nvSpPr>
        <p:spPr>
          <a:xfrm>
            <a:off x="59185" y="6291738"/>
            <a:ext cx="1941512" cy="408623"/>
          </a:xfrm>
          <a:prstGeom prst="wedgeRoundRectCallout">
            <a:avLst>
              <a:gd name="adj1" fmla="val -42972"/>
              <a:gd name="adj2" fmla="val -2628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Energiecentrale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sp>
        <p:nvSpPr>
          <p:cNvPr id="99" name="Toelichting met afgeronde rechthoek 98"/>
          <p:cNvSpPr/>
          <p:nvPr/>
        </p:nvSpPr>
        <p:spPr>
          <a:xfrm>
            <a:off x="5359204" y="717865"/>
            <a:ext cx="3175280" cy="1940957"/>
          </a:xfrm>
          <a:prstGeom prst="wedgeRoundRectCallout">
            <a:avLst>
              <a:gd name="adj1" fmla="val -107032"/>
              <a:gd name="adj2" fmla="val 2019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16 A = 48 A. 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mag dus niet alle groepen tegelijkertijd maximaal belasten want dan gaat de hoofdzekering reageren!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1969529" y="2852501"/>
            <a:ext cx="4845255" cy="4057194"/>
            <a:chOff x="1969529" y="2852501"/>
            <a:chExt cx="4845255" cy="4057194"/>
          </a:xfrm>
        </p:grpSpPr>
        <p:grpSp>
          <p:nvGrpSpPr>
            <p:cNvPr id="79" name="Groep 78"/>
            <p:cNvGrpSpPr/>
            <p:nvPr/>
          </p:nvGrpSpPr>
          <p:grpSpPr>
            <a:xfrm>
              <a:off x="1969529" y="2852501"/>
              <a:ext cx="4845255" cy="4057194"/>
              <a:chOff x="1969529" y="2795351"/>
              <a:chExt cx="4845255" cy="4057194"/>
            </a:xfrm>
          </p:grpSpPr>
          <p:pic>
            <p:nvPicPr>
              <p:cNvPr id="74" name="Afbeelding 7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386" y="2795351"/>
                <a:ext cx="2085398" cy="4057194"/>
              </a:xfrm>
              <a:prstGeom prst="rect">
                <a:avLst/>
              </a:prstGeom>
            </p:spPr>
          </p:pic>
          <p:cxnSp>
            <p:nvCxnSpPr>
              <p:cNvPr id="77" name="Rechte verbindingslijn met pijl 76"/>
              <p:cNvCxnSpPr>
                <a:cxnSpLocks noChangeAspect="1"/>
              </p:cNvCxnSpPr>
              <p:nvPr/>
            </p:nvCxnSpPr>
            <p:spPr>
              <a:xfrm flipH="1">
                <a:off x="1969529" y="6001201"/>
                <a:ext cx="3618121" cy="272584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kstvak 2"/>
            <p:cNvSpPr txBox="1"/>
            <p:nvPr/>
          </p:nvSpPr>
          <p:spPr>
            <a:xfrm>
              <a:off x="4666322" y="6571895"/>
              <a:ext cx="1519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Wikipedia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7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4" grpId="0"/>
      <p:bldP spid="81981" grpId="0"/>
      <p:bldP spid="81983" grpId="0"/>
      <p:bldP spid="81984" grpId="0"/>
      <p:bldP spid="81985" grpId="0"/>
      <p:bldP spid="81986" grpId="0"/>
      <p:bldP spid="81987" grpId="0"/>
      <p:bldP spid="119" grpId="0" animBg="1"/>
      <p:bldP spid="142" grpId="0"/>
      <p:bldP spid="85" grpId="0" autoUpdateAnimBg="0"/>
      <p:bldP spid="5" grpId="0" animBg="1"/>
      <p:bldP spid="117" grpId="0" animBg="1"/>
      <p:bldP spid="118" grpId="0" animBg="1"/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6/11: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Overbelasting</a:t>
            </a:r>
            <a:endParaRPr lang="nl-NL" sz="3200" dirty="0"/>
          </a:p>
        </p:txBody>
      </p:sp>
      <p:grpSp>
        <p:nvGrpSpPr>
          <p:cNvPr id="6" name="Groep 5"/>
          <p:cNvGrpSpPr/>
          <p:nvPr/>
        </p:nvGrpSpPr>
        <p:grpSpPr>
          <a:xfrm>
            <a:off x="-59159" y="272775"/>
            <a:ext cx="9193125" cy="6642375"/>
            <a:chOff x="-59159" y="272775"/>
            <a:chExt cx="9193125" cy="6642375"/>
          </a:xfrm>
        </p:grpSpPr>
        <p:grpSp>
          <p:nvGrpSpPr>
            <p:cNvPr id="106" name="Groep 105"/>
            <p:cNvGrpSpPr/>
            <p:nvPr/>
          </p:nvGrpSpPr>
          <p:grpSpPr>
            <a:xfrm>
              <a:off x="1393820" y="5241039"/>
              <a:ext cx="432171" cy="56772"/>
              <a:chOff x="1215695" y="5276664"/>
              <a:chExt cx="432171" cy="56772"/>
            </a:xfrm>
          </p:grpSpPr>
          <p:cxnSp>
            <p:nvCxnSpPr>
              <p:cNvPr id="107" name="Rechte verbindingslijn 106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ep 4"/>
            <p:cNvGrpSpPr/>
            <p:nvPr/>
          </p:nvGrpSpPr>
          <p:grpSpPr>
            <a:xfrm>
              <a:off x="-59159" y="272775"/>
              <a:ext cx="9193125" cy="6642375"/>
              <a:chOff x="-232585" y="272775"/>
              <a:chExt cx="9193125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232585" y="272775"/>
                <a:ext cx="9193125" cy="6642375"/>
                <a:chOff x="-232585" y="272775"/>
                <a:chExt cx="9193125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232585" y="272775"/>
                  <a:ext cx="9193125" cy="6642375"/>
                  <a:chOff x="-232585" y="272775"/>
                  <a:chExt cx="9193125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214" y="1631950"/>
                    <a:ext cx="168818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</a:t>
                    </a:r>
                    <a:r>
                      <a:rPr lang="en-US" altLang="nl-NL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x16 A </a:t>
                    </a:r>
                  </a:p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459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198242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  <a:endParaRPr lang="nl-NL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46462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101" name="Groep 100"/>
              <p:cNvGrpSpPr/>
              <p:nvPr/>
            </p:nvGrpSpPr>
            <p:grpSpPr>
              <a:xfrm>
                <a:off x="3053704" y="2737775"/>
                <a:ext cx="1008000" cy="1080728"/>
                <a:chOff x="3053704" y="2737775"/>
                <a:chExt cx="1008000" cy="1080728"/>
              </a:xfrm>
            </p:grpSpPr>
            <p:sp>
              <p:nvSpPr>
                <p:cNvPr id="102" name="Rectangle 62"/>
                <p:cNvSpPr>
                  <a:spLocks noChangeArrowheads="1"/>
                </p:cNvSpPr>
                <p:nvPr/>
              </p:nvSpPr>
              <p:spPr bwMode="auto">
                <a:xfrm>
                  <a:off x="3055734" y="2748344"/>
                  <a:ext cx="936000" cy="106056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3" name="Afbeelding 10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53704" y="2737775"/>
                  <a:ext cx="1008000" cy="108072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1992" name="Groep 81991"/>
          <p:cNvGrpSpPr/>
          <p:nvPr/>
        </p:nvGrpSpPr>
        <p:grpSpPr>
          <a:xfrm>
            <a:off x="4410211" y="956755"/>
            <a:ext cx="2159263" cy="5204622"/>
            <a:chOff x="4236785" y="956755"/>
            <a:chExt cx="2159263" cy="5204622"/>
          </a:xfrm>
        </p:grpSpPr>
        <p:grpSp>
          <p:nvGrpSpPr>
            <p:cNvPr id="28" name="Groep 27"/>
            <p:cNvGrpSpPr/>
            <p:nvPr/>
          </p:nvGrpSpPr>
          <p:grpSpPr>
            <a:xfrm>
              <a:off x="4236785" y="3975584"/>
              <a:ext cx="2159263" cy="2185793"/>
              <a:chOff x="4236785" y="4051784"/>
              <a:chExt cx="2159263" cy="2185793"/>
            </a:xfrm>
          </p:grpSpPr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785" y="4377233"/>
                <a:ext cx="2159263" cy="1860344"/>
              </a:xfrm>
              <a:prstGeom prst="rect">
                <a:avLst/>
              </a:prstGeom>
            </p:spPr>
          </p:pic>
          <p:pic>
            <p:nvPicPr>
              <p:cNvPr id="27" name="Afbeelding 2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255" y="4051784"/>
                <a:ext cx="505970" cy="477400"/>
              </a:xfrm>
              <a:prstGeom prst="rect">
                <a:avLst/>
              </a:prstGeom>
            </p:spPr>
          </p:pic>
        </p:grpSp>
        <p:pic>
          <p:nvPicPr>
            <p:cNvPr id="81990" name="Afbeelding 8198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615" y="956755"/>
              <a:ext cx="180000" cy="329172"/>
            </a:xfrm>
            <a:prstGeom prst="rect">
              <a:avLst/>
            </a:prstGeom>
          </p:spPr>
        </p:pic>
        <p:sp>
          <p:nvSpPr>
            <p:cNvPr id="81991" name="Vrije vorm 81990"/>
            <p:cNvSpPr/>
            <p:nvPr/>
          </p:nvSpPr>
          <p:spPr>
            <a:xfrm>
              <a:off x="4688227" y="1282535"/>
              <a:ext cx="603731" cy="4037610"/>
            </a:xfrm>
            <a:custGeom>
              <a:avLst/>
              <a:gdLst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73778 w 603731"/>
                <a:gd name="connsiteY9" fmla="*/ 2802577 h 4037610"/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73778 w 603731"/>
                <a:gd name="connsiteY9" fmla="*/ 2802577 h 4037610"/>
                <a:gd name="connsiteX0" fmla="*/ 346911 w 603731"/>
                <a:gd name="connsiteY0" fmla="*/ 0 h 4037610"/>
                <a:gd name="connsiteX1" fmla="*/ 465664 w 603731"/>
                <a:gd name="connsiteY1" fmla="*/ 1733797 h 4037610"/>
                <a:gd name="connsiteX2" fmla="*/ 536916 w 603731"/>
                <a:gd name="connsiteY2" fmla="*/ 2802577 h 4037610"/>
                <a:gd name="connsiteX3" fmla="*/ 596292 w 603731"/>
                <a:gd name="connsiteY3" fmla="*/ 3728852 h 4037610"/>
                <a:gd name="connsiteX4" fmla="*/ 358786 w 603731"/>
                <a:gd name="connsiteY4" fmla="*/ 4037610 h 4037610"/>
                <a:gd name="connsiteX5" fmla="*/ 2526 w 603731"/>
                <a:gd name="connsiteY5" fmla="*/ 3728852 h 4037610"/>
                <a:gd name="connsiteX6" fmla="*/ 204407 w 603731"/>
                <a:gd name="connsiteY6" fmla="*/ 3123210 h 4037610"/>
                <a:gd name="connsiteX7" fmla="*/ 299409 w 603731"/>
                <a:gd name="connsiteY7" fmla="*/ 2660073 h 4037610"/>
                <a:gd name="connsiteX8" fmla="*/ 168781 w 603731"/>
                <a:gd name="connsiteY8" fmla="*/ 2553195 h 4037610"/>
                <a:gd name="connsiteX9" fmla="*/ 34509 w 603731"/>
                <a:gd name="connsiteY9" fmla="*/ 2825016 h 403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731" h="4037610">
                  <a:moveTo>
                    <a:pt x="346911" y="0"/>
                  </a:moveTo>
                  <a:cubicBezTo>
                    <a:pt x="347322" y="641977"/>
                    <a:pt x="433997" y="1266701"/>
                    <a:pt x="465664" y="1733797"/>
                  </a:cubicBezTo>
                  <a:cubicBezTo>
                    <a:pt x="497332" y="2200893"/>
                    <a:pt x="515145" y="2470068"/>
                    <a:pt x="536916" y="2802577"/>
                  </a:cubicBezTo>
                  <a:cubicBezTo>
                    <a:pt x="558687" y="3135086"/>
                    <a:pt x="625980" y="3523013"/>
                    <a:pt x="596292" y="3728852"/>
                  </a:cubicBezTo>
                  <a:cubicBezTo>
                    <a:pt x="566604" y="3934691"/>
                    <a:pt x="457747" y="4037610"/>
                    <a:pt x="358786" y="4037610"/>
                  </a:cubicBezTo>
                  <a:cubicBezTo>
                    <a:pt x="259825" y="4037610"/>
                    <a:pt x="28256" y="3881252"/>
                    <a:pt x="2526" y="3728852"/>
                  </a:cubicBezTo>
                  <a:cubicBezTo>
                    <a:pt x="-23204" y="3576452"/>
                    <a:pt x="154927" y="3301340"/>
                    <a:pt x="204407" y="3123210"/>
                  </a:cubicBezTo>
                  <a:cubicBezTo>
                    <a:pt x="253887" y="2945080"/>
                    <a:pt x="305347" y="2755075"/>
                    <a:pt x="299409" y="2660073"/>
                  </a:cubicBezTo>
                  <a:cubicBezTo>
                    <a:pt x="293471" y="2565071"/>
                    <a:pt x="212931" y="2525705"/>
                    <a:pt x="168781" y="2553195"/>
                  </a:cubicBezTo>
                  <a:cubicBezTo>
                    <a:pt x="124631" y="2580686"/>
                    <a:pt x="34509" y="2825016"/>
                    <a:pt x="34509" y="2825016"/>
                  </a:cubicBezTo>
                </a:path>
              </a:pathLst>
            </a:custGeom>
            <a:noFill/>
            <a:ln w="44450" cmpd="tri">
              <a:solidFill>
                <a:srgbClr val="C00000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1996" name="Groep 81995"/>
          <p:cNvGrpSpPr/>
          <p:nvPr/>
        </p:nvGrpSpPr>
        <p:grpSpPr>
          <a:xfrm>
            <a:off x="5442630" y="947407"/>
            <a:ext cx="1834292" cy="5140931"/>
            <a:chOff x="5269204" y="947407"/>
            <a:chExt cx="1834292" cy="5140931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204" y="947407"/>
              <a:ext cx="180000" cy="329172"/>
            </a:xfrm>
            <a:prstGeom prst="rect">
              <a:avLst/>
            </a:prstGeom>
          </p:spPr>
        </p:pic>
        <p:sp>
          <p:nvSpPr>
            <p:cNvPr id="81995" name="Vrije vorm 81994"/>
            <p:cNvSpPr/>
            <p:nvPr/>
          </p:nvSpPr>
          <p:spPr>
            <a:xfrm>
              <a:off x="5360555" y="1210047"/>
              <a:ext cx="1027682" cy="4852535"/>
            </a:xfrm>
            <a:custGeom>
              <a:avLst/>
              <a:gdLst>
                <a:gd name="connsiteX0" fmla="*/ 0 w 1044939"/>
                <a:gd name="connsiteY0" fmla="*/ 0 h 5146651"/>
                <a:gd name="connsiteX1" fmla="*/ 436729 w 1044939"/>
                <a:gd name="connsiteY1" fmla="*/ 4776717 h 5146651"/>
                <a:gd name="connsiteX2" fmla="*/ 982639 w 1044939"/>
                <a:gd name="connsiteY2" fmla="*/ 4817660 h 5146651"/>
                <a:gd name="connsiteX3" fmla="*/ 1009934 w 1044939"/>
                <a:gd name="connsiteY3" fmla="*/ 4722126 h 5146651"/>
                <a:gd name="connsiteX0" fmla="*/ 0 w 1044939"/>
                <a:gd name="connsiteY0" fmla="*/ 0 h 5180909"/>
                <a:gd name="connsiteX1" fmla="*/ 436729 w 1044939"/>
                <a:gd name="connsiteY1" fmla="*/ 4808615 h 5180909"/>
                <a:gd name="connsiteX2" fmla="*/ 982639 w 1044939"/>
                <a:gd name="connsiteY2" fmla="*/ 4849558 h 5180909"/>
                <a:gd name="connsiteX3" fmla="*/ 1009934 w 1044939"/>
                <a:gd name="connsiteY3" fmla="*/ 4754024 h 5180909"/>
                <a:gd name="connsiteX0" fmla="*/ 0 w 1013841"/>
                <a:gd name="connsiteY0" fmla="*/ 0 h 5176147"/>
                <a:gd name="connsiteX1" fmla="*/ 436729 w 1013841"/>
                <a:gd name="connsiteY1" fmla="*/ 4808615 h 5176147"/>
                <a:gd name="connsiteX2" fmla="*/ 750627 w 1013841"/>
                <a:gd name="connsiteY2" fmla="*/ 4835910 h 5176147"/>
                <a:gd name="connsiteX3" fmla="*/ 1009934 w 1013841"/>
                <a:gd name="connsiteY3" fmla="*/ 4754024 h 5176147"/>
                <a:gd name="connsiteX0" fmla="*/ 0 w 1014309"/>
                <a:gd name="connsiteY0" fmla="*/ 0 h 4861677"/>
                <a:gd name="connsiteX1" fmla="*/ 286603 w 1014309"/>
                <a:gd name="connsiteY1" fmla="*/ 4330943 h 4861677"/>
                <a:gd name="connsiteX2" fmla="*/ 750627 w 1014309"/>
                <a:gd name="connsiteY2" fmla="*/ 4835910 h 4861677"/>
                <a:gd name="connsiteX3" fmla="*/ 1009934 w 1014309"/>
                <a:gd name="connsiteY3" fmla="*/ 4754024 h 4861677"/>
                <a:gd name="connsiteX0" fmla="*/ 0 w 1014262"/>
                <a:gd name="connsiteY0" fmla="*/ 0 h 4864709"/>
                <a:gd name="connsiteX1" fmla="*/ 300251 w 1014262"/>
                <a:gd name="connsiteY1" fmla="*/ 4249057 h 4864709"/>
                <a:gd name="connsiteX2" fmla="*/ 750627 w 1014262"/>
                <a:gd name="connsiteY2" fmla="*/ 4835910 h 4864709"/>
                <a:gd name="connsiteX3" fmla="*/ 1009934 w 1014262"/>
                <a:gd name="connsiteY3" fmla="*/ 4754024 h 4864709"/>
                <a:gd name="connsiteX0" fmla="*/ 0 w 1014262"/>
                <a:gd name="connsiteY0" fmla="*/ 0 h 4860918"/>
                <a:gd name="connsiteX1" fmla="*/ 300251 w 1014262"/>
                <a:gd name="connsiteY1" fmla="*/ 4303648 h 4860918"/>
                <a:gd name="connsiteX2" fmla="*/ 750627 w 1014262"/>
                <a:gd name="connsiteY2" fmla="*/ 4835910 h 4860918"/>
                <a:gd name="connsiteX3" fmla="*/ 1009934 w 1014262"/>
                <a:gd name="connsiteY3" fmla="*/ 4754024 h 4860918"/>
                <a:gd name="connsiteX0" fmla="*/ 0 w 1027682"/>
                <a:gd name="connsiteY0" fmla="*/ 0 h 4852535"/>
                <a:gd name="connsiteX1" fmla="*/ 300251 w 1027682"/>
                <a:gd name="connsiteY1" fmla="*/ 4303648 h 4852535"/>
                <a:gd name="connsiteX2" fmla="*/ 750627 w 1027682"/>
                <a:gd name="connsiteY2" fmla="*/ 4835910 h 4852535"/>
                <a:gd name="connsiteX3" fmla="*/ 1023582 w 1027682"/>
                <a:gd name="connsiteY3" fmla="*/ 4699433 h 485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682" h="4852535">
                  <a:moveTo>
                    <a:pt x="0" y="0"/>
                  </a:moveTo>
                  <a:cubicBezTo>
                    <a:pt x="136478" y="1986887"/>
                    <a:pt x="175147" y="3497663"/>
                    <a:pt x="300251" y="4303648"/>
                  </a:cubicBezTo>
                  <a:cubicBezTo>
                    <a:pt x="425355" y="5109633"/>
                    <a:pt x="630072" y="4769946"/>
                    <a:pt x="750627" y="4835910"/>
                  </a:cubicBezTo>
                  <a:cubicBezTo>
                    <a:pt x="871182" y="4901874"/>
                    <a:pt x="1057701" y="4742651"/>
                    <a:pt x="1023582" y="4699433"/>
                  </a:cubicBezTo>
                </a:path>
              </a:pathLst>
            </a:custGeom>
            <a:noFill/>
            <a:ln w="34925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589" y="4581638"/>
              <a:ext cx="1049907" cy="1506700"/>
            </a:xfrm>
            <a:prstGeom prst="rect">
              <a:avLst/>
            </a:prstGeom>
          </p:spPr>
        </p:pic>
      </p:grp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2864865" y="1886525"/>
            <a:ext cx="324000" cy="540108"/>
          </a:xfrm>
          <a:prstGeom prst="rect">
            <a:avLst/>
          </a:prstGeom>
        </p:spPr>
      </p:pic>
      <p:sp>
        <p:nvSpPr>
          <p:cNvPr id="97" name="AutoShape 3"/>
          <p:cNvSpPr>
            <a:spLocks noChangeArrowheads="1"/>
          </p:cNvSpPr>
          <p:nvPr/>
        </p:nvSpPr>
        <p:spPr bwMode="auto">
          <a:xfrm>
            <a:off x="2835801" y="4536119"/>
            <a:ext cx="4868775" cy="2281476"/>
          </a:xfrm>
          <a:prstGeom prst="wedgeRoundRectCallout">
            <a:avLst>
              <a:gd name="adj1" fmla="val 684"/>
              <a:gd name="adj2" fmla="val -398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Strijkbout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W,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stofzuiger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 W,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magnetronoven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1800 W.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nl-NL" sz="24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4600 W, U 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230 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→ I</a:t>
            </a:r>
            <a:r>
              <a:rPr lang="en-US" altLang="nl-N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P/U = 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4600/230 = 20,0 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Overbelasting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altLang="nl-NL" sz="28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16 A.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al 109"/>
          <p:cNvSpPr>
            <a:spLocks noChangeAspect="1"/>
          </p:cNvSpPr>
          <p:nvPr/>
        </p:nvSpPr>
        <p:spPr>
          <a:xfrm>
            <a:off x="2683177" y="1733345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997" name="Toelichting met afgeronde rechthoek 81996"/>
          <p:cNvSpPr/>
          <p:nvPr/>
        </p:nvSpPr>
        <p:spPr>
          <a:xfrm>
            <a:off x="37485" y="576499"/>
            <a:ext cx="2657608" cy="919401"/>
          </a:xfrm>
          <a:prstGeom prst="wedgeRoundRectCallout">
            <a:avLst>
              <a:gd name="adj1" fmla="val 55120"/>
              <a:gd name="adj2" fmla="val 1112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 slaat af (“OFF”).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Afbeelding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grpSp>
        <p:nvGrpSpPr>
          <p:cNvPr id="81994" name="Groep 81993"/>
          <p:cNvGrpSpPr/>
          <p:nvPr/>
        </p:nvGrpSpPr>
        <p:grpSpPr>
          <a:xfrm>
            <a:off x="5777300" y="942976"/>
            <a:ext cx="2907938" cy="3309701"/>
            <a:chOff x="5603874" y="942976"/>
            <a:chExt cx="2907938" cy="3309701"/>
          </a:xfrm>
        </p:grpSpPr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450" y="3158053"/>
              <a:ext cx="1392362" cy="1094624"/>
            </a:xfrm>
            <a:prstGeom prst="rect">
              <a:avLst/>
            </a:prstGeom>
          </p:spPr>
        </p:pic>
        <p:sp>
          <p:nvSpPr>
            <p:cNvPr id="29" name="Vrije vorm 28"/>
            <p:cNvSpPr/>
            <p:nvPr/>
          </p:nvSpPr>
          <p:spPr>
            <a:xfrm>
              <a:off x="5693735" y="1198822"/>
              <a:ext cx="1458432" cy="2855047"/>
            </a:xfrm>
            <a:custGeom>
              <a:avLst/>
              <a:gdLst>
                <a:gd name="connsiteX0" fmla="*/ 0 w 1447800"/>
                <a:gd name="connsiteY0" fmla="*/ 0 h 2971800"/>
                <a:gd name="connsiteX1" fmla="*/ 1447800 w 1447800"/>
                <a:gd name="connsiteY1" fmla="*/ 2971800 h 2971800"/>
                <a:gd name="connsiteX0" fmla="*/ 0 w 1447800"/>
                <a:gd name="connsiteY0" fmla="*/ 0 h 2971800"/>
                <a:gd name="connsiteX1" fmla="*/ 1447800 w 1447800"/>
                <a:gd name="connsiteY1" fmla="*/ 2971800 h 2971800"/>
                <a:gd name="connsiteX0" fmla="*/ 0 w 1447800"/>
                <a:gd name="connsiteY0" fmla="*/ 0 h 3021773"/>
                <a:gd name="connsiteX1" fmla="*/ 1447800 w 1447800"/>
                <a:gd name="connsiteY1" fmla="*/ 2971800 h 3021773"/>
                <a:gd name="connsiteX0" fmla="*/ 0 w 1458432"/>
                <a:gd name="connsiteY0" fmla="*/ 0 h 2855047"/>
                <a:gd name="connsiteX1" fmla="*/ 1458432 w 1458432"/>
                <a:gd name="connsiteY1" fmla="*/ 2801679 h 285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8432" h="2855047">
                  <a:moveTo>
                    <a:pt x="0" y="0"/>
                  </a:moveTo>
                  <a:cubicBezTo>
                    <a:pt x="25400" y="1066800"/>
                    <a:pt x="975832" y="3220779"/>
                    <a:pt x="1458432" y="2801679"/>
                  </a:cubicBezTo>
                </a:path>
              </a:pathLst>
            </a:custGeom>
            <a:noFill/>
            <a:ln w="47625" cmpd="tri">
              <a:solidFill>
                <a:srgbClr val="663300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0" name="Afbeelding 9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874" y="942976"/>
              <a:ext cx="180000" cy="329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11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7" grpId="0" animBg="1" autoUpdateAnimBg="0"/>
      <p:bldP spid="110" grpId="0" animBg="1"/>
      <p:bldP spid="819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-309662" y="272775"/>
            <a:ext cx="9270202" cy="6642375"/>
            <a:chOff x="-309662" y="272775"/>
            <a:chExt cx="9270202" cy="6642375"/>
          </a:xfrm>
        </p:grpSpPr>
        <p:grpSp>
          <p:nvGrpSpPr>
            <p:cNvPr id="99" name="Groep 98"/>
            <p:cNvGrpSpPr/>
            <p:nvPr/>
          </p:nvGrpSpPr>
          <p:grpSpPr>
            <a:xfrm>
              <a:off x="1215695" y="5252914"/>
              <a:ext cx="432171" cy="56772"/>
              <a:chOff x="1215695" y="5276664"/>
              <a:chExt cx="432171" cy="56772"/>
            </a:xfrm>
          </p:grpSpPr>
          <p:cxnSp>
            <p:nvCxnSpPr>
              <p:cNvPr id="100" name="Rechte verbindingslijn 99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ep 4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</a:t>
                    </a:r>
                    <a:r>
                      <a:rPr lang="en-US" altLang="nl-NL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</a:t>
                    </a:r>
                    <a:r>
                      <a:rPr lang="en-US" altLang="nl-NL" sz="24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  <a:endParaRPr lang="nl-NL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30696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pic>
            <p:nvPicPr>
              <p:cNvPr id="97" name="Afbeelding 9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5680" y="2737775"/>
                <a:ext cx="1008000" cy="1080728"/>
              </a:xfrm>
              <a:prstGeom prst="rect">
                <a:avLst/>
              </a:prstGeom>
            </p:spPr>
          </p:pic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7/11: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Kortsluiting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6883695" y="1063516"/>
            <a:ext cx="755651" cy="7556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1989" name="Groep 81988"/>
          <p:cNvGrpSpPr/>
          <p:nvPr/>
        </p:nvGrpSpPr>
        <p:grpSpPr>
          <a:xfrm>
            <a:off x="4670572" y="1458362"/>
            <a:ext cx="2601278" cy="5330244"/>
            <a:chOff x="4670572" y="1458362"/>
            <a:chExt cx="2601278" cy="5330244"/>
          </a:xfrm>
        </p:grpSpPr>
        <p:cxnSp>
          <p:nvCxnSpPr>
            <p:cNvPr id="25" name="Rechte verbindingslijn met pijl 24"/>
            <p:cNvCxnSpPr/>
            <p:nvPr/>
          </p:nvCxnSpPr>
          <p:spPr>
            <a:xfrm flipV="1">
              <a:off x="5504508" y="1458362"/>
              <a:ext cx="1767342" cy="2937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26" r="25490"/>
            <a:stretch/>
          </p:blipFill>
          <p:spPr>
            <a:xfrm>
              <a:off x="4670572" y="4236782"/>
              <a:ext cx="2015300" cy="2551824"/>
            </a:xfrm>
            <a:prstGeom prst="rect">
              <a:avLst/>
            </a:prstGeom>
          </p:spPr>
        </p:pic>
      </p:grpSp>
      <p:sp>
        <p:nvSpPr>
          <p:cNvPr id="81997" name="Toelichting met afgeronde rechthoek 81996"/>
          <p:cNvSpPr/>
          <p:nvPr/>
        </p:nvSpPr>
        <p:spPr>
          <a:xfrm>
            <a:off x="83788" y="766525"/>
            <a:ext cx="2657608" cy="1328023"/>
          </a:xfrm>
          <a:prstGeom prst="wedgeRoundRectCallout">
            <a:avLst>
              <a:gd name="adj1" fmla="val 73801"/>
              <a:gd name="adj2" fmla="val 430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Zekering is afgeslagen (“OFF”).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AutoShape 151"/>
          <p:cNvSpPr>
            <a:spLocks noChangeArrowheads="1"/>
          </p:cNvSpPr>
          <p:nvPr/>
        </p:nvSpPr>
        <p:spPr bwMode="auto">
          <a:xfrm>
            <a:off x="5520274" y="4793396"/>
            <a:ext cx="3456032" cy="1736646"/>
          </a:xfrm>
          <a:prstGeom prst="wedgeRoundRectCallout">
            <a:avLst>
              <a:gd name="adj1" fmla="val 1697"/>
              <a:gd name="adj2" fmla="val -24217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351283" y="2983192"/>
            <a:ext cx="407774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 is geen weerstand in de stroomkring.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stroomsterkte wordt supergroot. De zekering slaat af.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5679346" y="14478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5400000">
            <a:off x="6915150" y="215265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5599459" y="262890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3385094" y="1803400"/>
            <a:ext cx="324000" cy="540108"/>
          </a:xfrm>
          <a:prstGeom prst="rect">
            <a:avLst/>
          </a:prstGeom>
        </p:spPr>
      </p:pic>
      <p:sp>
        <p:nvSpPr>
          <p:cNvPr id="108" name="Ovaal 107"/>
          <p:cNvSpPr>
            <a:spLocks noChangeAspect="1"/>
          </p:cNvSpPr>
          <p:nvPr/>
        </p:nvSpPr>
        <p:spPr>
          <a:xfrm>
            <a:off x="3222525" y="1690688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Line 160"/>
          <p:cNvSpPr>
            <a:spLocks noChangeShapeType="1"/>
          </p:cNvSpPr>
          <p:nvPr/>
        </p:nvSpPr>
        <p:spPr bwMode="auto">
          <a:xfrm>
            <a:off x="2503418" y="511509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105" name="Afbeelding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1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93" grpId="0" animBg="1"/>
      <p:bldP spid="81997" grpId="0" animBg="1"/>
      <p:bldP spid="101" grpId="0" animBg="1" autoUpdateAnimBg="0"/>
      <p:bldP spid="22" grpId="0" animBg="1"/>
      <p:bldP spid="102" grpId="0" animBg="1"/>
      <p:bldP spid="103" grpId="0" animBg="1"/>
      <p:bldP spid="106" grpId="0" animBg="1"/>
      <p:bldP spid="108" grpId="0" animBg="1"/>
      <p:bldP spid="1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81992" name="Groep 81991"/>
          <p:cNvGrpSpPr/>
          <p:nvPr/>
        </p:nvGrpSpPr>
        <p:grpSpPr>
          <a:xfrm>
            <a:off x="-309662" y="272775"/>
            <a:ext cx="9270202" cy="6642375"/>
            <a:chOff x="-309662" y="272775"/>
            <a:chExt cx="9270202" cy="6642375"/>
          </a:xfrm>
        </p:grpSpPr>
        <p:grpSp>
          <p:nvGrpSpPr>
            <p:cNvPr id="117" name="Groep 116"/>
            <p:cNvGrpSpPr/>
            <p:nvPr/>
          </p:nvGrpSpPr>
          <p:grpSpPr>
            <a:xfrm>
              <a:off x="1215695" y="5252914"/>
              <a:ext cx="432171" cy="56772"/>
              <a:chOff x="1215695" y="5276664"/>
              <a:chExt cx="432171" cy="56772"/>
            </a:xfrm>
          </p:grpSpPr>
          <p:cxnSp>
            <p:nvCxnSpPr>
              <p:cNvPr id="118" name="Rechte verbindingslijn 117"/>
              <p:cNvCxnSpPr/>
              <p:nvPr/>
            </p:nvCxnSpPr>
            <p:spPr>
              <a:xfrm flipH="1">
                <a:off x="1215866" y="5276664"/>
                <a:ext cx="432000" cy="0"/>
              </a:xfrm>
              <a:prstGeom prst="line">
                <a:avLst/>
              </a:prstGeom>
              <a:ln w="57150">
                <a:solidFill>
                  <a:srgbClr val="CC9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>
              <a:xfrm flipH="1">
                <a:off x="1215695" y="5333436"/>
                <a:ext cx="432000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ep 5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</a:t>
                    </a:r>
                    <a:r>
                      <a:rPr lang="en-US" altLang="nl-NL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</a:t>
                    </a:r>
                    <a:r>
                      <a:rPr lang="en-US" altLang="nl-NL" sz="24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  <a:endParaRPr lang="nl-NL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14930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pic>
            <p:nvPicPr>
              <p:cNvPr id="101" name="Afbeelding 10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5308" y="2713712"/>
                <a:ext cx="1008000" cy="1080728"/>
              </a:xfrm>
              <a:prstGeom prst="rect">
                <a:avLst/>
              </a:prstGeom>
            </p:spPr>
          </p:pic>
        </p:grpSp>
      </p:grpSp>
      <p:grpSp>
        <p:nvGrpSpPr>
          <p:cNvPr id="29" name="Groep 28"/>
          <p:cNvGrpSpPr/>
          <p:nvPr/>
        </p:nvGrpSpPr>
        <p:grpSpPr>
          <a:xfrm>
            <a:off x="4395840" y="999079"/>
            <a:ext cx="2704560" cy="5558885"/>
            <a:chOff x="4395840" y="999079"/>
            <a:chExt cx="2704560" cy="5558885"/>
          </a:xfrm>
        </p:grpSpPr>
        <p:grpSp>
          <p:nvGrpSpPr>
            <p:cNvPr id="27" name="Groep 26"/>
            <p:cNvGrpSpPr/>
            <p:nvPr/>
          </p:nvGrpSpPr>
          <p:grpSpPr>
            <a:xfrm>
              <a:off x="4395840" y="999079"/>
              <a:ext cx="2704560" cy="5558885"/>
              <a:chOff x="4376790" y="999079"/>
              <a:chExt cx="2704560" cy="5558885"/>
            </a:xfrm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6790" y="3853404"/>
                <a:ext cx="2704560" cy="2704560"/>
              </a:xfrm>
              <a:prstGeom prst="rect">
                <a:avLst/>
              </a:prstGeom>
            </p:spPr>
          </p:pic>
          <p:grpSp>
            <p:nvGrpSpPr>
              <p:cNvPr id="24" name="Groep 23"/>
              <p:cNvGrpSpPr/>
              <p:nvPr/>
            </p:nvGrpSpPr>
            <p:grpSpPr>
              <a:xfrm>
                <a:off x="4474047" y="999079"/>
                <a:ext cx="1327440" cy="3430420"/>
                <a:chOff x="5178897" y="1265779"/>
                <a:chExt cx="1327440" cy="3430420"/>
              </a:xfrm>
            </p:grpSpPr>
            <p:pic>
              <p:nvPicPr>
                <p:cNvPr id="21" name="Afbeelding 20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7103" y="1265779"/>
                  <a:ext cx="162000" cy="90880"/>
                </a:xfrm>
                <a:prstGeom prst="rect">
                  <a:avLst/>
                </a:prstGeom>
              </p:spPr>
            </p:pic>
            <p:sp>
              <p:nvSpPr>
                <p:cNvPr id="23" name="Vrije vorm 22"/>
                <p:cNvSpPr/>
                <p:nvPr/>
              </p:nvSpPr>
              <p:spPr>
                <a:xfrm>
                  <a:off x="5178897" y="1312175"/>
                  <a:ext cx="562070" cy="3281870"/>
                </a:xfrm>
                <a:custGeom>
                  <a:avLst/>
                  <a:gdLst>
                    <a:gd name="connsiteX0" fmla="*/ 0 w 491319"/>
                    <a:gd name="connsiteY0" fmla="*/ 0 h 3548418"/>
                    <a:gd name="connsiteX1" fmla="*/ 491319 w 491319"/>
                    <a:gd name="connsiteY1" fmla="*/ 3548418 h 3548418"/>
                    <a:gd name="connsiteX0" fmla="*/ 0 w 491319"/>
                    <a:gd name="connsiteY0" fmla="*/ 0 h 3548418"/>
                    <a:gd name="connsiteX1" fmla="*/ 491319 w 491319"/>
                    <a:gd name="connsiteY1" fmla="*/ 3548418 h 3548418"/>
                    <a:gd name="connsiteX0" fmla="*/ 0 w 1596219"/>
                    <a:gd name="connsiteY0" fmla="*/ 0 h 3300768"/>
                    <a:gd name="connsiteX1" fmla="*/ 1596219 w 1596219"/>
                    <a:gd name="connsiteY1" fmla="*/ 3300768 h 3300768"/>
                    <a:gd name="connsiteX0" fmla="*/ 0 w 1596219"/>
                    <a:gd name="connsiteY0" fmla="*/ 0 h 3300768"/>
                    <a:gd name="connsiteX1" fmla="*/ 1596219 w 1596219"/>
                    <a:gd name="connsiteY1" fmla="*/ 3300768 h 3300768"/>
                    <a:gd name="connsiteX0" fmla="*/ 570096 w 570187"/>
                    <a:gd name="connsiteY0" fmla="*/ 0 h 3281718"/>
                    <a:gd name="connsiteX1" fmla="*/ 261315 w 570187"/>
                    <a:gd name="connsiteY1" fmla="*/ 3281718 h 3281718"/>
                    <a:gd name="connsiteX0" fmla="*/ 561978 w 562070"/>
                    <a:gd name="connsiteY0" fmla="*/ 0 h 3281870"/>
                    <a:gd name="connsiteX1" fmla="*/ 253197 w 562070"/>
                    <a:gd name="connsiteY1" fmla="*/ 3281718 h 328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2070" h="3281870">
                      <a:moveTo>
                        <a:pt x="561978" y="0"/>
                      </a:moveTo>
                      <a:cubicBezTo>
                        <a:pt x="573351" y="1201856"/>
                        <a:pt x="-464732" y="3302474"/>
                        <a:pt x="253197" y="3281718"/>
                      </a:cubicBezTo>
                    </a:path>
                  </a:pathLst>
                </a:custGeom>
                <a:noFill/>
                <a:ln w="44450" cmpd="tri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" name="Afbeelding 4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6708" y="3127239"/>
                  <a:ext cx="1319629" cy="156896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8" name="Afbeelding 2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667" y="3002242"/>
              <a:ext cx="1486488" cy="3244894"/>
            </a:xfrm>
            <a:prstGeom prst="rect">
              <a:avLst/>
            </a:prstGeom>
          </p:spPr>
        </p:pic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2"/>
            <a:ext cx="9144432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8/11: 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4647518" y="4075113"/>
            <a:ext cx="471488" cy="471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7" name="AutoShape 151"/>
          <p:cNvSpPr>
            <a:spLocks noChangeArrowheads="1"/>
          </p:cNvSpPr>
          <p:nvPr/>
        </p:nvSpPr>
        <p:spPr bwMode="auto">
          <a:xfrm>
            <a:off x="106443" y="553427"/>
            <a:ext cx="3456032" cy="2145268"/>
          </a:xfrm>
          <a:prstGeom prst="wedgeRoundRectCallout">
            <a:avLst>
              <a:gd name="adj1" fmla="val 86184"/>
              <a:gd name="adj2" fmla="val 1242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bureaulamp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ine 160"/>
          <p:cNvSpPr>
            <a:spLocks noChangeShapeType="1"/>
          </p:cNvSpPr>
          <p:nvPr/>
        </p:nvSpPr>
        <p:spPr bwMode="auto">
          <a:xfrm rot="10800000">
            <a:off x="4782942" y="649891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4" name="Line 160"/>
          <p:cNvSpPr>
            <a:spLocks noChangeShapeType="1"/>
          </p:cNvSpPr>
          <p:nvPr/>
        </p:nvSpPr>
        <p:spPr bwMode="auto">
          <a:xfrm rot="-5400000">
            <a:off x="2987805" y="327862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5" name="Line 160"/>
          <p:cNvSpPr>
            <a:spLocks noChangeShapeType="1"/>
          </p:cNvSpPr>
          <p:nvPr/>
        </p:nvSpPr>
        <p:spPr bwMode="auto">
          <a:xfrm rot="5400000">
            <a:off x="5429402" y="441154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7" name="Line 160"/>
          <p:cNvSpPr>
            <a:spLocks noChangeShapeType="1"/>
          </p:cNvSpPr>
          <p:nvPr/>
        </p:nvSpPr>
        <p:spPr bwMode="auto">
          <a:xfrm rot="5400000">
            <a:off x="5369408" y="5572126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81990" name="Groep 81989"/>
          <p:cNvGrpSpPr/>
          <p:nvPr/>
        </p:nvGrpSpPr>
        <p:grpSpPr>
          <a:xfrm>
            <a:off x="-428611" y="5274101"/>
            <a:ext cx="1685911" cy="1621780"/>
            <a:chOff x="-409917" y="5293370"/>
            <a:chExt cx="1685911" cy="1621780"/>
          </a:xfrm>
        </p:grpSpPr>
        <p:cxnSp>
          <p:nvCxnSpPr>
            <p:cNvPr id="108" name="Rechte verbindingslijn 107"/>
            <p:cNvCxnSpPr/>
            <p:nvPr/>
          </p:nvCxnSpPr>
          <p:spPr>
            <a:xfrm>
              <a:off x="1275994" y="5293370"/>
              <a:ext cx="0" cy="1621780"/>
            </a:xfrm>
            <a:prstGeom prst="line">
              <a:avLst/>
            </a:prstGeom>
            <a:ln w="4762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 Box 65"/>
            <p:cNvSpPr txBox="1">
              <a:spLocks noChangeArrowheads="1"/>
            </p:cNvSpPr>
            <p:nvPr/>
          </p:nvSpPr>
          <p:spPr bwMode="auto">
            <a:xfrm>
              <a:off x="-409917" y="6199561"/>
              <a:ext cx="164447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Nul</a:t>
              </a:r>
              <a:r>
                <a:rPr lang="en-US" alt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aan</a:t>
              </a:r>
              <a:r>
                <a:rPr lang="en-US" alt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aard</a:t>
              </a:r>
              <a:r>
                <a:rPr lang="en-US" alt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-pen</a:t>
              </a:r>
              <a:endParaRPr lang="nl-NL" alt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Tekstvak 110"/>
          <p:cNvSpPr txBox="1"/>
          <p:nvPr/>
        </p:nvSpPr>
        <p:spPr>
          <a:xfrm>
            <a:off x="5063410" y="570185"/>
            <a:ext cx="385200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Door de fasedraad in de aardlekschakelaar loopt nu meer stroom dan in de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nulleiding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Binnen 0,1 s slaat de aardlekschakelaar af.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3503410" y="9421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6060000">
            <a:off x="4694603" y="2051792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3023119" y="649446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99" name="Line 160"/>
          <p:cNvSpPr>
            <a:spLocks noChangeShapeType="1"/>
          </p:cNvSpPr>
          <p:nvPr/>
        </p:nvSpPr>
        <p:spPr bwMode="auto">
          <a:xfrm rot="-5400000">
            <a:off x="1032172" y="6328888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0" name="Line 160"/>
          <p:cNvSpPr>
            <a:spLocks noChangeShapeType="1"/>
          </p:cNvSpPr>
          <p:nvPr/>
        </p:nvSpPr>
        <p:spPr bwMode="auto">
          <a:xfrm rot="6060000">
            <a:off x="4310408" y="3592458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02" y="3009361"/>
            <a:ext cx="144000" cy="429090"/>
          </a:xfrm>
          <a:prstGeom prst="rect">
            <a:avLst/>
          </a:prstGeom>
        </p:spPr>
      </p:pic>
      <p:sp>
        <p:nvSpPr>
          <p:cNvPr id="113" name="Line 160"/>
          <p:cNvSpPr>
            <a:spLocks noChangeShapeType="1"/>
          </p:cNvSpPr>
          <p:nvPr/>
        </p:nvSpPr>
        <p:spPr bwMode="auto">
          <a:xfrm rot="-4440000">
            <a:off x="5227877" y="4064394"/>
            <a:ext cx="288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4" name="Line 160"/>
          <p:cNvSpPr>
            <a:spLocks noChangeShapeType="1"/>
          </p:cNvSpPr>
          <p:nvPr/>
        </p:nvSpPr>
        <p:spPr bwMode="auto">
          <a:xfrm>
            <a:off x="2603632" y="512170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6" name="Ovaal 115"/>
          <p:cNvSpPr>
            <a:spLocks noChangeAspect="1"/>
          </p:cNvSpPr>
          <p:nvPr/>
        </p:nvSpPr>
        <p:spPr>
          <a:xfrm>
            <a:off x="3537132" y="2972782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Toelichting met afgeronde rechthoek 119"/>
          <p:cNvSpPr/>
          <p:nvPr/>
        </p:nvSpPr>
        <p:spPr>
          <a:xfrm>
            <a:off x="83788" y="2532317"/>
            <a:ext cx="2657608" cy="1328023"/>
          </a:xfrm>
          <a:prstGeom prst="wedgeRoundRectCallout">
            <a:avLst>
              <a:gd name="adj1" fmla="val 80326"/>
              <a:gd name="adj2" fmla="val 97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afgeslagen (“OFF”).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Afbeelding 1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90" y="2983192"/>
            <a:ext cx="554699" cy="869938"/>
          </a:xfrm>
          <a:prstGeom prst="rect">
            <a:avLst/>
          </a:prstGeom>
        </p:spPr>
      </p:pic>
      <p:sp>
        <p:nvSpPr>
          <p:cNvPr id="115" name="Tekstvak 114"/>
          <p:cNvSpPr txBox="1"/>
          <p:nvPr/>
        </p:nvSpPr>
        <p:spPr>
          <a:xfrm>
            <a:off x="5063410" y="2956476"/>
            <a:ext cx="3852000" cy="236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weerstand van een mens is ongeveer 1000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.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cs typeface="Arial" panose="020B0604020202020204" pitchFamily="34" charset="0"/>
              </a:rPr>
              <a:t>I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U/R = 230/1000 = 230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mA.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Zonder aardlekschakelaar is dat een dodelijke stroom.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18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93" grpId="0" animBg="1"/>
      <p:bldP spid="97" grpId="0" animBg="1" autoUpdateAnimBg="0"/>
      <p:bldP spid="100" grpId="0" animBg="1"/>
      <p:bldP spid="104" grpId="0" animBg="1"/>
      <p:bldP spid="105" grpId="0" animBg="1"/>
      <p:bldP spid="107" grpId="0" animBg="1"/>
      <p:bldP spid="111" grpId="0" animBg="1"/>
      <p:bldP spid="102" grpId="0" animBg="1"/>
      <p:bldP spid="103" grpId="0" animBg="1"/>
      <p:bldP spid="106" grpId="0" animBg="1"/>
      <p:bldP spid="99" grpId="0" animBg="1"/>
      <p:bldP spid="110" grpId="0" animBg="1"/>
      <p:bldP spid="113" grpId="0" animBg="1"/>
      <p:bldP spid="114" grpId="0" animBg="1"/>
      <p:bldP spid="116" grpId="0" animBg="1"/>
      <p:bldP spid="120" grpId="0" animBg="1"/>
      <p:bldP spid="1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076950"/>
            <a:ext cx="91440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-428611" y="272775"/>
            <a:ext cx="9389151" cy="6642375"/>
            <a:chOff x="-428611" y="272775"/>
            <a:chExt cx="9389151" cy="6642375"/>
          </a:xfrm>
        </p:grpSpPr>
        <p:grpSp>
          <p:nvGrpSpPr>
            <p:cNvPr id="5" name="Groep 4"/>
            <p:cNvGrpSpPr/>
            <p:nvPr/>
          </p:nvGrpSpPr>
          <p:grpSpPr>
            <a:xfrm>
              <a:off x="-309662" y="272775"/>
              <a:ext cx="9270202" cy="6642375"/>
              <a:chOff x="-309662" y="272775"/>
              <a:chExt cx="9270202" cy="6642375"/>
            </a:xfrm>
          </p:grpSpPr>
          <p:grpSp>
            <p:nvGrpSpPr>
              <p:cNvPr id="99" name="Groep 98"/>
              <p:cNvGrpSpPr/>
              <p:nvPr/>
            </p:nvGrpSpPr>
            <p:grpSpPr>
              <a:xfrm>
                <a:off x="1215695" y="5252914"/>
                <a:ext cx="432171" cy="56772"/>
                <a:chOff x="1215695" y="5276664"/>
                <a:chExt cx="432171" cy="56772"/>
              </a:xfrm>
            </p:grpSpPr>
            <p:cxnSp>
              <p:nvCxnSpPr>
                <p:cNvPr id="100" name="Rechte verbindingslijn 99"/>
                <p:cNvCxnSpPr/>
                <p:nvPr/>
              </p:nvCxnSpPr>
              <p:spPr>
                <a:xfrm flipH="1">
                  <a:off x="1215866" y="5276664"/>
                  <a:ext cx="432000" cy="0"/>
                </a:xfrm>
                <a:prstGeom prst="line">
                  <a:avLst/>
                </a:prstGeom>
                <a:ln w="57150">
                  <a:solidFill>
                    <a:srgbClr val="CC9A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chte verbindingslijn 103"/>
                <p:cNvCxnSpPr/>
                <p:nvPr/>
              </p:nvCxnSpPr>
              <p:spPr>
                <a:xfrm flipH="1">
                  <a:off x="1215695" y="5333436"/>
                  <a:ext cx="432000" cy="0"/>
                </a:xfrm>
                <a:prstGeom prst="line">
                  <a:avLst/>
                </a:prstGeom>
                <a:ln w="57150" cmpd="sng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ep 12"/>
              <p:cNvGrpSpPr/>
              <p:nvPr/>
            </p:nvGrpSpPr>
            <p:grpSpPr>
              <a:xfrm>
                <a:off x="-309662" y="272775"/>
                <a:ext cx="9270202" cy="6642375"/>
                <a:chOff x="-309662" y="272775"/>
                <a:chExt cx="9270202" cy="6642375"/>
              </a:xfrm>
            </p:grpSpPr>
            <p:sp>
              <p:nvSpPr>
                <p:cNvPr id="1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897405" y="6314221"/>
                  <a:ext cx="17982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Aard</a:t>
                  </a:r>
                  <a:r>
                    <a:rPr lang="en-US" altLang="nl-NL" sz="20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-pen</a:t>
                  </a:r>
                  <a:endPara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" name="Groep 10"/>
                <p:cNvGrpSpPr/>
                <p:nvPr/>
              </p:nvGrpSpPr>
              <p:grpSpPr>
                <a:xfrm>
                  <a:off x="-309662" y="272775"/>
                  <a:ext cx="9270202" cy="6642375"/>
                  <a:chOff x="-309662" y="272775"/>
                  <a:chExt cx="9270202" cy="6642375"/>
                </a:xfrm>
              </p:grpSpPr>
              <p:sp>
                <p:nvSpPr>
                  <p:cNvPr id="819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9662" y="1803400"/>
                    <a:ext cx="305105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x 16 </a:t>
                    </a:r>
                    <a:r>
                      <a:rPr lang="en-US" altLang="nl-NL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</a:t>
                    </a:r>
                    <a:r>
                      <a:rPr lang="en-US" altLang="nl-NL" sz="24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zekeringen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112" y="4395362"/>
                    <a:ext cx="183896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Hoofdzekering</a:t>
                    </a:r>
                    <a:endParaRPr lang="nl-NL" altLang="nl-NL" sz="2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21" y="2983192"/>
                    <a:ext cx="272061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err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Aardlekschakelaar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07" y="3791012"/>
                    <a:ext cx="237129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anchorCtr="0">
                    <a:no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kWh-meter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5054996"/>
                    <a:ext cx="57099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Nul</a:t>
                    </a:r>
                    <a:endParaRPr lang="nl-NL" altLang="nl-NL" sz="2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987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697" y="4765014"/>
                    <a:ext cx="75533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Fase</a:t>
                    </a:r>
                    <a:endParaRPr lang="nl-NL" altLang="nl-NL" sz="2000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ep 9"/>
                  <p:cNvGrpSpPr/>
                  <p:nvPr/>
                </p:nvGrpSpPr>
                <p:grpSpPr>
                  <a:xfrm>
                    <a:off x="-232585" y="272775"/>
                    <a:ext cx="9193125" cy="6642375"/>
                    <a:chOff x="-232585" y="272775"/>
                    <a:chExt cx="9193125" cy="6642375"/>
                  </a:xfrm>
                </p:grpSpPr>
                <p:sp>
                  <p:nvSpPr>
                    <p:cNvPr id="81985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5224" y="5591199"/>
                      <a:ext cx="155088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Aardleiding</a:t>
                      </a:r>
                      <a:endParaRPr lang="nl-NL" altLang="nl-NL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ep 2"/>
                    <p:cNvGrpSpPr/>
                    <p:nvPr/>
                  </p:nvGrpSpPr>
                  <p:grpSpPr>
                    <a:xfrm>
                      <a:off x="-232585" y="272775"/>
                      <a:ext cx="9193125" cy="6642375"/>
                      <a:chOff x="-232585" y="272775"/>
                      <a:chExt cx="9193125" cy="6642375"/>
                    </a:xfrm>
                  </p:grpSpPr>
                  <p:grpSp>
                    <p:nvGrpSpPr>
                      <p:cNvPr id="819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526" y="533400"/>
                        <a:ext cx="7056000" cy="5091114"/>
                        <a:chOff x="1046" y="336"/>
                        <a:chExt cx="4449" cy="3207"/>
                      </a:xfrm>
                    </p:grpSpPr>
                    <p:grpSp>
                      <p:nvGrpSpPr>
                        <p:cNvPr id="8193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655"/>
                          <a:ext cx="4449" cy="1888"/>
                          <a:chOff x="1046" y="1655"/>
                          <a:chExt cx="4449" cy="1888"/>
                        </a:xfrm>
                      </p:grpSpPr>
                      <p:sp>
                        <p:nvSpPr>
                          <p:cNvPr id="81934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1" y="1655"/>
                            <a:ext cx="3054" cy="1888"/>
                          </a:xfrm>
                          <a:custGeom>
                            <a:avLst/>
                            <a:gdLst>
                              <a:gd name="T0" fmla="*/ 0 w 3054"/>
                              <a:gd name="T1" fmla="*/ 384 h 1371"/>
                              <a:gd name="T2" fmla="*/ 0 w 3054"/>
                              <a:gd name="T3" fmla="*/ 0 h 1371"/>
                              <a:gd name="T4" fmla="*/ 3054 w 3054"/>
                              <a:gd name="T5" fmla="*/ 0 h 1371"/>
                              <a:gd name="T6" fmla="*/ 3054 w 3054"/>
                              <a:gd name="T7" fmla="*/ 1280 h 1371"/>
                              <a:gd name="T8" fmla="*/ 2569 w 3054"/>
                              <a:gd name="T9" fmla="*/ 1271 h 1371"/>
                              <a:gd name="T10" fmla="*/ 2569 w 3054"/>
                              <a:gd name="T11" fmla="*/ 1371 h 1371"/>
                              <a:gd name="connsiteX0" fmla="*/ 0 w 10000"/>
                              <a:gd name="connsiteY0" fmla="*/ 2801 h 13342"/>
                              <a:gd name="connsiteX1" fmla="*/ 0 w 10000"/>
                              <a:gd name="connsiteY1" fmla="*/ 0 h 13342"/>
                              <a:gd name="connsiteX2" fmla="*/ 10000 w 10000"/>
                              <a:gd name="connsiteY2" fmla="*/ 0 h 13342"/>
                              <a:gd name="connsiteX3" fmla="*/ 10000 w 10000"/>
                              <a:gd name="connsiteY3" fmla="*/ 13342 h 13342"/>
                              <a:gd name="connsiteX4" fmla="*/ 8412 w 10000"/>
                              <a:gd name="connsiteY4" fmla="*/ 9271 h 13342"/>
                              <a:gd name="connsiteX5" fmla="*/ 8412 w 10000"/>
                              <a:gd name="connsiteY5" fmla="*/ 10000 h 13342"/>
                              <a:gd name="connsiteX0" fmla="*/ 0 w 10000"/>
                              <a:gd name="connsiteY0" fmla="*/ 2801 h 13371"/>
                              <a:gd name="connsiteX1" fmla="*/ 0 w 10000"/>
                              <a:gd name="connsiteY1" fmla="*/ 0 h 13371"/>
                              <a:gd name="connsiteX2" fmla="*/ 10000 w 10000"/>
                              <a:gd name="connsiteY2" fmla="*/ 0 h 13371"/>
                              <a:gd name="connsiteX3" fmla="*/ 10000 w 10000"/>
                              <a:gd name="connsiteY3" fmla="*/ 13342 h 13371"/>
                              <a:gd name="connsiteX4" fmla="*/ 8412 w 10000"/>
                              <a:gd name="connsiteY4" fmla="*/ 9271 h 13371"/>
                              <a:gd name="connsiteX5" fmla="*/ 8566 w 10000"/>
                              <a:gd name="connsiteY5" fmla="*/ 13371 h 13371"/>
                              <a:gd name="connsiteX0" fmla="*/ 0 w 10000"/>
                              <a:gd name="connsiteY0" fmla="*/ 2801 h 13639"/>
                              <a:gd name="connsiteX1" fmla="*/ 0 w 10000"/>
                              <a:gd name="connsiteY1" fmla="*/ 0 h 13639"/>
                              <a:gd name="connsiteX2" fmla="*/ 10000 w 10000"/>
                              <a:gd name="connsiteY2" fmla="*/ 0 h 13639"/>
                              <a:gd name="connsiteX3" fmla="*/ 10000 w 10000"/>
                              <a:gd name="connsiteY3" fmla="*/ 13342 h 13639"/>
                              <a:gd name="connsiteX4" fmla="*/ 8895 w 10000"/>
                              <a:gd name="connsiteY4" fmla="*/ 13228 h 13639"/>
                              <a:gd name="connsiteX5" fmla="*/ 8566 w 10000"/>
                              <a:gd name="connsiteY5" fmla="*/ 13371 h 13639"/>
                              <a:gd name="connsiteX0" fmla="*/ 0 w 10000"/>
                              <a:gd name="connsiteY0" fmla="*/ 2801 h 13769"/>
                              <a:gd name="connsiteX1" fmla="*/ 0 w 10000"/>
                              <a:gd name="connsiteY1" fmla="*/ 0 h 13769"/>
                              <a:gd name="connsiteX2" fmla="*/ 10000 w 10000"/>
                              <a:gd name="connsiteY2" fmla="*/ 0 h 13769"/>
                              <a:gd name="connsiteX3" fmla="*/ 10000 w 10000"/>
                              <a:gd name="connsiteY3" fmla="*/ 13342 h 13769"/>
                              <a:gd name="connsiteX4" fmla="*/ 8873 w 10000"/>
                              <a:gd name="connsiteY4" fmla="*/ 13375 h 13769"/>
                              <a:gd name="connsiteX5" fmla="*/ 8566 w 10000"/>
                              <a:gd name="connsiteY5" fmla="*/ 13371 h 1376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3769">
                                <a:moveTo>
                                  <a:pt x="0" y="2801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3342"/>
                                </a:lnTo>
                                <a:lnTo>
                                  <a:pt x="8873" y="13375"/>
                                </a:lnTo>
                                <a:cubicBezTo>
                                  <a:pt x="8924" y="14742"/>
                                  <a:pt x="8515" y="12004"/>
                                  <a:pt x="8566" y="13371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5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6" y="2035"/>
                            <a:ext cx="1394" cy="1361"/>
                          </a:xfrm>
                          <a:custGeom>
                            <a:avLst/>
                            <a:gdLst>
                              <a:gd name="T0" fmla="*/ 1392 w 1394"/>
                              <a:gd name="T1" fmla="*/ 0 h 1344"/>
                              <a:gd name="T2" fmla="*/ 1394 w 1394"/>
                              <a:gd name="T3" fmla="*/ 1337 h 1344"/>
                              <a:gd name="T4" fmla="*/ 0 w 1394"/>
                              <a:gd name="T5" fmla="*/ 1344 h 13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94" h="1344">
                                <a:moveTo>
                                  <a:pt x="1392" y="0"/>
                                </a:moveTo>
                                <a:lnTo>
                                  <a:pt x="1394" y="1337"/>
                                </a:lnTo>
                                <a:lnTo>
                                  <a:pt x="0" y="13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3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4" y="336"/>
                          <a:ext cx="467" cy="1302"/>
                          <a:chOff x="4134" y="336"/>
                          <a:chExt cx="467" cy="1302"/>
                        </a:xfrm>
                      </p:grpSpPr>
                      <p:sp>
                        <p:nvSpPr>
                          <p:cNvPr id="81937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4" y="336"/>
                            <a:ext cx="373" cy="486"/>
                          </a:xfrm>
                          <a:custGeom>
                            <a:avLst/>
                            <a:gdLst>
                              <a:gd name="T0" fmla="*/ 0 w 283"/>
                              <a:gd name="T1" fmla="*/ 0 h 486"/>
                              <a:gd name="T2" fmla="*/ 283 w 283"/>
                              <a:gd name="T3" fmla="*/ 2 h 486"/>
                              <a:gd name="T4" fmla="*/ 282 w 283"/>
                              <a:gd name="T5" fmla="*/ 486 h 4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83" h="486">
                                <a:moveTo>
                                  <a:pt x="0" y="0"/>
                                </a:moveTo>
                                <a:lnTo>
                                  <a:pt x="283" y="2"/>
                                </a:lnTo>
                                <a:lnTo>
                                  <a:pt x="282" y="486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8" y="813"/>
                            <a:ext cx="113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39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6" y="1014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194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32" y="681"/>
                          <a:ext cx="222" cy="960"/>
                          <a:chOff x="2850" y="672"/>
                          <a:chExt cx="222" cy="960"/>
                        </a:xfrm>
                      </p:grpSpPr>
                      <p:sp>
                        <p:nvSpPr>
                          <p:cNvPr id="81941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2850" y="816"/>
                            <a:ext cx="96" cy="191"/>
                          </a:xfrm>
                          <a:custGeom>
                            <a:avLst/>
                            <a:gdLst>
                              <a:gd name="G0" fmla="+- 3616 0 0"/>
                              <a:gd name="G1" fmla="+- 21600 0 0"/>
                              <a:gd name="G2" fmla="+- 21600 0 0"/>
                              <a:gd name="T0" fmla="*/ 3616 w 25216"/>
                              <a:gd name="T1" fmla="*/ 0 h 43200"/>
                              <a:gd name="T2" fmla="*/ 0 w 25216"/>
                              <a:gd name="T3" fmla="*/ 42895 h 43200"/>
                              <a:gd name="T4" fmla="*/ 3616 w 25216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216" h="43200" fill="none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</a:path>
                              <a:path w="25216" h="43200" stroke="0" extrusionOk="0">
                                <a:moveTo>
                                  <a:pt x="3615" y="0"/>
                                </a:moveTo>
                                <a:cubicBezTo>
                                  <a:pt x="15545" y="0"/>
                                  <a:pt x="25216" y="9670"/>
                                  <a:pt x="25216" y="21600"/>
                                </a:cubicBezTo>
                                <a:cubicBezTo>
                                  <a:pt x="25216" y="33529"/>
                                  <a:pt x="15545" y="43200"/>
                                  <a:pt x="3616" y="43200"/>
                                </a:cubicBezTo>
                                <a:cubicBezTo>
                                  <a:pt x="2404" y="43200"/>
                                  <a:pt x="1194" y="43098"/>
                                  <a:pt x="-1" y="42895"/>
                                </a:cubicBezTo>
                                <a:lnTo>
                                  <a:pt x="361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2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26" y="672"/>
                            <a:ext cx="146" cy="159"/>
                          </a:xfrm>
                          <a:custGeom>
                            <a:avLst/>
                            <a:gdLst>
                              <a:gd name="T0" fmla="*/ 146 w 146"/>
                              <a:gd name="T1" fmla="*/ 0 h 144"/>
                              <a:gd name="T2" fmla="*/ 0 w 146"/>
                              <a:gd name="T3" fmla="*/ 5 h 144"/>
                              <a:gd name="T4" fmla="*/ 2 w 146"/>
                              <a:gd name="T5" fmla="*/ 144 h 1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46" h="144">
                                <a:moveTo>
                                  <a:pt x="146" y="0"/>
                                </a:moveTo>
                                <a:lnTo>
                                  <a:pt x="0" y="5"/>
                                </a:lnTo>
                                <a:lnTo>
                                  <a:pt x="2" y="144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accent2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4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8" y="1008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949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7512" y="538163"/>
                        <a:ext cx="7165975" cy="5119688"/>
                        <a:chOff x="1063" y="339"/>
                        <a:chExt cx="4514" cy="3225"/>
                      </a:xfrm>
                    </p:grpSpPr>
                    <p:grpSp>
                      <p:nvGrpSpPr>
                        <p:cNvPr id="8195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3" y="339"/>
                          <a:ext cx="4514" cy="3225"/>
                          <a:chOff x="1063" y="339"/>
                          <a:chExt cx="4514" cy="3225"/>
                        </a:xfrm>
                      </p:grpSpPr>
                      <p:grpSp>
                        <p:nvGrpSpPr>
                          <p:cNvPr id="8195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0" y="1508"/>
                            <a:ext cx="499" cy="1152"/>
                            <a:chOff x="1770" y="1200"/>
                            <a:chExt cx="499" cy="1152"/>
                          </a:xfrm>
                        </p:grpSpPr>
                        <p:sp>
                          <p:nvSpPr>
                            <p:cNvPr id="81952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70" y="1322"/>
                              <a:ext cx="499" cy="6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6"/>
                                <a:gd name="T2" fmla="*/ 498 w 498"/>
                                <a:gd name="T3" fmla="*/ 6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498" h="6">
                                  <a:moveTo>
                                    <a:pt x="0" y="0"/>
                                  </a:moveTo>
                                  <a:lnTo>
                                    <a:pt x="498" y="6"/>
                                  </a:lnTo>
                                </a:path>
                              </a:pathLst>
                            </a:custGeom>
                            <a:noFill/>
                            <a:ln w="57150" cmpd="sng">
                              <a:solidFill>
                                <a:srgbClr val="CC9900"/>
                              </a:solidFill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3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021" y="1200"/>
                              <a:ext cx="0" cy="1152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6633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4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78" y="1200"/>
                              <a:ext cx="0" cy="136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955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6" y="1200"/>
                              <a:ext cx="0" cy="144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CC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95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17" y="2615"/>
                            <a:ext cx="4" cy="635"/>
                          </a:xfrm>
                          <a:custGeom>
                            <a:avLst/>
                            <a:gdLst>
                              <a:gd name="T0" fmla="*/ 4 w 4"/>
                              <a:gd name="T1" fmla="*/ 0 h 621"/>
                              <a:gd name="T2" fmla="*/ 0 w 4"/>
                              <a:gd name="T3" fmla="*/ 621 h 6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621">
                                <a:moveTo>
                                  <a:pt x="4" y="0"/>
                                </a:moveTo>
                                <a:lnTo>
                                  <a:pt x="0" y="621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7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63" y="3236"/>
                            <a:ext cx="952" cy="0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CC99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74" y="339"/>
                            <a:ext cx="1280" cy="1180"/>
                          </a:xfrm>
                          <a:custGeom>
                            <a:avLst/>
                            <a:gdLst>
                              <a:gd name="T0" fmla="*/ 0 w 1280"/>
                              <a:gd name="T1" fmla="*/ 1180 h 1180"/>
                              <a:gd name="T2" fmla="*/ 0 w 1280"/>
                              <a:gd name="T3" fmla="*/ 0 h 1180"/>
                              <a:gd name="T4" fmla="*/ 1280 w 1280"/>
                              <a:gd name="T5" fmla="*/ 7 h 1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80" h="1180">
                                <a:moveTo>
                                  <a:pt x="0" y="1180"/>
                                </a:moveTo>
                                <a:lnTo>
                                  <a:pt x="0" y="0"/>
                                </a:lnTo>
                                <a:lnTo>
                                  <a:pt x="1280" y="7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5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" y="914"/>
                            <a:ext cx="3319" cy="2650"/>
                          </a:xfrm>
                          <a:custGeom>
                            <a:avLst/>
                            <a:gdLst>
                              <a:gd name="T0" fmla="*/ 0 w 3319"/>
                              <a:gd name="T1" fmla="*/ 649 h 2597"/>
                              <a:gd name="T2" fmla="*/ 0 w 3319"/>
                              <a:gd name="T3" fmla="*/ 0 h 2597"/>
                              <a:gd name="T4" fmla="*/ 3319 w 3319"/>
                              <a:gd name="T5" fmla="*/ 0 h 2597"/>
                              <a:gd name="T6" fmla="*/ 3319 w 3319"/>
                              <a:gd name="T7" fmla="*/ 2597 h 2597"/>
                              <a:gd name="T8" fmla="*/ 2734 w 3319"/>
                              <a:gd name="T9" fmla="*/ 2597 h 2597"/>
                              <a:gd name="T10" fmla="*/ 2734 w 3319"/>
                              <a:gd name="T11" fmla="*/ 2505 h 2597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237 w 10000"/>
                              <a:gd name="connsiteY4" fmla="*/ 10000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237 w 10000"/>
                              <a:gd name="connsiteY5" fmla="*/ 9646 h 10206"/>
                              <a:gd name="connsiteX0" fmla="*/ 0 w 10000"/>
                              <a:gd name="connsiteY0" fmla="*/ 2499 h 10206"/>
                              <a:gd name="connsiteX1" fmla="*/ 0 w 10000"/>
                              <a:gd name="connsiteY1" fmla="*/ 0 h 10206"/>
                              <a:gd name="connsiteX2" fmla="*/ 10000 w 10000"/>
                              <a:gd name="connsiteY2" fmla="*/ 0 h 10206"/>
                              <a:gd name="connsiteX3" fmla="*/ 10000 w 10000"/>
                              <a:gd name="connsiteY3" fmla="*/ 10206 h 10206"/>
                              <a:gd name="connsiteX4" fmla="*/ 8479 w 10000"/>
                              <a:gd name="connsiteY4" fmla="*/ 10206 h 10206"/>
                              <a:gd name="connsiteX5" fmla="*/ 8398 w 10000"/>
                              <a:gd name="connsiteY5" fmla="*/ 10033 h 10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000" h="10206">
                                <a:moveTo>
                                  <a:pt x="0" y="2499"/>
                                </a:moveTo>
                                <a:lnTo>
                                  <a:pt x="0" y="0"/>
                                </a:lnTo>
                                <a:lnTo>
                                  <a:pt x="10000" y="0"/>
                                </a:lnTo>
                                <a:lnTo>
                                  <a:pt x="10000" y="10206"/>
                                </a:lnTo>
                                <a:lnTo>
                                  <a:pt x="8479" y="10206"/>
                                </a:lnTo>
                                <a:cubicBezTo>
                                  <a:pt x="8452" y="10148"/>
                                  <a:pt x="8425" y="10091"/>
                                  <a:pt x="8398" y="10033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960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1" y="594"/>
                            <a:ext cx="1051" cy="942"/>
                          </a:xfrm>
                          <a:custGeom>
                            <a:avLst/>
                            <a:gdLst>
                              <a:gd name="T0" fmla="*/ 0 w 1051"/>
                              <a:gd name="T1" fmla="*/ 942 h 942"/>
                              <a:gd name="T2" fmla="*/ 0 w 1051"/>
                              <a:gd name="T3" fmla="*/ 0 h 942"/>
                              <a:gd name="T4" fmla="*/ 1051 w 1051"/>
                              <a:gd name="T5" fmla="*/ 0 h 9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051" h="942">
                                <a:moveTo>
                                  <a:pt x="0" y="942"/>
                                </a:moveTo>
                                <a:lnTo>
                                  <a:pt x="0" y="0"/>
                                </a:lnTo>
                                <a:lnTo>
                                  <a:pt x="1051" y="0"/>
                                </a:ln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rgbClr val="CC9900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6633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96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35" y="345"/>
                          <a:ext cx="59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" name="Groep 7"/>
                      <p:cNvGrpSpPr/>
                      <p:nvPr/>
                    </p:nvGrpSpPr>
                    <p:grpSpPr>
                      <a:xfrm>
                        <a:off x="2831703" y="3889713"/>
                        <a:ext cx="864000" cy="396000"/>
                        <a:chOff x="2831703" y="3460747"/>
                        <a:chExt cx="864000" cy="396000"/>
                      </a:xfrm>
                      <a:solidFill>
                        <a:schemeClr val="bg1">
                          <a:lumMod val="50000"/>
                        </a:schemeClr>
                      </a:solidFill>
                    </p:grpSpPr>
                    <p:sp>
                      <p:nvSpPr>
                        <p:cNvPr id="81969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703" y="3460747"/>
                          <a:ext cx="864000" cy="396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40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" name="Afbeelding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46906" y="3473455"/>
                          <a:ext cx="828000" cy="36000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98" name="Afbeelding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8" t="36507" r="29792" b="24897"/>
                      <a:stretch/>
                    </p:blipFill>
                    <p:spPr>
                      <a:xfrm>
                        <a:off x="2691897" y="1623003"/>
                        <a:ext cx="1038854" cy="8575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  <p:pic>
                    <p:nvPicPr>
                      <p:cNvPr id="16" name="Afbeelding 1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0082" y="4355625"/>
                        <a:ext cx="648000" cy="72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2003" name="Groep 82002"/>
                      <p:cNvGrpSpPr/>
                      <p:nvPr/>
                    </p:nvGrpSpPr>
                    <p:grpSpPr>
                      <a:xfrm>
                        <a:off x="-232585" y="4378092"/>
                        <a:ext cx="1931127" cy="1080000"/>
                        <a:chOff x="-232585" y="4378092"/>
                        <a:chExt cx="1931127" cy="1080000"/>
                      </a:xfrm>
                    </p:grpSpPr>
                    <p:grpSp>
                      <p:nvGrpSpPr>
                        <p:cNvPr id="31" name="Groep 30"/>
                        <p:cNvGrpSpPr/>
                        <p:nvPr/>
                      </p:nvGrpSpPr>
                      <p:grpSpPr>
                        <a:xfrm>
                          <a:off x="-232585" y="4378092"/>
                          <a:ext cx="1574409" cy="1080000"/>
                          <a:chOff x="-232585" y="4378092"/>
                          <a:chExt cx="1574409" cy="1080000"/>
                        </a:xfrm>
                      </p:grpSpPr>
                      <p:sp>
                        <p:nvSpPr>
                          <p:cNvPr id="30" name="Vrije vorm 29"/>
                          <p:cNvSpPr/>
                          <p:nvPr/>
                        </p:nvSpPr>
                        <p:spPr>
                          <a:xfrm>
                            <a:off x="754912" y="4824695"/>
                            <a:ext cx="233916" cy="85060"/>
                          </a:xfrm>
                          <a:custGeom>
                            <a:avLst/>
                            <a:gdLst>
                              <a:gd name="connsiteX0" fmla="*/ 0 w 233916"/>
                              <a:gd name="connsiteY0" fmla="*/ 0 h 85060"/>
                              <a:gd name="connsiteX1" fmla="*/ 95693 w 233916"/>
                              <a:gd name="connsiteY1" fmla="*/ 85060 h 85060"/>
                              <a:gd name="connsiteX2" fmla="*/ 233916 w 233916"/>
                              <a:gd name="connsiteY2" fmla="*/ 0 h 850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3916" h="85060">
                                <a:moveTo>
                                  <a:pt x="0" y="0"/>
                                </a:moveTo>
                                <a:cubicBezTo>
                                  <a:pt x="28353" y="42530"/>
                                  <a:pt x="56707" y="85060"/>
                                  <a:pt x="95693" y="85060"/>
                                </a:cubicBezTo>
                                <a:cubicBezTo>
                                  <a:pt x="134679" y="85060"/>
                                  <a:pt x="184297" y="42530"/>
                                  <a:pt x="233916" y="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pic>
                        <p:nvPicPr>
                          <p:cNvPr id="17" name="Afbeelding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232585" y="4378092"/>
                            <a:ext cx="1047600" cy="10800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" name="Afbeelding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98515" y="4784995"/>
                            <a:ext cx="443309" cy="6730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2002" name="Rechthoek 82001"/>
                        <p:cNvSpPr/>
                        <p:nvPr/>
                      </p:nvSpPr>
                      <p:spPr>
                        <a:xfrm>
                          <a:off x="1589964" y="5089423"/>
                          <a:ext cx="108578" cy="3465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pic>
                    <p:nvPicPr>
                      <p:cNvPr id="81" name="Afbeelding 8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5400000">
                        <a:off x="4835526" y="373427"/>
                        <a:ext cx="360000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Afbeelding 1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743" y="272775"/>
                        <a:ext cx="720000" cy="44509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7" name="Groep 86"/>
                      <p:cNvGrpSpPr/>
                      <p:nvPr/>
                    </p:nvGrpSpPr>
                    <p:grpSpPr>
                      <a:xfrm>
                        <a:off x="6943124" y="4224338"/>
                        <a:ext cx="2017416" cy="2244072"/>
                        <a:chOff x="6943124" y="4224338"/>
                        <a:chExt cx="2017416" cy="2244072"/>
                      </a:xfrm>
                    </p:grpSpPr>
                    <p:grpSp>
                      <p:nvGrpSpPr>
                        <p:cNvPr id="88" name="Groep 87"/>
                        <p:cNvGrpSpPr/>
                        <p:nvPr/>
                      </p:nvGrpSpPr>
                      <p:grpSpPr>
                        <a:xfrm>
                          <a:off x="6943124" y="4224338"/>
                          <a:ext cx="2017416" cy="2244072"/>
                          <a:chOff x="7419374" y="4224338"/>
                          <a:chExt cx="2017416" cy="2244072"/>
                        </a:xfrm>
                      </p:grpSpPr>
                      <p:grpSp>
                        <p:nvGrpSpPr>
                          <p:cNvPr id="90" name="Groep 89"/>
                          <p:cNvGrpSpPr/>
                          <p:nvPr/>
                        </p:nvGrpSpPr>
                        <p:grpSpPr>
                          <a:xfrm>
                            <a:off x="7419374" y="4224338"/>
                            <a:ext cx="2017416" cy="2244072"/>
                            <a:chOff x="7419374" y="4224338"/>
                            <a:chExt cx="2017416" cy="2244072"/>
                          </a:xfrm>
                        </p:grpSpPr>
                        <p:sp>
                          <p:nvSpPr>
                            <p:cNvPr id="92" name="Rectangl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639121" y="4224338"/>
                              <a:ext cx="1371613" cy="182880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280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Tekstvak 92"/>
                            <p:cNvSpPr txBox="1"/>
                            <p:nvPr/>
                          </p:nvSpPr>
                          <p:spPr>
                            <a:xfrm>
                              <a:off x="7419374" y="6006745"/>
                              <a:ext cx="201741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r"/>
                              <a:r>
                                <a:rPr lang="nl-NL" sz="2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Wasmachine</a:t>
                              </a:r>
                              <a:endParaRPr lang="nl-NL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1" name="Ovaal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365274" y="5334988"/>
                            <a:ext cx="540000" cy="540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89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46462" y="5329985"/>
                          <a:ext cx="49213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nl-NL" altLang="nl-NL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ep 8"/>
                      <p:cNvGrpSpPr/>
                      <p:nvPr/>
                    </p:nvGrpSpPr>
                    <p:grpSpPr>
                      <a:xfrm>
                        <a:off x="1799672" y="1009540"/>
                        <a:ext cx="6856302" cy="5905610"/>
                        <a:chOff x="1799672" y="1009540"/>
                        <a:chExt cx="6856302" cy="5905610"/>
                      </a:xfrm>
                    </p:grpSpPr>
                    <p:grpSp>
                      <p:nvGrpSpPr>
                        <p:cNvPr id="70" name="Groep 69"/>
                        <p:cNvGrpSpPr/>
                        <p:nvPr/>
                      </p:nvGrpSpPr>
                      <p:grpSpPr>
                        <a:xfrm>
                          <a:off x="1799672" y="2714626"/>
                          <a:ext cx="6856302" cy="4200524"/>
                          <a:chOff x="1799672" y="2714626"/>
                          <a:chExt cx="6856302" cy="4200524"/>
                        </a:xfrm>
                      </p:grpSpPr>
                      <p:grpSp>
                        <p:nvGrpSpPr>
                          <p:cNvPr id="67" name="Groep 66"/>
                          <p:cNvGrpSpPr/>
                          <p:nvPr/>
                        </p:nvGrpSpPr>
                        <p:grpSpPr>
                          <a:xfrm>
                            <a:off x="1816925" y="2714626"/>
                            <a:ext cx="6790557" cy="2857500"/>
                            <a:chOff x="1816925" y="2714626"/>
                            <a:chExt cx="6790557" cy="2857500"/>
                          </a:xfrm>
                        </p:grpSpPr>
                        <p:sp>
                          <p:nvSpPr>
                            <p:cNvPr id="65" name="Vrije vorm 64"/>
                            <p:cNvSpPr/>
                            <p:nvPr/>
                          </p:nvSpPr>
                          <p:spPr>
                            <a:xfrm>
                              <a:off x="1816925" y="2719449"/>
                              <a:ext cx="6790557" cy="2850078"/>
                            </a:xfrm>
                            <a:custGeom>
                              <a:avLst/>
                              <a:gdLst>
                                <a:gd name="connsiteX0" fmla="*/ 0 w 6816436"/>
                                <a:gd name="connsiteY0" fmla="*/ 2850078 h 2850078"/>
                                <a:gd name="connsiteX1" fmla="*/ 2351314 w 6816436"/>
                                <a:gd name="connsiteY1" fmla="*/ 2850078 h 2850078"/>
                                <a:gd name="connsiteX2" fmla="*/ 2375065 w 6816436"/>
                                <a:gd name="connsiteY2" fmla="*/ 0 h 2850078"/>
                                <a:gd name="connsiteX3" fmla="*/ 6780810 w 6816436"/>
                                <a:gd name="connsiteY3" fmla="*/ 11876 h 2850078"/>
                                <a:gd name="connsiteX4" fmla="*/ 6816436 w 6816436"/>
                                <a:gd name="connsiteY4" fmla="*/ 1520042 h 2850078"/>
                                <a:gd name="connsiteX0" fmla="*/ 0 w 6780810"/>
                                <a:gd name="connsiteY0" fmla="*/ 2850078 h 2850078"/>
                                <a:gd name="connsiteX1" fmla="*/ 2351314 w 6780810"/>
                                <a:gd name="connsiteY1" fmla="*/ 2850078 h 2850078"/>
                                <a:gd name="connsiteX2" fmla="*/ 2375065 w 6780810"/>
                                <a:gd name="connsiteY2" fmla="*/ 0 h 2850078"/>
                                <a:gd name="connsiteX3" fmla="*/ 6780810 w 6780810"/>
                                <a:gd name="connsiteY3" fmla="*/ 11876 h 2850078"/>
                                <a:gd name="connsiteX4" fmla="*/ 6281598 w 6780810"/>
                                <a:gd name="connsiteY4" fmla="*/ 1287129 h 2850078"/>
                                <a:gd name="connsiteX0" fmla="*/ 0 w 6790557"/>
                                <a:gd name="connsiteY0" fmla="*/ 2850078 h 2850078"/>
                                <a:gd name="connsiteX1" fmla="*/ 2351314 w 6790557"/>
                                <a:gd name="connsiteY1" fmla="*/ 2850078 h 2850078"/>
                                <a:gd name="connsiteX2" fmla="*/ 2375065 w 6790557"/>
                                <a:gd name="connsiteY2" fmla="*/ 0 h 2850078"/>
                                <a:gd name="connsiteX3" fmla="*/ 6780810 w 6790557"/>
                                <a:gd name="connsiteY3" fmla="*/ 11876 h 2850078"/>
                                <a:gd name="connsiteX4" fmla="*/ 6790557 w 6790557"/>
                                <a:gd name="connsiteY4" fmla="*/ 1528668 h 28500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90557" h="2850078">
                                  <a:moveTo>
                                    <a:pt x="0" y="2850078"/>
                                  </a:moveTo>
                                  <a:lnTo>
                                    <a:pt x="2351314" y="2850078"/>
                                  </a:lnTo>
                                  <a:lnTo>
                                    <a:pt x="2375065" y="0"/>
                                  </a:lnTo>
                                  <a:lnTo>
                                    <a:pt x="6780810" y="11876"/>
                                  </a:lnTo>
                                  <a:lnTo>
                                    <a:pt x="6790557" y="152866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  <p:sp>
                          <p:nvSpPr>
                            <p:cNvPr id="66" name="Vrije vorm 65"/>
                            <p:cNvSpPr/>
                            <p:nvPr/>
                          </p:nvSpPr>
                          <p:spPr>
                            <a:xfrm>
                              <a:off x="1819275" y="2714626"/>
                              <a:ext cx="6784496" cy="2857500"/>
                            </a:xfrm>
                            <a:custGeom>
                              <a:avLst/>
                              <a:gdLst>
                                <a:gd name="connsiteX0" fmla="*/ 0 w 6810375"/>
                                <a:gd name="connsiteY0" fmla="*/ 2847975 h 2847975"/>
                                <a:gd name="connsiteX1" fmla="*/ 2352675 w 6810375"/>
                                <a:gd name="connsiteY1" fmla="*/ 2847975 h 2847975"/>
                                <a:gd name="connsiteX2" fmla="*/ 2381250 w 6810375"/>
                                <a:gd name="connsiteY2" fmla="*/ 0 h 2847975"/>
                                <a:gd name="connsiteX3" fmla="*/ 6781800 w 6810375"/>
                                <a:gd name="connsiteY3" fmla="*/ 19050 h 2847975"/>
                                <a:gd name="connsiteX4" fmla="*/ 6810375 w 6810375"/>
                                <a:gd name="connsiteY4" fmla="*/ 1514475 h 2847975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810375"/>
                                <a:gd name="connsiteY0" fmla="*/ 2847975 h 2857500"/>
                                <a:gd name="connsiteX1" fmla="*/ 2352675 w 6810375"/>
                                <a:gd name="connsiteY1" fmla="*/ 2857500 h 2857500"/>
                                <a:gd name="connsiteX2" fmla="*/ 2381250 w 6810375"/>
                                <a:gd name="connsiteY2" fmla="*/ 0 h 2857500"/>
                                <a:gd name="connsiteX3" fmla="*/ 6781800 w 6810375"/>
                                <a:gd name="connsiteY3" fmla="*/ 19050 h 2857500"/>
                                <a:gd name="connsiteX4" fmla="*/ 6810375 w 6810375"/>
                                <a:gd name="connsiteY4" fmla="*/ 1514475 h 2857500"/>
                                <a:gd name="connsiteX0" fmla="*/ 0 w 6784496"/>
                                <a:gd name="connsiteY0" fmla="*/ 2847975 h 2857500"/>
                                <a:gd name="connsiteX1" fmla="*/ 2352675 w 6784496"/>
                                <a:gd name="connsiteY1" fmla="*/ 2857500 h 2857500"/>
                                <a:gd name="connsiteX2" fmla="*/ 2381250 w 6784496"/>
                                <a:gd name="connsiteY2" fmla="*/ 0 h 2857500"/>
                                <a:gd name="connsiteX3" fmla="*/ 6781800 w 6784496"/>
                                <a:gd name="connsiteY3" fmla="*/ 19050 h 2857500"/>
                                <a:gd name="connsiteX4" fmla="*/ 6784496 w 6784496"/>
                                <a:gd name="connsiteY4" fmla="*/ 1505849 h 2857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784496" h="2857500">
                                  <a:moveTo>
                                    <a:pt x="0" y="2847975"/>
                                  </a:moveTo>
                                  <a:lnTo>
                                    <a:pt x="2352675" y="2857500"/>
                                  </a:lnTo>
                                  <a:lnTo>
                                    <a:pt x="2381250" y="0"/>
                                  </a:lnTo>
                                  <a:lnTo>
                                    <a:pt x="6781800" y="19050"/>
                                  </a:lnTo>
                                  <a:cubicBezTo>
                                    <a:pt x="6782699" y="514650"/>
                                    <a:pt x="6783597" y="1010249"/>
                                    <a:pt x="6784496" y="1505849"/>
                                  </a:cubicBez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nl-NL"/>
                            </a:p>
                          </p:txBody>
                        </p:sp>
                      </p:grpSp>
                      <p:cxnSp>
                        <p:nvCxnSpPr>
                          <p:cNvPr id="122" name="Rechte verbindingslijn 121"/>
                          <p:cNvCxnSpPr/>
                          <p:nvPr/>
                        </p:nvCxnSpPr>
                        <p:spPr>
                          <a:xfrm>
                            <a:off x="1847494" y="5541020"/>
                            <a:ext cx="0" cy="1374130"/>
                          </a:xfrm>
                          <a:prstGeom prst="line">
                            <a:avLst/>
                          </a:prstGeom>
                          <a:ln w="47625">
                            <a:solidFill>
                              <a:srgbClr val="6633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Rechthoek 67"/>
                          <p:cNvSpPr/>
                          <p:nvPr/>
                        </p:nvSpPr>
                        <p:spPr>
                          <a:xfrm>
                            <a:off x="1799672" y="5532394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39" name="Rechthoek 138"/>
                          <p:cNvSpPr/>
                          <p:nvPr/>
                        </p:nvSpPr>
                        <p:spPr>
                          <a:xfrm>
                            <a:off x="8547974" y="422718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94" name="Groep 93"/>
                        <p:cNvGrpSpPr/>
                        <p:nvPr/>
                      </p:nvGrpSpPr>
                      <p:grpSpPr>
                        <a:xfrm>
                          <a:off x="4186155" y="1009540"/>
                          <a:ext cx="681836" cy="1723089"/>
                          <a:chOff x="4186155" y="1009540"/>
                          <a:chExt cx="681836" cy="1723089"/>
                        </a:xfrm>
                      </p:grpSpPr>
                      <p:sp>
                        <p:nvSpPr>
                          <p:cNvPr id="95" name="Vrije vorm 94"/>
                          <p:cNvSpPr/>
                          <p:nvPr/>
                        </p:nvSpPr>
                        <p:spPr>
                          <a:xfrm>
                            <a:off x="4186155" y="1009540"/>
                            <a:ext cx="681836" cy="1717803"/>
                          </a:xfrm>
                          <a:custGeom>
                            <a:avLst/>
                            <a:gdLst>
                              <a:gd name="connsiteX0" fmla="*/ 10571 w 681836"/>
                              <a:gd name="connsiteY0" fmla="*/ 1717803 h 1717803"/>
                              <a:gd name="connsiteX1" fmla="*/ 0 w 681836"/>
                              <a:gd name="connsiteY1" fmla="*/ 5285 h 1717803"/>
                              <a:gd name="connsiteX2" fmla="*/ 681836 w 681836"/>
                              <a:gd name="connsiteY2" fmla="*/ 0 h 1717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81836" h="1717803">
                                <a:moveTo>
                                  <a:pt x="10571" y="1717803"/>
                                </a:moveTo>
                                <a:cubicBezTo>
                                  <a:pt x="7047" y="1146964"/>
                                  <a:pt x="3524" y="576124"/>
                                  <a:pt x="0" y="5285"/>
                                </a:cubicBezTo>
                                <a:lnTo>
                                  <a:pt x="681836" y="0"/>
                                </a:lnTo>
                              </a:path>
                            </a:pathLst>
                          </a:custGeom>
                          <a:noFill/>
                          <a:ln w="508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96" name="Vrije vorm 95"/>
                          <p:cNvSpPr/>
                          <p:nvPr/>
                        </p:nvSpPr>
                        <p:spPr>
                          <a:xfrm>
                            <a:off x="4192392" y="1009540"/>
                            <a:ext cx="650123" cy="1723089"/>
                          </a:xfrm>
                          <a:custGeom>
                            <a:avLst/>
                            <a:gdLst>
                              <a:gd name="connsiteX0" fmla="*/ 650123 w 650123"/>
                              <a:gd name="connsiteY0" fmla="*/ 0 h 1723089"/>
                              <a:gd name="connsiteX1" fmla="*/ 0 w 650123"/>
                              <a:gd name="connsiteY1" fmla="*/ 5285 h 1723089"/>
                              <a:gd name="connsiteX2" fmla="*/ 10572 w 650123"/>
                              <a:gd name="connsiteY2" fmla="*/ 1723089 h 17230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50123" h="1723089">
                                <a:moveTo>
                                  <a:pt x="650123" y="0"/>
                                </a:moveTo>
                                <a:lnTo>
                                  <a:pt x="0" y="5285"/>
                                </a:lnTo>
                                <a:lnTo>
                                  <a:pt x="10572" y="1723089"/>
                                </a:lnTo>
                              </a:path>
                            </a:pathLst>
                          </a:custGeom>
                          <a:noFill/>
                          <a:ln w="22225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pic>
                    <p:nvPicPr>
                      <p:cNvPr id="12" name="Afbeelding 11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35645" y="838200"/>
                        <a:ext cx="1047118" cy="396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</p:grpSp>
        <p:grpSp>
          <p:nvGrpSpPr>
            <p:cNvPr id="105" name="Groep 104"/>
            <p:cNvGrpSpPr/>
            <p:nvPr/>
          </p:nvGrpSpPr>
          <p:grpSpPr>
            <a:xfrm>
              <a:off x="-428611" y="5274101"/>
              <a:ext cx="1685911" cy="1621780"/>
              <a:chOff x="-409917" y="5293370"/>
              <a:chExt cx="1685911" cy="1621780"/>
            </a:xfrm>
          </p:grpSpPr>
          <p:cxnSp>
            <p:nvCxnSpPr>
              <p:cNvPr id="107" name="Rechte verbindingslijn 106"/>
              <p:cNvCxnSpPr/>
              <p:nvPr/>
            </p:nvCxnSpPr>
            <p:spPr>
              <a:xfrm>
                <a:off x="1275994" y="5293370"/>
                <a:ext cx="0" cy="1621780"/>
              </a:xfrm>
              <a:prstGeom prst="line">
                <a:avLst/>
              </a:prstGeom>
              <a:ln w="4762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 Box 65"/>
              <p:cNvSpPr txBox="1">
                <a:spLocks noChangeArrowheads="1"/>
              </p:cNvSpPr>
              <p:nvPr/>
            </p:nvSpPr>
            <p:spPr bwMode="auto">
              <a:xfrm>
                <a:off x="-409917" y="6199561"/>
                <a:ext cx="1644477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</a:t>
                </a:r>
                <a:r>
                  <a:rPr lang="en-US" alt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aan</a:t>
                </a:r>
                <a:r>
                  <a:rPr lang="en-US" alt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aard</a:t>
                </a:r>
                <a:r>
                  <a:rPr lang="en-US" alt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-pen</a:t>
                </a:r>
                <a:endParaRPr lang="nl-NL" altLang="nl-NL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8280400" y="6598047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ctieknop: Verder of Volgende 8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3240" y="-19613"/>
            <a:ext cx="7772400" cy="58477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9/11: De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aardleiding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6810"/>
          <a:stretch/>
        </p:blipFill>
        <p:spPr>
          <a:xfrm>
            <a:off x="3385094" y="1803400"/>
            <a:ext cx="324000" cy="540108"/>
          </a:xfrm>
          <a:prstGeom prst="rect">
            <a:avLst/>
          </a:prstGeom>
        </p:spPr>
      </p:pic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5679346" y="14478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 rot="5400000">
            <a:off x="8624888" y="385382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06" name="Line 160"/>
          <p:cNvSpPr>
            <a:spLocks noChangeShapeType="1"/>
          </p:cNvSpPr>
          <p:nvPr/>
        </p:nvSpPr>
        <p:spPr bwMode="auto">
          <a:xfrm rot="10800000">
            <a:off x="6396599" y="273790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81993" name="Ovaal 81992"/>
          <p:cNvSpPr>
            <a:spLocks noChangeAspect="1"/>
          </p:cNvSpPr>
          <p:nvPr/>
        </p:nvSpPr>
        <p:spPr>
          <a:xfrm>
            <a:off x="8335166" y="5509420"/>
            <a:ext cx="360000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997" name="Toelichting met afgeronde rechthoek 81996"/>
          <p:cNvSpPr/>
          <p:nvPr/>
        </p:nvSpPr>
        <p:spPr>
          <a:xfrm>
            <a:off x="102891" y="500191"/>
            <a:ext cx="2657608" cy="1328023"/>
          </a:xfrm>
          <a:prstGeom prst="wedgeRoundRectCallout">
            <a:avLst>
              <a:gd name="adj1" fmla="val 74815"/>
              <a:gd name="adj2" fmla="val 6077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zekering is afgeslagen (“OFF”).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874754" y="3955655"/>
            <a:ext cx="407774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 is geen weerstand in de stroomkring.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stroomsterkte wordt supergroot. De zekering slaat af.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kstvak 96"/>
          <p:cNvSpPr txBox="1"/>
          <p:nvPr/>
        </p:nvSpPr>
        <p:spPr>
          <a:xfrm>
            <a:off x="3299426" y="4309091"/>
            <a:ext cx="36722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 zou 230 V op de wasmachine staat als deze niet geaard was!.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AutoShape 151"/>
          <p:cNvSpPr>
            <a:spLocks noChangeArrowheads="1"/>
          </p:cNvSpPr>
          <p:nvPr/>
        </p:nvSpPr>
        <p:spPr bwMode="auto">
          <a:xfrm>
            <a:off x="2722257" y="3789874"/>
            <a:ext cx="3456032" cy="2145268"/>
          </a:xfrm>
          <a:prstGeom prst="wedgeRoundRectCallout">
            <a:avLst>
              <a:gd name="adj1" fmla="val 111635"/>
              <a:gd name="adj2" fmla="val 370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beschadigde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contact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wasmachinewand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Line 161"/>
          <p:cNvSpPr>
            <a:spLocks noChangeShapeType="1"/>
          </p:cNvSpPr>
          <p:nvPr/>
        </p:nvSpPr>
        <p:spPr bwMode="auto">
          <a:xfrm rot="16200000">
            <a:off x="8312119" y="4843709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0" name="Line 161"/>
          <p:cNvSpPr>
            <a:spLocks noChangeShapeType="1"/>
          </p:cNvSpPr>
          <p:nvPr/>
        </p:nvSpPr>
        <p:spPr bwMode="auto">
          <a:xfrm rot="16200000">
            <a:off x="8379839" y="378133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1" name="Line 161"/>
          <p:cNvSpPr>
            <a:spLocks noChangeShapeType="1"/>
          </p:cNvSpPr>
          <p:nvPr/>
        </p:nvSpPr>
        <p:spPr bwMode="auto">
          <a:xfrm rot="5400000">
            <a:off x="3957555" y="406744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2" name="Line 161"/>
          <p:cNvSpPr>
            <a:spLocks noChangeShapeType="1"/>
          </p:cNvSpPr>
          <p:nvPr/>
        </p:nvSpPr>
        <p:spPr bwMode="auto">
          <a:xfrm rot="-5400000">
            <a:off x="1034915" y="640922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3" name="Line 161"/>
          <p:cNvSpPr>
            <a:spLocks noChangeShapeType="1"/>
          </p:cNvSpPr>
          <p:nvPr/>
        </p:nvSpPr>
        <p:spPr bwMode="auto">
          <a:xfrm rot="5400000">
            <a:off x="1622443" y="640422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14" name="AutoShape 151"/>
          <p:cNvSpPr>
            <a:spLocks noChangeArrowheads="1"/>
          </p:cNvSpPr>
          <p:nvPr/>
        </p:nvSpPr>
        <p:spPr bwMode="auto">
          <a:xfrm>
            <a:off x="3401964" y="5252914"/>
            <a:ext cx="2340071" cy="1328023"/>
          </a:xfrm>
          <a:prstGeom prst="wedgeRoundRectCallout">
            <a:avLst>
              <a:gd name="adj1" fmla="val 162790"/>
              <a:gd name="adj2" fmla="val -7364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het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metalen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omhulsel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Line 160"/>
          <p:cNvSpPr>
            <a:spLocks noChangeShapeType="1"/>
          </p:cNvSpPr>
          <p:nvPr/>
        </p:nvSpPr>
        <p:spPr bwMode="auto">
          <a:xfrm>
            <a:off x="2149764" y="5146074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4000">
              <a:solidFill>
                <a:srgbClr val="000000"/>
              </a:solidFill>
            </a:endParaRPr>
          </a:p>
        </p:txBody>
      </p:sp>
      <p:grpSp>
        <p:nvGrpSpPr>
          <p:cNvPr id="117" name="Groep 116"/>
          <p:cNvGrpSpPr/>
          <p:nvPr/>
        </p:nvGrpSpPr>
        <p:grpSpPr>
          <a:xfrm>
            <a:off x="2989052" y="2737775"/>
            <a:ext cx="1072652" cy="1080728"/>
            <a:chOff x="2989052" y="2737775"/>
            <a:chExt cx="1072652" cy="1080728"/>
          </a:xfrm>
        </p:grpSpPr>
        <p:sp>
          <p:nvSpPr>
            <p:cNvPr id="118" name="Rectangle 62"/>
            <p:cNvSpPr>
              <a:spLocks noChangeArrowheads="1"/>
            </p:cNvSpPr>
            <p:nvPr/>
          </p:nvSpPr>
          <p:spPr bwMode="auto">
            <a:xfrm>
              <a:off x="2989052" y="2748344"/>
              <a:ext cx="1008000" cy="1060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4000">
                <a:solidFill>
                  <a:srgbClr val="000000"/>
                </a:solidFill>
              </a:endParaRPr>
            </a:p>
          </p:txBody>
        </p:sp>
        <p:pic>
          <p:nvPicPr>
            <p:cNvPr id="119" name="Afbeelding 1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704" y="2737775"/>
              <a:ext cx="1008000" cy="1080728"/>
            </a:xfrm>
            <a:prstGeom prst="rect">
              <a:avLst/>
            </a:prstGeom>
          </p:spPr>
        </p:pic>
      </p:grpSp>
      <p:sp>
        <p:nvSpPr>
          <p:cNvPr id="115" name="Ovaal 114"/>
          <p:cNvSpPr>
            <a:spLocks noChangeAspect="1"/>
          </p:cNvSpPr>
          <p:nvPr/>
        </p:nvSpPr>
        <p:spPr>
          <a:xfrm>
            <a:off x="3347940" y="1718070"/>
            <a:ext cx="674310" cy="674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0" name="Afbeelding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24" y="2841298"/>
            <a:ext cx="554699" cy="8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" grpId="0" animBg="1"/>
      <p:bldP spid="103" grpId="0" animBg="1"/>
      <p:bldP spid="106" grpId="0" animBg="1"/>
      <p:bldP spid="81993" grpId="0" animBg="1"/>
      <p:bldP spid="81997" grpId="0" animBg="1"/>
      <p:bldP spid="22" grpId="0" animBg="1"/>
      <p:bldP spid="97" grpId="0" animBg="1"/>
      <p:bldP spid="101" grpId="0" animBg="1" autoUpdateAnimBg="0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 autoUpdateAnimBg="0"/>
      <p:bldP spid="116" grpId="0" animBg="1"/>
      <p:bldP spid="1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56984" cy="52130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8295"/>
            <a:ext cx="8951192" cy="584775"/>
          </a:xfrm>
        </p:spPr>
        <p:txBody>
          <a:bodyPr wrap="square" anchor="t" anchorCtr="0">
            <a:spAutoFit/>
          </a:bodyPr>
          <a:lstStyle/>
          <a:p>
            <a:pPr indent="95250" algn="l"/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huisinstallatie 10/11: de aardlekschakelaar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Vrije vorm 79"/>
          <p:cNvSpPr/>
          <p:nvPr/>
        </p:nvSpPr>
        <p:spPr>
          <a:xfrm>
            <a:off x="8024884" y="5745707"/>
            <a:ext cx="68238" cy="40944"/>
          </a:xfrm>
          <a:custGeom>
            <a:avLst/>
            <a:gdLst>
              <a:gd name="connsiteX0" fmla="*/ 68238 w 68238"/>
              <a:gd name="connsiteY0" fmla="*/ 0 h 40944"/>
              <a:gd name="connsiteX1" fmla="*/ 0 w 68238"/>
              <a:gd name="connsiteY1" fmla="*/ 40944 h 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238" h="40944">
                <a:moveTo>
                  <a:pt x="68238" y="0"/>
                </a:moveTo>
                <a:lnTo>
                  <a:pt x="0" y="409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84" name="Toelichting met afgeronde rechthoek 83"/>
          <p:cNvSpPr/>
          <p:nvPr/>
        </p:nvSpPr>
        <p:spPr>
          <a:xfrm>
            <a:off x="358731" y="3237411"/>
            <a:ext cx="2210174" cy="1021556"/>
          </a:xfrm>
          <a:prstGeom prst="wedgeRoundRectCallout">
            <a:avLst>
              <a:gd name="adj1" fmla="val -26921"/>
              <a:gd name="adj2" fmla="val -196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AC-1: Voelbaar.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Géén schrikreactie.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oelichting met afgeronde rechthoek 84"/>
          <p:cNvSpPr/>
          <p:nvPr/>
        </p:nvSpPr>
        <p:spPr>
          <a:xfrm>
            <a:off x="2339752" y="3237411"/>
            <a:ext cx="1728192" cy="1021556"/>
          </a:xfrm>
          <a:prstGeom prst="wedgeRoundRectCallout">
            <a:avLst>
              <a:gd name="adj1" fmla="val -9930"/>
              <a:gd name="adj2" fmla="val -408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AC-2: Géén schadelijke effecten.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oelichting met afgeronde rechthoek 85"/>
          <p:cNvSpPr/>
          <p:nvPr/>
        </p:nvSpPr>
        <p:spPr>
          <a:xfrm>
            <a:off x="4130255" y="3271401"/>
            <a:ext cx="3106041" cy="1328023"/>
          </a:xfrm>
          <a:prstGeom prst="wedgeRoundRectCallout">
            <a:avLst>
              <a:gd name="adj1" fmla="val 47142"/>
              <a:gd name="adj2" fmla="val 118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AC-3: Spiercontracties, ademhalingsmoeilijkheden, geen orgaanschade. Onbeweeglijkheid.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oelichting met afgeronde rechthoek 87"/>
          <p:cNvSpPr/>
          <p:nvPr/>
        </p:nvSpPr>
        <p:spPr>
          <a:xfrm>
            <a:off x="1115616" y="1703637"/>
            <a:ext cx="2736304" cy="1328023"/>
          </a:xfrm>
          <a:prstGeom prst="wedgeRoundRectCallout">
            <a:avLst>
              <a:gd name="adj1" fmla="val 48893"/>
              <a:gd name="adj2" fmla="val 19823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Loslaatdrempel 10 </a:t>
            </a:r>
            <a:r>
              <a:rPr lang="nl-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mA.</a:t>
            </a:r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kunt je hand kan niet meer openen door verkramping.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4185128" y="937590"/>
            <a:ext cx="1827032" cy="4874304"/>
            <a:chOff x="4185128" y="996494"/>
            <a:chExt cx="1827032" cy="4874304"/>
          </a:xfrm>
        </p:grpSpPr>
        <p:cxnSp>
          <p:nvCxnSpPr>
            <p:cNvPr id="7" name="Rechte verbindingslijn 6"/>
            <p:cNvCxnSpPr/>
            <p:nvPr/>
          </p:nvCxnSpPr>
          <p:spPr>
            <a:xfrm flipV="1">
              <a:off x="4556234" y="996494"/>
              <a:ext cx="0" cy="4157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4185128" y="5501466"/>
              <a:ext cx="1827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mA </a:t>
              </a:r>
              <a:r>
                <a:rPr lang="nl-NL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aardlek</a:t>
              </a:r>
              <a:endPara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4628242" y="947966"/>
            <a:ext cx="3680495" cy="4171885"/>
            <a:chOff x="4644008" y="991104"/>
            <a:chExt cx="3680495" cy="4171885"/>
          </a:xfrm>
        </p:grpSpPr>
        <p:sp>
          <p:nvSpPr>
            <p:cNvPr id="75" name="Vrije vorm 74"/>
            <p:cNvSpPr/>
            <p:nvPr/>
          </p:nvSpPr>
          <p:spPr>
            <a:xfrm>
              <a:off x="6335525" y="2410787"/>
              <a:ext cx="1942821" cy="1379166"/>
            </a:xfrm>
            <a:custGeom>
              <a:avLst/>
              <a:gdLst>
                <a:gd name="connsiteX0" fmla="*/ 0 w 1924334"/>
                <a:gd name="connsiteY0" fmla="*/ 1351129 h 1351129"/>
                <a:gd name="connsiteX1" fmla="*/ 1924334 w 1924334"/>
                <a:gd name="connsiteY1" fmla="*/ 0 h 1351129"/>
                <a:gd name="connsiteX0" fmla="*/ 0 w 1871171"/>
                <a:gd name="connsiteY0" fmla="*/ 1308598 h 1308598"/>
                <a:gd name="connsiteX1" fmla="*/ 1871171 w 1871171"/>
                <a:gd name="connsiteY1" fmla="*/ 0 h 130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171" h="1308598">
                  <a:moveTo>
                    <a:pt x="0" y="1308598"/>
                  </a:moveTo>
                  <a:lnTo>
                    <a:pt x="1871171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/>
            <p:cNvSpPr>
              <a:spLocks noChangeAspect="1"/>
            </p:cNvSpPr>
            <p:nvPr/>
          </p:nvSpPr>
          <p:spPr>
            <a:xfrm>
              <a:off x="4938861" y="991104"/>
              <a:ext cx="2093751" cy="1526503"/>
            </a:xfrm>
            <a:custGeom>
              <a:avLst/>
              <a:gdLst>
                <a:gd name="connsiteX0" fmla="*/ 0 w 1924335"/>
                <a:gd name="connsiteY0" fmla="*/ 1392072 h 1392072"/>
                <a:gd name="connsiteX1" fmla="*/ 1924335 w 1924335"/>
                <a:gd name="connsiteY1" fmla="*/ 0 h 1392072"/>
                <a:gd name="connsiteX0" fmla="*/ 0 w 1839275"/>
                <a:gd name="connsiteY0" fmla="*/ 1328277 h 1328277"/>
                <a:gd name="connsiteX1" fmla="*/ 1839275 w 1839275"/>
                <a:gd name="connsiteY1" fmla="*/ 0 h 132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9275" h="1328277">
                  <a:moveTo>
                    <a:pt x="0" y="1328277"/>
                  </a:moveTo>
                  <a:lnTo>
                    <a:pt x="183927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" name="Groep 9"/>
            <p:cNvGrpSpPr/>
            <p:nvPr/>
          </p:nvGrpSpPr>
          <p:grpSpPr>
            <a:xfrm>
              <a:off x="4644008" y="993516"/>
              <a:ext cx="3680495" cy="4169473"/>
              <a:chOff x="4659774" y="1009282"/>
              <a:chExt cx="3680495" cy="4169473"/>
            </a:xfrm>
          </p:grpSpPr>
          <p:grpSp>
            <p:nvGrpSpPr>
              <p:cNvPr id="82" name="Groep 81"/>
              <p:cNvGrpSpPr/>
              <p:nvPr/>
            </p:nvGrpSpPr>
            <p:grpSpPr>
              <a:xfrm>
                <a:off x="4659774" y="1018720"/>
                <a:ext cx="3680495" cy="4138541"/>
                <a:chOff x="4465523" y="1728120"/>
                <a:chExt cx="3717776" cy="4140896"/>
              </a:xfrm>
            </p:grpSpPr>
            <p:sp>
              <p:nvSpPr>
                <p:cNvPr id="76" name="Vrije vorm 75"/>
                <p:cNvSpPr/>
                <p:nvPr/>
              </p:nvSpPr>
              <p:spPr>
                <a:xfrm>
                  <a:off x="6237027" y="3559228"/>
                  <a:ext cx="1884978" cy="1331451"/>
                </a:xfrm>
                <a:custGeom>
                  <a:avLst/>
                  <a:gdLst>
                    <a:gd name="connsiteX0" fmla="*/ 0 w 1842448"/>
                    <a:gd name="connsiteY0" fmla="*/ 1310185 h 1310185"/>
                    <a:gd name="connsiteX1" fmla="*/ 1842448 w 1842448"/>
                    <a:gd name="connsiteY1" fmla="*/ 0 h 1310185"/>
                    <a:gd name="connsiteX0" fmla="*/ 0 w 1884978"/>
                    <a:gd name="connsiteY0" fmla="*/ 1331451 h 1331451"/>
                    <a:gd name="connsiteX1" fmla="*/ 1884978 w 1884978"/>
                    <a:gd name="connsiteY1" fmla="*/ 0 h 1331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84978" h="1331451">
                      <a:moveTo>
                        <a:pt x="0" y="1331451"/>
                      </a:moveTo>
                      <a:lnTo>
                        <a:pt x="1884978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1" name="Groep 80"/>
                <p:cNvGrpSpPr/>
                <p:nvPr/>
              </p:nvGrpSpPr>
              <p:grpSpPr>
                <a:xfrm>
                  <a:off x="4465523" y="1728120"/>
                  <a:ext cx="3717776" cy="4140896"/>
                  <a:chOff x="4465523" y="1728120"/>
                  <a:chExt cx="3717776" cy="4140896"/>
                </a:xfrm>
              </p:grpSpPr>
              <p:sp>
                <p:nvSpPr>
                  <p:cNvPr id="65" name="Vrije vorm 64"/>
                  <p:cNvSpPr/>
                  <p:nvPr/>
                </p:nvSpPr>
                <p:spPr>
                  <a:xfrm>
                    <a:off x="5404418" y="1730472"/>
                    <a:ext cx="2720555" cy="1897517"/>
                  </a:xfrm>
                  <a:custGeom>
                    <a:avLst/>
                    <a:gdLst>
                      <a:gd name="connsiteX0" fmla="*/ 2674962 w 2674962"/>
                      <a:gd name="connsiteY0" fmla="*/ 0 h 1910687"/>
                      <a:gd name="connsiteX1" fmla="*/ 0 w 2674962"/>
                      <a:gd name="connsiteY1" fmla="*/ 1910687 h 1910687"/>
                      <a:gd name="connsiteX0" fmla="*/ 2568637 w 2568637"/>
                      <a:gd name="connsiteY0" fmla="*/ 0 h 1814994"/>
                      <a:gd name="connsiteX1" fmla="*/ 0 w 2568637"/>
                      <a:gd name="connsiteY1" fmla="*/ 1814994 h 1814994"/>
                      <a:gd name="connsiteX0" fmla="*/ 2632432 w 2632432"/>
                      <a:gd name="connsiteY0" fmla="*/ 0 h 1878789"/>
                      <a:gd name="connsiteX1" fmla="*/ 0 w 2632432"/>
                      <a:gd name="connsiteY1" fmla="*/ 1878789 h 1878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632432" h="1878789">
                        <a:moveTo>
                          <a:pt x="2632432" y="0"/>
                        </a:moveTo>
                        <a:lnTo>
                          <a:pt x="0" y="1878789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8" name="Vrije vorm 67"/>
                  <p:cNvSpPr/>
                  <p:nvPr/>
                </p:nvSpPr>
                <p:spPr>
                  <a:xfrm>
                    <a:off x="5057197" y="1730472"/>
                    <a:ext cx="2403697" cy="1723115"/>
                  </a:xfrm>
                  <a:custGeom>
                    <a:avLst/>
                    <a:gdLst>
                      <a:gd name="connsiteX0" fmla="*/ 2333767 w 2333767"/>
                      <a:gd name="connsiteY0" fmla="*/ 0 h 1651379"/>
                      <a:gd name="connsiteX1" fmla="*/ 0 w 2333767"/>
                      <a:gd name="connsiteY1" fmla="*/ 1651379 h 1651379"/>
                      <a:gd name="connsiteX0" fmla="*/ 2269971 w 2269971"/>
                      <a:gd name="connsiteY0" fmla="*/ 0 h 1598216"/>
                      <a:gd name="connsiteX1" fmla="*/ 0 w 2269971"/>
                      <a:gd name="connsiteY1" fmla="*/ 1598216 h 1598216"/>
                      <a:gd name="connsiteX0" fmla="*/ 2312501 w 2312501"/>
                      <a:gd name="connsiteY0" fmla="*/ 0 h 1640746"/>
                      <a:gd name="connsiteX1" fmla="*/ 0 w 2312501"/>
                      <a:gd name="connsiteY1" fmla="*/ 1640746 h 1640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12501" h="1640746">
                        <a:moveTo>
                          <a:pt x="2312501" y="0"/>
                        </a:moveTo>
                        <a:lnTo>
                          <a:pt x="0" y="1640746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9" name="Vrije vorm 68"/>
                  <p:cNvSpPr>
                    <a:spLocks noChangeAspect="1"/>
                  </p:cNvSpPr>
                  <p:nvPr/>
                </p:nvSpPr>
                <p:spPr>
                  <a:xfrm>
                    <a:off x="4465523" y="1728120"/>
                    <a:ext cx="525087" cy="369558"/>
                  </a:xfrm>
                  <a:custGeom>
                    <a:avLst/>
                    <a:gdLst>
                      <a:gd name="connsiteX0" fmla="*/ 0 w 1924335"/>
                      <a:gd name="connsiteY0" fmla="*/ 1392072 h 1392072"/>
                      <a:gd name="connsiteX1" fmla="*/ 1924335 w 1924335"/>
                      <a:gd name="connsiteY1" fmla="*/ 0 h 1392072"/>
                      <a:gd name="connsiteX0" fmla="*/ 0 w 1839275"/>
                      <a:gd name="connsiteY0" fmla="*/ 1328277 h 1328277"/>
                      <a:gd name="connsiteX1" fmla="*/ 1839275 w 1839275"/>
                      <a:gd name="connsiteY1" fmla="*/ 0 h 1328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9275" h="1328277">
                        <a:moveTo>
                          <a:pt x="0" y="1328277"/>
                        </a:moveTo>
                        <a:lnTo>
                          <a:pt x="1839275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1" name="Vrije vorm 70"/>
                  <p:cNvSpPr/>
                  <p:nvPr/>
                </p:nvSpPr>
                <p:spPr>
                  <a:xfrm>
                    <a:off x="4522010" y="1728121"/>
                    <a:ext cx="1123237" cy="740363"/>
                  </a:xfrm>
                  <a:custGeom>
                    <a:avLst/>
                    <a:gdLst>
                      <a:gd name="connsiteX0" fmla="*/ 0 w 777923"/>
                      <a:gd name="connsiteY0" fmla="*/ 504968 h 504968"/>
                      <a:gd name="connsiteX1" fmla="*/ 777923 w 777923"/>
                      <a:gd name="connsiteY1" fmla="*/ 0 h 504968"/>
                      <a:gd name="connsiteX0" fmla="*/ 0 w 618434"/>
                      <a:gd name="connsiteY0" fmla="*/ 398642 h 398642"/>
                      <a:gd name="connsiteX1" fmla="*/ 618434 w 618434"/>
                      <a:gd name="connsiteY1" fmla="*/ 0 h 398642"/>
                      <a:gd name="connsiteX0" fmla="*/ 0 w 586536"/>
                      <a:gd name="connsiteY0" fmla="*/ 377377 h 377377"/>
                      <a:gd name="connsiteX1" fmla="*/ 586536 w 586536"/>
                      <a:gd name="connsiteY1" fmla="*/ 0 h 3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6536" h="377377">
                        <a:moveTo>
                          <a:pt x="0" y="377377"/>
                        </a:moveTo>
                        <a:lnTo>
                          <a:pt x="586536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3" name="Vrije vorm 72"/>
                  <p:cNvSpPr/>
                  <p:nvPr/>
                </p:nvSpPr>
                <p:spPr>
                  <a:xfrm>
                    <a:off x="5738873" y="2122403"/>
                    <a:ext cx="2397802" cy="1746296"/>
                  </a:xfrm>
                  <a:custGeom>
                    <a:avLst/>
                    <a:gdLst>
                      <a:gd name="connsiteX0" fmla="*/ 0 w 2333767"/>
                      <a:gd name="connsiteY0" fmla="*/ 1678674 h 1678674"/>
                      <a:gd name="connsiteX1" fmla="*/ 2333767 w 2333767"/>
                      <a:gd name="connsiteY1" fmla="*/ 0 h 1678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33767" h="1678674">
                        <a:moveTo>
                          <a:pt x="0" y="1678674"/>
                        </a:moveTo>
                        <a:lnTo>
                          <a:pt x="2333767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4" name="Vrije vorm 73"/>
                  <p:cNvSpPr/>
                  <p:nvPr/>
                </p:nvSpPr>
                <p:spPr>
                  <a:xfrm>
                    <a:off x="6014107" y="2599918"/>
                    <a:ext cx="2122569" cy="1540493"/>
                  </a:xfrm>
                  <a:custGeom>
                    <a:avLst/>
                    <a:gdLst>
                      <a:gd name="connsiteX0" fmla="*/ 0 w 2060812"/>
                      <a:gd name="connsiteY0" fmla="*/ 1528549 h 1528549"/>
                      <a:gd name="connsiteX1" fmla="*/ 2060812 w 2060812"/>
                      <a:gd name="connsiteY1" fmla="*/ 0 h 1528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60812" h="1528549">
                        <a:moveTo>
                          <a:pt x="0" y="1528549"/>
                        </a:moveTo>
                        <a:lnTo>
                          <a:pt x="2060812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7" name="Vrije vorm 76"/>
                  <p:cNvSpPr/>
                  <p:nvPr/>
                </p:nvSpPr>
                <p:spPr>
                  <a:xfrm rot="21420000">
                    <a:off x="6215988" y="4056830"/>
                    <a:ext cx="1955259" cy="1257923"/>
                  </a:xfrm>
                  <a:custGeom>
                    <a:avLst/>
                    <a:gdLst>
                      <a:gd name="connsiteX0" fmla="*/ 0 w 1883391"/>
                      <a:gd name="connsiteY0" fmla="*/ 1201003 h 1201003"/>
                      <a:gd name="connsiteX1" fmla="*/ 1883391 w 1883391"/>
                      <a:gd name="connsiteY1" fmla="*/ 0 h 1201003"/>
                      <a:gd name="connsiteX0" fmla="*/ 0 w 1840861"/>
                      <a:gd name="connsiteY0" fmla="*/ 1179738 h 1179738"/>
                      <a:gd name="connsiteX1" fmla="*/ 1840861 w 1840861"/>
                      <a:gd name="connsiteY1" fmla="*/ 0 h 1179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40861" h="1179738">
                        <a:moveTo>
                          <a:pt x="0" y="1179738"/>
                        </a:moveTo>
                        <a:lnTo>
                          <a:pt x="1840861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8" name="Vrije vorm 77"/>
                  <p:cNvSpPr/>
                  <p:nvPr/>
                </p:nvSpPr>
                <p:spPr>
                  <a:xfrm rot="21360000">
                    <a:off x="6194671" y="4568106"/>
                    <a:ext cx="1988628" cy="1255246"/>
                  </a:xfrm>
                  <a:custGeom>
                    <a:avLst/>
                    <a:gdLst>
                      <a:gd name="connsiteX0" fmla="*/ 1419367 w 1419367"/>
                      <a:gd name="connsiteY0" fmla="*/ 0 h 887105"/>
                      <a:gd name="connsiteX1" fmla="*/ 0 w 1419367"/>
                      <a:gd name="connsiteY1" fmla="*/ 887105 h 887105"/>
                      <a:gd name="connsiteX0" fmla="*/ 1546958 w 1546958"/>
                      <a:gd name="connsiteY0" fmla="*/ 0 h 961533"/>
                      <a:gd name="connsiteX1" fmla="*/ 0 w 1546958"/>
                      <a:gd name="connsiteY1" fmla="*/ 961533 h 961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46958" h="961533">
                        <a:moveTo>
                          <a:pt x="1546958" y="0"/>
                        </a:moveTo>
                        <a:lnTo>
                          <a:pt x="0" y="961533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9" name="Vrije vorm 78"/>
                  <p:cNvSpPr/>
                  <p:nvPr/>
                </p:nvSpPr>
                <p:spPr>
                  <a:xfrm rot="21480000">
                    <a:off x="6892793" y="5025869"/>
                    <a:ext cx="1259119" cy="843147"/>
                  </a:xfrm>
                  <a:custGeom>
                    <a:avLst/>
                    <a:gdLst>
                      <a:gd name="connsiteX0" fmla="*/ 682388 w 682388"/>
                      <a:gd name="connsiteY0" fmla="*/ 0 h 436729"/>
                      <a:gd name="connsiteX1" fmla="*/ 0 w 682388"/>
                      <a:gd name="connsiteY1" fmla="*/ 436729 h 436729"/>
                      <a:gd name="connsiteX0" fmla="*/ 767448 w 767448"/>
                      <a:gd name="connsiteY0" fmla="*/ 0 h 511157"/>
                      <a:gd name="connsiteX1" fmla="*/ 0 w 767448"/>
                      <a:gd name="connsiteY1" fmla="*/ 511157 h 5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7448" h="511157">
                        <a:moveTo>
                          <a:pt x="767448" y="0"/>
                        </a:moveTo>
                        <a:lnTo>
                          <a:pt x="0" y="511157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33" name="Vrije vorm 32"/>
              <p:cNvSpPr/>
              <p:nvPr/>
            </p:nvSpPr>
            <p:spPr>
              <a:xfrm>
                <a:off x="7608833" y="4710444"/>
                <a:ext cx="646047" cy="468311"/>
              </a:xfrm>
              <a:custGeom>
                <a:avLst/>
                <a:gdLst>
                  <a:gd name="connsiteX0" fmla="*/ 0 w 1924335"/>
                  <a:gd name="connsiteY0" fmla="*/ 1392072 h 1392072"/>
                  <a:gd name="connsiteX1" fmla="*/ 1924335 w 1924335"/>
                  <a:gd name="connsiteY1" fmla="*/ 0 h 1392072"/>
                  <a:gd name="connsiteX0" fmla="*/ 0 w 1839275"/>
                  <a:gd name="connsiteY0" fmla="*/ 1328277 h 1328277"/>
                  <a:gd name="connsiteX1" fmla="*/ 1839275 w 1839275"/>
                  <a:gd name="connsiteY1" fmla="*/ 0 h 13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9275" h="1328277">
                    <a:moveTo>
                      <a:pt x="0" y="1328277"/>
                    </a:moveTo>
                    <a:lnTo>
                      <a:pt x="183927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37"/>
              <p:cNvSpPr>
                <a:spLocks/>
              </p:cNvSpPr>
              <p:nvPr/>
            </p:nvSpPr>
            <p:spPr>
              <a:xfrm>
                <a:off x="4760177" y="1009282"/>
                <a:ext cx="1675134" cy="1188000"/>
              </a:xfrm>
              <a:custGeom>
                <a:avLst/>
                <a:gdLst>
                  <a:gd name="connsiteX0" fmla="*/ 0 w 1924335"/>
                  <a:gd name="connsiteY0" fmla="*/ 1392072 h 1392072"/>
                  <a:gd name="connsiteX1" fmla="*/ 1924335 w 1924335"/>
                  <a:gd name="connsiteY1" fmla="*/ 0 h 1392072"/>
                  <a:gd name="connsiteX0" fmla="*/ 0 w 1839275"/>
                  <a:gd name="connsiteY0" fmla="*/ 1328277 h 1328277"/>
                  <a:gd name="connsiteX1" fmla="*/ 1839275 w 1839275"/>
                  <a:gd name="connsiteY1" fmla="*/ 0 h 13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9275" h="1328277">
                    <a:moveTo>
                      <a:pt x="0" y="1328277"/>
                    </a:moveTo>
                    <a:lnTo>
                      <a:pt x="183927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3" name="Toelichting met afgeronde rechthoek 12"/>
          <p:cNvSpPr/>
          <p:nvPr/>
        </p:nvSpPr>
        <p:spPr>
          <a:xfrm>
            <a:off x="5383257" y="1021940"/>
            <a:ext cx="2736304" cy="1204586"/>
          </a:xfrm>
          <a:prstGeom prst="wedgeRoundRectCallout">
            <a:avLst>
              <a:gd name="adj1" fmla="val -78192"/>
              <a:gd name="adj2" fmla="val 2856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lekstroom boven de 30 mA gaat aardlekschakelaar binnen 100 ms werken.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0" y="580683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Effecten op het menselijk lichaam bij een wisselstroom van de</a:t>
            </a:r>
          </a:p>
          <a:p>
            <a:pPr indent="952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linkerhand naar beide voeten (15 tot 100 Hz).</a:t>
            </a:r>
          </a:p>
          <a:p>
            <a:pPr indent="95250"/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Veiligheidsnorm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NEN-IEC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60479-1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oelichting met afgeronde rechthoek 86"/>
          <p:cNvSpPr/>
          <p:nvPr/>
        </p:nvSpPr>
        <p:spPr>
          <a:xfrm>
            <a:off x="5783217" y="3442917"/>
            <a:ext cx="2336344" cy="1328023"/>
          </a:xfrm>
          <a:prstGeom prst="wedgeRoundRectCallout">
            <a:avLst>
              <a:gd name="adj1" fmla="val 49711"/>
              <a:gd name="adj2" fmla="val 261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AC-4: Hartstilstand, geen ademhaling, orgaanschade, brandwonden.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ctieknop: Verder of Volgende 3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8280400" y="6598047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78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 animBg="1"/>
      <p:bldP spid="85" grpId="0" animBg="1"/>
      <p:bldP spid="86" grpId="0" animBg="1"/>
      <p:bldP spid="88" grpId="0" animBg="1"/>
      <p:bldP spid="13" grpId="0" animBg="1"/>
      <p:bldP spid="14" grpId="0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21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zaklamp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 1/3: De 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batterijen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goed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aangebracht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2. De + van de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ene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batterij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moet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.  .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+mn-lt"/>
              </a:rPr>
              <a:t>   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aan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de – van de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andere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1981200" y="4702175"/>
            <a:ext cx="3713163" cy="1089025"/>
            <a:chOff x="1248" y="3298"/>
            <a:chExt cx="2339" cy="686"/>
          </a:xfrm>
        </p:grpSpPr>
        <p:grpSp>
          <p:nvGrpSpPr>
            <p:cNvPr id="117766" name="Group 6"/>
            <p:cNvGrpSpPr>
              <a:grpSpLocks/>
            </p:cNvGrpSpPr>
            <p:nvPr/>
          </p:nvGrpSpPr>
          <p:grpSpPr bwMode="auto">
            <a:xfrm>
              <a:off x="3072" y="3312"/>
              <a:ext cx="129" cy="134"/>
              <a:chOff x="1536" y="2928"/>
              <a:chExt cx="384" cy="384"/>
            </a:xfrm>
          </p:grpSpPr>
          <p:sp>
            <p:nvSpPr>
              <p:cNvPr id="117767" name="Line 7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68" name="Line 8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69" name="Group 9"/>
            <p:cNvGrpSpPr>
              <a:grpSpLocks/>
            </p:cNvGrpSpPr>
            <p:nvPr/>
          </p:nvGrpSpPr>
          <p:grpSpPr bwMode="auto">
            <a:xfrm>
              <a:off x="1248" y="3298"/>
              <a:ext cx="2339" cy="686"/>
              <a:chOff x="1680" y="3072"/>
              <a:chExt cx="2339" cy="686"/>
            </a:xfrm>
          </p:grpSpPr>
          <p:grpSp>
            <p:nvGrpSpPr>
              <p:cNvPr id="117770" name="Group 10"/>
              <p:cNvGrpSpPr>
                <a:grpSpLocks/>
              </p:cNvGrpSpPr>
              <p:nvPr/>
            </p:nvGrpSpPr>
            <p:grpSpPr bwMode="auto">
              <a:xfrm>
                <a:off x="1680" y="3072"/>
                <a:ext cx="1169" cy="686"/>
                <a:chOff x="3264" y="2064"/>
                <a:chExt cx="816" cy="480"/>
              </a:xfrm>
            </p:grpSpPr>
            <p:grpSp>
              <p:nvGrpSpPr>
                <p:cNvPr id="117771" name="Group 11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777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7774" name="Group 14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777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17777" name="Group 17"/>
              <p:cNvGrpSpPr>
                <a:grpSpLocks/>
              </p:cNvGrpSpPr>
              <p:nvPr/>
            </p:nvGrpSpPr>
            <p:grpSpPr bwMode="auto">
              <a:xfrm>
                <a:off x="2850" y="3072"/>
                <a:ext cx="1169" cy="686"/>
                <a:chOff x="3264" y="2064"/>
                <a:chExt cx="816" cy="480"/>
              </a:xfrm>
            </p:grpSpPr>
            <p:grpSp>
              <p:nvGrpSpPr>
                <p:cNvPr id="117778" name="Group 18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777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8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7781" name="Group 21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778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8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7784" name="Group 24"/>
            <p:cNvGrpSpPr>
              <a:grpSpLocks/>
            </p:cNvGrpSpPr>
            <p:nvPr/>
          </p:nvGrpSpPr>
          <p:grpSpPr bwMode="auto">
            <a:xfrm>
              <a:off x="1902" y="3312"/>
              <a:ext cx="129" cy="134"/>
              <a:chOff x="1536" y="2928"/>
              <a:chExt cx="384" cy="384"/>
            </a:xfrm>
          </p:grpSpPr>
          <p:sp>
            <p:nvSpPr>
              <p:cNvPr id="117785" name="Line 25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86" name="Line 26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3. Zo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krijg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je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een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>
                <a:latin typeface="+mn-lt"/>
              </a:rPr>
              <a:t>3,0 V </a:t>
            </a:r>
            <a:r>
              <a:rPr lang="en-US" altLang="nl-NL" sz="2800" dirty="0" err="1">
                <a:latin typeface="+mn-lt"/>
              </a:rPr>
              <a:t>batterij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7788" name="Group 28"/>
          <p:cNvGrpSpPr>
            <a:grpSpLocks/>
          </p:cNvGrpSpPr>
          <p:nvPr/>
        </p:nvGrpSpPr>
        <p:grpSpPr bwMode="auto">
          <a:xfrm>
            <a:off x="771525" y="2743200"/>
            <a:ext cx="7534275" cy="1528763"/>
            <a:chOff x="486" y="1728"/>
            <a:chExt cx="4746" cy="963"/>
          </a:xfrm>
        </p:grpSpPr>
        <p:grpSp>
          <p:nvGrpSpPr>
            <p:cNvPr id="117789" name="Group 29"/>
            <p:cNvGrpSpPr>
              <a:grpSpLocks/>
            </p:cNvGrpSpPr>
            <p:nvPr/>
          </p:nvGrpSpPr>
          <p:grpSpPr bwMode="auto">
            <a:xfrm>
              <a:off x="4820" y="2139"/>
              <a:ext cx="412" cy="136"/>
              <a:chOff x="2736" y="2256"/>
              <a:chExt cx="288" cy="96"/>
            </a:xfrm>
          </p:grpSpPr>
          <p:sp>
            <p:nvSpPr>
              <p:cNvPr id="117790" name="Line 30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91" name="Line 31"/>
              <p:cNvSpPr>
                <a:spLocks noChangeShapeType="1"/>
              </p:cNvSpPr>
              <p:nvPr/>
            </p:nvSpPr>
            <p:spPr bwMode="auto">
              <a:xfrm>
                <a:off x="2736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92" name="Group 32"/>
            <p:cNvGrpSpPr>
              <a:grpSpLocks/>
            </p:cNvGrpSpPr>
            <p:nvPr/>
          </p:nvGrpSpPr>
          <p:grpSpPr bwMode="auto">
            <a:xfrm>
              <a:off x="486" y="1728"/>
              <a:ext cx="1994" cy="960"/>
              <a:chOff x="486" y="1728"/>
              <a:chExt cx="1994" cy="960"/>
            </a:xfrm>
          </p:grpSpPr>
          <p:sp>
            <p:nvSpPr>
              <p:cNvPr id="117793" name="Rectangle 33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94" name="Rectangle 34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95" name="Line 35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7796" name="Group 36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117797" name="Line 37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798" name="Line 38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7799" name="Line 39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0" name="Text Box 40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36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 dirty="0"/>
                  <a:t>1,5 V</a:t>
                </a:r>
                <a:endParaRPr lang="nl-NL" altLang="nl-NL" sz="3200" dirty="0"/>
              </a:p>
            </p:txBody>
          </p:sp>
        </p:grpSp>
        <p:grpSp>
          <p:nvGrpSpPr>
            <p:cNvPr id="117801" name="Group 41"/>
            <p:cNvGrpSpPr>
              <a:grpSpLocks/>
            </p:cNvGrpSpPr>
            <p:nvPr/>
          </p:nvGrpSpPr>
          <p:grpSpPr bwMode="auto">
            <a:xfrm>
              <a:off x="2481" y="1731"/>
              <a:ext cx="1994" cy="960"/>
              <a:chOff x="486" y="1728"/>
              <a:chExt cx="1994" cy="960"/>
            </a:xfrm>
          </p:grpSpPr>
          <p:sp>
            <p:nvSpPr>
              <p:cNvPr id="117802" name="Rectangle 42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3" name="Rectangle 43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4" name="Line 44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7805" name="Group 45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117806" name="Line 46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807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7808" name="Line 48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9" name="Text Box 49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36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/>
                  <a:t>1,5 V</a:t>
                </a:r>
                <a:endParaRPr lang="nl-NL" altLang="nl-NL" sz="3200"/>
              </a:p>
            </p:txBody>
          </p:sp>
        </p:grpSp>
      </p:grp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749146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autoUpdateAnimBg="0"/>
      <p:bldP spid="117764" grpId="0" autoUpdateAnimBg="0"/>
      <p:bldP spid="11778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31192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huisinstallatie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11/11: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aardlekschakelaar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953" y="764704"/>
            <a:ext cx="9144000" cy="5509200"/>
          </a:xfrm>
          <a:noFill/>
          <a:ln/>
        </p:spPr>
        <p:txBody>
          <a:bodyPr wrap="square">
            <a:spAutoFit/>
          </a:bodyPr>
          <a:lstStyle/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AC-1: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voel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schrik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AC-2:Je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voelt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schadelijke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fysiologische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AC-3: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spiercontracties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ademhalingsmoeilijkheden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tijdelijke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verstoringvan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hartfnuctie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orgaanschade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immobilisatie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fysiologische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hartstilstand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stilstand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ademhaling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orgaanschade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brandwonden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AC-4.1: 5%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hartfibrillatie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AC-4.2: 50%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AC-4.3: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Volgens Veiligheidsnorm </a:t>
            </a:r>
            <a:r>
              <a:rPr 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NEN-IEC</a:t>
            </a: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60479-1</a:t>
            </a:r>
            <a:endParaRPr 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34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6021" grpId="0" build="p" autoUpdateAnimBg="0" advAuto="5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Einde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74979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nl-NL" sz="3200" kern="0" dirty="0" err="1" smtClean="0">
                <a:solidFill>
                  <a:schemeClr val="tx1"/>
                </a:solidFill>
                <a:latin typeface="+mn-lt"/>
              </a:rPr>
              <a:t>Electrische</a:t>
            </a:r>
            <a:r>
              <a:rPr lang="en-US" altLang="nl-NL" sz="32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nl-NL" sz="3200" kern="0" dirty="0" err="1" smtClean="0">
                <a:solidFill>
                  <a:schemeClr val="tx1"/>
                </a:solidFill>
                <a:latin typeface="+mn-lt"/>
              </a:rPr>
              <a:t>stroom</a:t>
            </a:r>
            <a:r>
              <a:rPr lang="en-US" altLang="nl-NL" sz="3200" kern="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altLang="nl-NL" sz="3200" kern="0" dirty="0" err="1" smtClean="0">
                <a:solidFill>
                  <a:schemeClr val="tx1"/>
                </a:solidFill>
                <a:latin typeface="+mn-lt"/>
              </a:rPr>
              <a:t>klas</a:t>
            </a:r>
            <a:r>
              <a:rPr lang="en-US" altLang="nl-NL" sz="3200" kern="0" dirty="0" smtClean="0">
                <a:solidFill>
                  <a:schemeClr val="tx1"/>
                </a:solidFill>
                <a:latin typeface="+mn-lt"/>
              </a:rPr>
              <a:t> 3)</a:t>
            </a:r>
            <a:endParaRPr lang="nl-NL" altLang="nl-NL" sz="32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97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De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zaklamp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 2/3: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batterijen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fout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aangebracht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  <a:latin typeface="+mn-lt"/>
              </a:rPr>
              <a:t>2. De + van de ene batterij zit dan .  .</a:t>
            </a:r>
            <a:endParaRPr lang="nl-NL" altLang="nl-NL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  <a:latin typeface="+mn-lt"/>
              </a:rPr>
              <a:t>    aan de + van de andere.</a:t>
            </a:r>
            <a:endParaRPr lang="nl-NL" altLang="nl-NL" sz="28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1981200" y="4702175"/>
            <a:ext cx="3713163" cy="1089025"/>
            <a:chOff x="1248" y="2962"/>
            <a:chExt cx="2339" cy="686"/>
          </a:xfrm>
        </p:grpSpPr>
        <p:grpSp>
          <p:nvGrpSpPr>
            <p:cNvPr id="118790" name="Group 6"/>
            <p:cNvGrpSpPr>
              <a:grpSpLocks/>
            </p:cNvGrpSpPr>
            <p:nvPr/>
          </p:nvGrpSpPr>
          <p:grpSpPr bwMode="auto">
            <a:xfrm flipH="1">
              <a:off x="2418" y="2962"/>
              <a:ext cx="1169" cy="686"/>
              <a:chOff x="2418" y="2962"/>
              <a:chExt cx="1169" cy="686"/>
            </a:xfrm>
          </p:grpSpPr>
          <p:grpSp>
            <p:nvGrpSpPr>
              <p:cNvPr id="118791" name="Group 7"/>
              <p:cNvGrpSpPr>
                <a:grpSpLocks/>
              </p:cNvGrpSpPr>
              <p:nvPr/>
            </p:nvGrpSpPr>
            <p:grpSpPr bwMode="auto">
              <a:xfrm>
                <a:off x="3072" y="2976"/>
                <a:ext cx="129" cy="134"/>
                <a:chOff x="1536" y="2928"/>
                <a:chExt cx="384" cy="384"/>
              </a:xfrm>
            </p:grpSpPr>
            <p:sp>
              <p:nvSpPr>
                <p:cNvPr id="118792" name="Line 8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793" name="Line 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8794" name="Group 10"/>
              <p:cNvGrpSpPr>
                <a:grpSpLocks/>
              </p:cNvGrpSpPr>
              <p:nvPr/>
            </p:nvGrpSpPr>
            <p:grpSpPr bwMode="auto">
              <a:xfrm>
                <a:off x="2418" y="2962"/>
                <a:ext cx="1169" cy="686"/>
                <a:chOff x="3264" y="2064"/>
                <a:chExt cx="816" cy="480"/>
              </a:xfrm>
            </p:grpSpPr>
            <p:grpSp>
              <p:nvGrpSpPr>
                <p:cNvPr id="118795" name="Group 11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879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79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8798" name="Group 14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879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80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8801" name="Group 17"/>
            <p:cNvGrpSpPr>
              <a:grpSpLocks/>
            </p:cNvGrpSpPr>
            <p:nvPr/>
          </p:nvGrpSpPr>
          <p:grpSpPr bwMode="auto">
            <a:xfrm>
              <a:off x="1248" y="2962"/>
              <a:ext cx="1169" cy="686"/>
              <a:chOff x="1248" y="2962"/>
              <a:chExt cx="1169" cy="686"/>
            </a:xfrm>
          </p:grpSpPr>
          <p:grpSp>
            <p:nvGrpSpPr>
              <p:cNvPr id="118802" name="Group 18"/>
              <p:cNvGrpSpPr>
                <a:grpSpLocks/>
              </p:cNvGrpSpPr>
              <p:nvPr/>
            </p:nvGrpSpPr>
            <p:grpSpPr bwMode="auto">
              <a:xfrm>
                <a:off x="1248" y="2962"/>
                <a:ext cx="1169" cy="686"/>
                <a:chOff x="3264" y="2064"/>
                <a:chExt cx="816" cy="480"/>
              </a:xfrm>
            </p:grpSpPr>
            <p:grpSp>
              <p:nvGrpSpPr>
                <p:cNvPr id="118803" name="Group 19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1188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80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8806" name="Group 22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1188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8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18809" name="Group 25"/>
              <p:cNvGrpSpPr>
                <a:grpSpLocks/>
              </p:cNvGrpSpPr>
              <p:nvPr/>
            </p:nvGrpSpPr>
            <p:grpSpPr bwMode="auto">
              <a:xfrm>
                <a:off x="1902" y="2976"/>
                <a:ext cx="129" cy="134"/>
                <a:chOff x="1536" y="2928"/>
                <a:chExt cx="384" cy="384"/>
              </a:xfrm>
            </p:grpSpPr>
            <p:sp>
              <p:nvSpPr>
                <p:cNvPr id="118810" name="Line 26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811" name="Line 2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0" y="60198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  <a:latin typeface="+mn-lt"/>
              </a:rPr>
              <a:t>3. Zo krijg je een </a:t>
            </a:r>
            <a:r>
              <a:rPr lang="en-US" altLang="nl-NL" sz="2800">
                <a:solidFill>
                  <a:srgbClr val="3333CC"/>
                </a:solidFill>
                <a:latin typeface="+mn-lt"/>
              </a:rPr>
              <a:t>0,0 V</a:t>
            </a:r>
            <a:r>
              <a:rPr lang="en-US" altLang="nl-NL" sz="2800">
                <a:solidFill>
                  <a:srgbClr val="000000"/>
                </a:solidFill>
                <a:latin typeface="+mn-lt"/>
              </a:rPr>
              <a:t> batterij.</a:t>
            </a:r>
            <a:endParaRPr lang="nl-NL" altLang="nl-NL" sz="28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8813" name="Group 29"/>
          <p:cNvGrpSpPr>
            <a:grpSpLocks/>
          </p:cNvGrpSpPr>
          <p:nvPr/>
        </p:nvGrpSpPr>
        <p:grpSpPr bwMode="auto">
          <a:xfrm>
            <a:off x="7651750" y="3395663"/>
            <a:ext cx="654050" cy="215900"/>
            <a:chOff x="2736" y="2256"/>
            <a:chExt cx="288" cy="96"/>
          </a:xfrm>
        </p:grpSpPr>
        <p:sp>
          <p:nvSpPr>
            <p:cNvPr id="118814" name="Line 30"/>
            <p:cNvSpPr>
              <a:spLocks noChangeShapeType="1"/>
            </p:cNvSpPr>
            <p:nvPr/>
          </p:nvSpPr>
          <p:spPr bwMode="auto">
            <a:xfrm>
              <a:off x="2736" y="225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15" name="Line 31"/>
            <p:cNvSpPr>
              <a:spLocks noChangeShapeType="1"/>
            </p:cNvSpPr>
            <p:nvPr/>
          </p:nvSpPr>
          <p:spPr bwMode="auto">
            <a:xfrm>
              <a:off x="2736" y="2352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18816" name="Group 32"/>
          <p:cNvGrpSpPr>
            <a:grpSpLocks/>
          </p:cNvGrpSpPr>
          <p:nvPr/>
        </p:nvGrpSpPr>
        <p:grpSpPr bwMode="auto">
          <a:xfrm>
            <a:off x="771525" y="2743200"/>
            <a:ext cx="3165475" cy="1524000"/>
            <a:chOff x="486" y="1728"/>
            <a:chExt cx="1994" cy="960"/>
          </a:xfrm>
        </p:grpSpPr>
        <p:sp>
          <p:nvSpPr>
            <p:cNvPr id="118817" name="Rectangle 33"/>
            <p:cNvSpPr>
              <a:spLocks noChangeArrowheads="1"/>
            </p:cNvSpPr>
            <p:nvPr/>
          </p:nvSpPr>
          <p:spPr bwMode="auto">
            <a:xfrm>
              <a:off x="486" y="1728"/>
              <a:ext cx="1856" cy="96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18" name="Rectangle 34"/>
            <p:cNvSpPr>
              <a:spLocks noChangeArrowheads="1"/>
            </p:cNvSpPr>
            <p:nvPr/>
          </p:nvSpPr>
          <p:spPr bwMode="auto">
            <a:xfrm>
              <a:off x="2342" y="2002"/>
              <a:ext cx="138" cy="41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19" name="Line 35"/>
            <p:cNvSpPr>
              <a:spLocks noChangeShapeType="1"/>
            </p:cNvSpPr>
            <p:nvPr/>
          </p:nvSpPr>
          <p:spPr bwMode="auto">
            <a:xfrm>
              <a:off x="624" y="1728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grpSp>
          <p:nvGrpSpPr>
            <p:cNvPr id="118820" name="Group 36"/>
            <p:cNvGrpSpPr>
              <a:grpSpLocks/>
            </p:cNvGrpSpPr>
            <p:nvPr/>
          </p:nvGrpSpPr>
          <p:grpSpPr bwMode="auto">
            <a:xfrm>
              <a:off x="1999" y="2071"/>
              <a:ext cx="275" cy="274"/>
              <a:chOff x="1536" y="2928"/>
              <a:chExt cx="384" cy="384"/>
            </a:xfrm>
          </p:grpSpPr>
          <p:sp>
            <p:nvSpPr>
              <p:cNvPr id="118821" name="Line 37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2" name="Line 38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823" name="Line 39"/>
            <p:cNvSpPr>
              <a:spLocks noChangeShapeType="1"/>
            </p:cNvSpPr>
            <p:nvPr/>
          </p:nvSpPr>
          <p:spPr bwMode="auto">
            <a:xfrm>
              <a:off x="692" y="2208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24" name="Text Box 40"/>
            <p:cNvSpPr txBox="1">
              <a:spLocks noChangeArrowheads="1"/>
            </p:cNvSpPr>
            <p:nvPr/>
          </p:nvSpPr>
          <p:spPr bwMode="auto">
            <a:xfrm>
              <a:off x="1026" y="1998"/>
              <a:ext cx="996" cy="33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>
                  <a:solidFill>
                    <a:srgbClr val="3333CC"/>
                  </a:solidFill>
                </a:rPr>
                <a:t>1,5 V</a:t>
              </a:r>
              <a:endParaRPr lang="nl-NL" altLang="nl-NL" sz="2800">
                <a:solidFill>
                  <a:srgbClr val="3333CC"/>
                </a:solidFill>
              </a:endParaRPr>
            </a:p>
          </p:txBody>
        </p:sp>
      </p:grpSp>
      <p:grpSp>
        <p:nvGrpSpPr>
          <p:cNvPr id="118825" name="Group 41"/>
          <p:cNvGrpSpPr>
            <a:grpSpLocks/>
          </p:cNvGrpSpPr>
          <p:nvPr/>
        </p:nvGrpSpPr>
        <p:grpSpPr bwMode="auto">
          <a:xfrm flipH="1">
            <a:off x="3957638" y="2743200"/>
            <a:ext cx="3165475" cy="1524000"/>
            <a:chOff x="486" y="1728"/>
            <a:chExt cx="1994" cy="960"/>
          </a:xfrm>
        </p:grpSpPr>
        <p:sp>
          <p:nvSpPr>
            <p:cNvPr id="118826" name="Rectangle 42"/>
            <p:cNvSpPr>
              <a:spLocks noChangeArrowheads="1"/>
            </p:cNvSpPr>
            <p:nvPr/>
          </p:nvSpPr>
          <p:spPr bwMode="auto">
            <a:xfrm>
              <a:off x="486" y="1728"/>
              <a:ext cx="1856" cy="96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27" name="Rectangle 43"/>
            <p:cNvSpPr>
              <a:spLocks noChangeArrowheads="1"/>
            </p:cNvSpPr>
            <p:nvPr/>
          </p:nvSpPr>
          <p:spPr bwMode="auto">
            <a:xfrm>
              <a:off x="2342" y="2002"/>
              <a:ext cx="138" cy="41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28" name="Line 44"/>
            <p:cNvSpPr>
              <a:spLocks noChangeShapeType="1"/>
            </p:cNvSpPr>
            <p:nvPr/>
          </p:nvSpPr>
          <p:spPr bwMode="auto">
            <a:xfrm>
              <a:off x="624" y="1728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grpSp>
          <p:nvGrpSpPr>
            <p:cNvPr id="118829" name="Group 45"/>
            <p:cNvGrpSpPr>
              <a:grpSpLocks/>
            </p:cNvGrpSpPr>
            <p:nvPr/>
          </p:nvGrpSpPr>
          <p:grpSpPr bwMode="auto">
            <a:xfrm>
              <a:off x="1999" y="2071"/>
              <a:ext cx="275" cy="274"/>
              <a:chOff x="1536" y="2928"/>
              <a:chExt cx="384" cy="384"/>
            </a:xfrm>
          </p:grpSpPr>
          <p:sp>
            <p:nvSpPr>
              <p:cNvPr id="118830" name="Line 46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31" name="Line 47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832" name="Line 48"/>
            <p:cNvSpPr>
              <a:spLocks noChangeShapeType="1"/>
            </p:cNvSpPr>
            <p:nvPr/>
          </p:nvSpPr>
          <p:spPr bwMode="auto">
            <a:xfrm>
              <a:off x="692" y="2208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sp>
          <p:nvSpPr>
            <p:cNvPr id="118833" name="Text Box 49"/>
            <p:cNvSpPr txBox="1">
              <a:spLocks noChangeArrowheads="1"/>
            </p:cNvSpPr>
            <p:nvPr/>
          </p:nvSpPr>
          <p:spPr bwMode="auto">
            <a:xfrm>
              <a:off x="1026" y="1998"/>
              <a:ext cx="996" cy="33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>
                  <a:solidFill>
                    <a:srgbClr val="3333CC"/>
                  </a:solidFill>
                </a:rPr>
                <a:t>1,5 V</a:t>
              </a:r>
              <a:endParaRPr lang="nl-NL" altLang="nl-NL" sz="2800">
                <a:solidFill>
                  <a:srgbClr val="3333CC"/>
                </a:solidFill>
              </a:endParaRPr>
            </a:p>
          </p:txBody>
        </p:sp>
      </p:grp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853154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autoUpdateAnimBg="0"/>
      <p:bldP spid="118788" grpId="0" autoUpdateAnimBg="0"/>
      <p:bldP spid="1188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Vier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batterijen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serie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een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+mn-lt"/>
              </a:rPr>
              <a:t>rekenmachine</a:t>
            </a: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6056313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4 x 1,5 V in </a:t>
            </a:r>
            <a:r>
              <a:rPr lang="en-US" altLang="nl-NL" sz="2800" dirty="0" err="1">
                <a:latin typeface="+mn-lt"/>
              </a:rPr>
              <a:t>serie</a:t>
            </a:r>
            <a:r>
              <a:rPr lang="en-US" altLang="nl-NL" sz="2800" dirty="0">
                <a:latin typeface="+mn-lt"/>
              </a:rPr>
              <a:t> = 6 V</a:t>
            </a:r>
            <a:endParaRPr lang="nl-NL" altLang="nl-NL" sz="2800" dirty="0">
              <a:latin typeface="+mn-lt"/>
            </a:endParaRPr>
          </a:p>
        </p:txBody>
      </p:sp>
      <p:pic>
        <p:nvPicPr>
          <p:cNvPr id="49182" name="Picture 30" descr="IMG_02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549275"/>
            <a:ext cx="720090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3" name="AutoShape 31"/>
          <p:cNvSpPr>
            <a:spLocks noChangeArrowheads="1"/>
          </p:cNvSpPr>
          <p:nvPr/>
        </p:nvSpPr>
        <p:spPr bwMode="auto">
          <a:xfrm>
            <a:off x="250825" y="1557338"/>
            <a:ext cx="1223963" cy="510778"/>
          </a:xfrm>
          <a:prstGeom prst="wedgeRoundRectCallout">
            <a:avLst>
              <a:gd name="adj1" fmla="val 191786"/>
              <a:gd name="adj2" fmla="val 668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/>
              <a:t>+ aan -</a:t>
            </a:r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>
            <a:off x="179389" y="3716338"/>
            <a:ext cx="1223962" cy="510778"/>
          </a:xfrm>
          <a:prstGeom prst="wedgeRoundRectCallout">
            <a:avLst>
              <a:gd name="adj1" fmla="val 200149"/>
              <a:gd name="adj2" fmla="val -5176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+ aan -</a:t>
            </a:r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7727229" y="3460949"/>
            <a:ext cx="1223963" cy="510778"/>
          </a:xfrm>
          <a:prstGeom prst="wedgeRoundRectCallout">
            <a:avLst>
              <a:gd name="adj1" fmla="val -130878"/>
              <a:gd name="adj2" fmla="val -1436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+ aan -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6660232" y="1340768"/>
            <a:ext cx="792088" cy="3096344"/>
            <a:chOff x="6948264" y="1412776"/>
            <a:chExt cx="792088" cy="3096344"/>
          </a:xfrm>
        </p:grpSpPr>
        <p:sp>
          <p:nvSpPr>
            <p:cNvPr id="2" name="Tekstvak 1"/>
            <p:cNvSpPr txBox="1"/>
            <p:nvPr/>
          </p:nvSpPr>
          <p:spPr>
            <a:xfrm>
              <a:off x="6948264" y="1412776"/>
              <a:ext cx="6830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 smtClean="0">
                  <a:solidFill>
                    <a:schemeClr val="bg1"/>
                  </a:solidFill>
                </a:rPr>
                <a:t> -</a:t>
              </a:r>
              <a:endParaRPr lang="nl-NL" sz="4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7057336" y="3801234"/>
              <a:ext cx="6830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 smtClean="0">
                  <a:solidFill>
                    <a:schemeClr val="bg1"/>
                  </a:solidFill>
                </a:rPr>
                <a:t>+</a:t>
              </a:r>
              <a:endParaRPr lang="nl-NL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623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  <p:bldP spid="49183" grpId="0" animBg="1"/>
      <p:bldP spid="49184" grpId="0" animBg="1"/>
      <p:bldP spid="491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168275" y="762000"/>
            <a:ext cx="8856663" cy="4244975"/>
            <a:chOff x="0" y="480"/>
            <a:chExt cx="5579" cy="2674"/>
          </a:xfrm>
        </p:grpSpPr>
        <p:grpSp>
          <p:nvGrpSpPr>
            <p:cNvPr id="119811" name="Group 3"/>
            <p:cNvGrpSpPr>
              <a:grpSpLocks/>
            </p:cNvGrpSpPr>
            <p:nvPr/>
          </p:nvGrpSpPr>
          <p:grpSpPr bwMode="auto">
            <a:xfrm>
              <a:off x="0" y="480"/>
              <a:ext cx="5579" cy="2674"/>
              <a:chOff x="37" y="480"/>
              <a:chExt cx="5579" cy="2674"/>
            </a:xfrm>
          </p:grpSpPr>
          <p:grpSp>
            <p:nvGrpSpPr>
              <p:cNvPr id="119812" name="Group 4"/>
              <p:cNvGrpSpPr>
                <a:grpSpLocks/>
              </p:cNvGrpSpPr>
              <p:nvPr/>
            </p:nvGrpSpPr>
            <p:grpSpPr bwMode="auto">
              <a:xfrm>
                <a:off x="37" y="480"/>
                <a:ext cx="5579" cy="2674"/>
                <a:chOff x="37" y="480"/>
                <a:chExt cx="5579" cy="2674"/>
              </a:xfrm>
            </p:grpSpPr>
            <p:sp>
              <p:nvSpPr>
                <p:cNvPr id="119813" name="Freeform 5"/>
                <p:cNvSpPr>
                  <a:spLocks/>
                </p:cNvSpPr>
                <p:nvPr/>
              </p:nvSpPr>
              <p:spPr bwMode="auto">
                <a:xfrm>
                  <a:off x="37" y="494"/>
                  <a:ext cx="5579" cy="2660"/>
                </a:xfrm>
                <a:custGeom>
                  <a:avLst/>
                  <a:gdLst>
                    <a:gd name="T0" fmla="*/ 5579 w 5579"/>
                    <a:gd name="T1" fmla="*/ 640 h 2660"/>
                    <a:gd name="T2" fmla="*/ 5579 w 5579"/>
                    <a:gd name="T3" fmla="*/ 2050 h 2660"/>
                    <a:gd name="T4" fmla="*/ 779 w 5579"/>
                    <a:gd name="T5" fmla="*/ 2050 h 2660"/>
                    <a:gd name="T6" fmla="*/ 0 w 5579"/>
                    <a:gd name="T7" fmla="*/ 2660 h 2660"/>
                    <a:gd name="T8" fmla="*/ 0 w 5579"/>
                    <a:gd name="T9" fmla="*/ 0 h 2660"/>
                    <a:gd name="T10" fmla="*/ 758 w 5579"/>
                    <a:gd name="T11" fmla="*/ 640 h 2660"/>
                    <a:gd name="T12" fmla="*/ 5579 w 5579"/>
                    <a:gd name="T13" fmla="*/ 640 h 2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79" h="2660">
                      <a:moveTo>
                        <a:pt x="5579" y="640"/>
                      </a:moveTo>
                      <a:lnTo>
                        <a:pt x="5579" y="2050"/>
                      </a:lnTo>
                      <a:lnTo>
                        <a:pt x="779" y="2050"/>
                      </a:lnTo>
                      <a:lnTo>
                        <a:pt x="0" y="2660"/>
                      </a:lnTo>
                      <a:lnTo>
                        <a:pt x="0" y="0"/>
                      </a:lnTo>
                      <a:lnTo>
                        <a:pt x="758" y="640"/>
                      </a:lnTo>
                      <a:lnTo>
                        <a:pt x="5579" y="6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14" name="Freeform 6"/>
                <p:cNvSpPr>
                  <a:spLocks/>
                </p:cNvSpPr>
                <p:nvPr/>
              </p:nvSpPr>
              <p:spPr bwMode="auto">
                <a:xfrm>
                  <a:off x="48" y="480"/>
                  <a:ext cx="648" cy="2640"/>
                </a:xfrm>
                <a:custGeom>
                  <a:avLst/>
                  <a:gdLst>
                    <a:gd name="T0" fmla="*/ 0 w 648"/>
                    <a:gd name="T1" fmla="*/ 0 h 2640"/>
                    <a:gd name="T2" fmla="*/ 648 w 648"/>
                    <a:gd name="T3" fmla="*/ 1328 h 2640"/>
                    <a:gd name="T4" fmla="*/ 0 w 648"/>
                    <a:gd name="T5" fmla="*/ 2640 h 2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8" h="2640">
                      <a:moveTo>
                        <a:pt x="0" y="0"/>
                      </a:moveTo>
                      <a:cubicBezTo>
                        <a:pt x="108" y="221"/>
                        <a:pt x="648" y="888"/>
                        <a:pt x="648" y="1328"/>
                      </a:cubicBezTo>
                      <a:cubicBezTo>
                        <a:pt x="648" y="1768"/>
                        <a:pt x="135" y="2367"/>
                        <a:pt x="0" y="2640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9815" name="Rectangle 7"/>
              <p:cNvSpPr>
                <a:spLocks noChangeArrowheads="1"/>
              </p:cNvSpPr>
              <p:nvPr/>
            </p:nvSpPr>
            <p:spPr bwMode="auto">
              <a:xfrm>
                <a:off x="2016" y="2544"/>
                <a:ext cx="432" cy="48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816" name="AutoShape 8" descr="Donker verticaal"/>
            <p:cNvSpPr>
              <a:spLocks noChangeArrowheads="1"/>
            </p:cNvSpPr>
            <p:nvPr/>
          </p:nvSpPr>
          <p:spPr bwMode="auto">
            <a:xfrm rot="5400000">
              <a:off x="5049" y="1702"/>
              <a:ext cx="765" cy="2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dkVert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981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De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zaklamp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 3/3: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gesloten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stroomkring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3. De lamp brandt.</a:t>
            </a:r>
            <a:endParaRPr lang="nl-NL" altLang="nl-NL" sz="2800">
              <a:latin typeface="+mn-lt"/>
            </a:endParaRPr>
          </a:p>
        </p:txBody>
      </p:sp>
      <p:grpSp>
        <p:nvGrpSpPr>
          <p:cNvPr id="119820" name="Group 12"/>
          <p:cNvGrpSpPr>
            <a:grpSpLocks/>
          </p:cNvGrpSpPr>
          <p:nvPr/>
        </p:nvGrpSpPr>
        <p:grpSpPr bwMode="auto">
          <a:xfrm flipH="1">
            <a:off x="2301875" y="2133600"/>
            <a:ext cx="6332538" cy="1528763"/>
            <a:chOff x="486" y="1728"/>
            <a:chExt cx="3989" cy="963"/>
          </a:xfrm>
        </p:grpSpPr>
        <p:grpSp>
          <p:nvGrpSpPr>
            <p:cNvPr id="119821" name="Group 13"/>
            <p:cNvGrpSpPr>
              <a:grpSpLocks/>
            </p:cNvGrpSpPr>
            <p:nvPr/>
          </p:nvGrpSpPr>
          <p:grpSpPr bwMode="auto">
            <a:xfrm>
              <a:off x="486" y="1728"/>
              <a:ext cx="1994" cy="960"/>
              <a:chOff x="486" y="1728"/>
              <a:chExt cx="1994" cy="960"/>
            </a:xfrm>
          </p:grpSpPr>
          <p:sp>
            <p:nvSpPr>
              <p:cNvPr id="119822" name="Rectangle 14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23" name="Rectangle 15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24" name="Line 16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grpSp>
            <p:nvGrpSpPr>
              <p:cNvPr id="119825" name="Group 17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119826" name="Line 18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19827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</p:grpSp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29" name="Text Box 21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33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/>
                  <a:t>1,5 V</a:t>
                </a:r>
                <a:endParaRPr lang="nl-NL" altLang="nl-NL" sz="2800"/>
              </a:p>
            </p:txBody>
          </p:sp>
        </p:grpSp>
        <p:grpSp>
          <p:nvGrpSpPr>
            <p:cNvPr id="119830" name="Group 22"/>
            <p:cNvGrpSpPr>
              <a:grpSpLocks/>
            </p:cNvGrpSpPr>
            <p:nvPr/>
          </p:nvGrpSpPr>
          <p:grpSpPr bwMode="auto">
            <a:xfrm>
              <a:off x="2481" y="1731"/>
              <a:ext cx="1994" cy="960"/>
              <a:chOff x="486" y="1728"/>
              <a:chExt cx="1994" cy="960"/>
            </a:xfrm>
          </p:grpSpPr>
          <p:sp>
            <p:nvSpPr>
              <p:cNvPr id="119831" name="Rectangle 23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32" name="Rectangle 24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33" name="Line 25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grpSp>
            <p:nvGrpSpPr>
              <p:cNvPr id="119834" name="Group 26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119835" name="Line 27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  <p:sp>
              <p:nvSpPr>
                <p:cNvPr id="119836" name="Line 28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/>
                </a:p>
              </p:txBody>
            </p:sp>
          </p:grpSp>
          <p:sp>
            <p:nvSpPr>
              <p:cNvPr id="119837" name="Line 29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119838" name="Text Box 30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33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/>
                  <a:t>1,5 V</a:t>
                </a:r>
                <a:endParaRPr lang="nl-NL" altLang="nl-NL" sz="2800"/>
              </a:p>
            </p:txBody>
          </p:sp>
        </p:grpSp>
      </p:grpSp>
      <p:grpSp>
        <p:nvGrpSpPr>
          <p:cNvPr id="119839" name="Group 31"/>
          <p:cNvGrpSpPr>
            <a:grpSpLocks/>
          </p:cNvGrpSpPr>
          <p:nvPr/>
        </p:nvGrpSpPr>
        <p:grpSpPr bwMode="auto">
          <a:xfrm>
            <a:off x="444500" y="2438400"/>
            <a:ext cx="1828800" cy="914400"/>
            <a:chOff x="576" y="1920"/>
            <a:chExt cx="1152" cy="576"/>
          </a:xfrm>
        </p:grpSpPr>
        <p:grpSp>
          <p:nvGrpSpPr>
            <p:cNvPr id="119840" name="Group 32"/>
            <p:cNvGrpSpPr>
              <a:grpSpLocks/>
            </p:cNvGrpSpPr>
            <p:nvPr/>
          </p:nvGrpSpPr>
          <p:grpSpPr bwMode="auto">
            <a:xfrm>
              <a:off x="576" y="1920"/>
              <a:ext cx="1152" cy="576"/>
              <a:chOff x="576" y="1968"/>
              <a:chExt cx="1152" cy="576"/>
            </a:xfrm>
          </p:grpSpPr>
          <p:sp>
            <p:nvSpPr>
              <p:cNvPr id="119841" name="Oval 33"/>
              <p:cNvSpPr>
                <a:spLocks noChangeArrowheads="1"/>
              </p:cNvSpPr>
              <p:nvPr/>
            </p:nvSpPr>
            <p:spPr bwMode="auto">
              <a:xfrm rot="16200000">
                <a:off x="1103" y="2387"/>
                <a:ext cx="96" cy="96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9842" name="Group 34"/>
              <p:cNvGrpSpPr>
                <a:grpSpLocks/>
              </p:cNvGrpSpPr>
              <p:nvPr/>
            </p:nvGrpSpPr>
            <p:grpSpPr bwMode="auto">
              <a:xfrm>
                <a:off x="576" y="1968"/>
                <a:ext cx="1152" cy="576"/>
                <a:chOff x="576" y="1968"/>
                <a:chExt cx="1152" cy="576"/>
              </a:xfrm>
            </p:grpSpPr>
            <p:grpSp>
              <p:nvGrpSpPr>
                <p:cNvPr id="119843" name="Group 35"/>
                <p:cNvGrpSpPr>
                  <a:grpSpLocks/>
                </p:cNvGrpSpPr>
                <p:nvPr/>
              </p:nvGrpSpPr>
              <p:grpSpPr bwMode="auto">
                <a:xfrm rot="16200000">
                  <a:off x="864" y="1680"/>
                  <a:ext cx="576" cy="1152"/>
                  <a:chOff x="2304" y="2544"/>
                  <a:chExt cx="576" cy="1152"/>
                </a:xfrm>
              </p:grpSpPr>
              <p:sp>
                <p:nvSpPr>
                  <p:cNvPr id="11984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522"/>
                    <a:ext cx="192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4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544"/>
                    <a:ext cx="576" cy="5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84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400" y="3060"/>
                    <a:ext cx="384" cy="480"/>
                    <a:chOff x="2400" y="3024"/>
                    <a:chExt cx="384" cy="480"/>
                  </a:xfrm>
                </p:grpSpPr>
                <p:sp>
                  <p:nvSpPr>
                    <p:cNvPr id="119847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024"/>
                      <a:ext cx="384" cy="48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84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3102"/>
                      <a:ext cx="384" cy="348"/>
                      <a:chOff x="2400" y="3102"/>
                      <a:chExt cx="384" cy="348"/>
                    </a:xfrm>
                  </p:grpSpPr>
                  <p:sp>
                    <p:nvSpPr>
                      <p:cNvPr id="119849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102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50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174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51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246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5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324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5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402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19854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28"/>
                    <a:ext cx="384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9855" name="Line 4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935" y="1991"/>
                  <a:ext cx="48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56" name="Line 4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67" y="1895"/>
                  <a:ext cx="96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57" name="Line 49"/>
                <p:cNvSpPr>
                  <a:spLocks noChangeShapeType="1"/>
                </p:cNvSpPr>
                <p:nvPr/>
              </p:nvSpPr>
              <p:spPr bwMode="auto">
                <a:xfrm rot="16200000">
                  <a:off x="935" y="2231"/>
                  <a:ext cx="48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58" name="Rectangle 50" descr="Donker horizontaal"/>
                <p:cNvSpPr>
                  <a:spLocks noChangeArrowheads="1"/>
                </p:cNvSpPr>
                <p:nvPr/>
              </p:nvSpPr>
              <p:spPr bwMode="auto">
                <a:xfrm rot="16200000">
                  <a:off x="671" y="2207"/>
                  <a:ext cx="288" cy="96"/>
                </a:xfrm>
                <a:prstGeom prst="rect">
                  <a:avLst/>
                </a:prstGeom>
                <a:pattFill prst="dkHorz">
                  <a:fgClr>
                    <a:schemeClr val="bg2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9859" name="Line 51"/>
            <p:cNvSpPr>
              <a:spLocks noChangeShapeType="1"/>
            </p:cNvSpPr>
            <p:nvPr/>
          </p:nvSpPr>
          <p:spPr bwMode="auto">
            <a:xfrm rot="16200000" flipH="1">
              <a:off x="1070" y="2348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9860" name="Group 52"/>
          <p:cNvGrpSpPr>
            <a:grpSpLocks/>
          </p:cNvGrpSpPr>
          <p:nvPr/>
        </p:nvGrpSpPr>
        <p:grpSpPr bwMode="auto">
          <a:xfrm>
            <a:off x="1616075" y="2209800"/>
            <a:ext cx="7391400" cy="1752600"/>
            <a:chOff x="912" y="1440"/>
            <a:chExt cx="4656" cy="1104"/>
          </a:xfrm>
        </p:grpSpPr>
        <p:sp>
          <p:nvSpPr>
            <p:cNvPr id="119861" name="Line 53"/>
            <p:cNvSpPr>
              <a:spLocks noChangeShapeType="1"/>
            </p:cNvSpPr>
            <p:nvPr/>
          </p:nvSpPr>
          <p:spPr bwMode="auto">
            <a:xfrm>
              <a:off x="5568" y="1440"/>
              <a:ext cx="0" cy="100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19862" name="Group 54"/>
            <p:cNvGrpSpPr>
              <a:grpSpLocks/>
            </p:cNvGrpSpPr>
            <p:nvPr/>
          </p:nvGrpSpPr>
          <p:grpSpPr bwMode="auto">
            <a:xfrm>
              <a:off x="912" y="2016"/>
              <a:ext cx="4656" cy="528"/>
              <a:chOff x="912" y="2016"/>
              <a:chExt cx="4656" cy="528"/>
            </a:xfrm>
          </p:grpSpPr>
          <p:sp>
            <p:nvSpPr>
              <p:cNvPr id="119863" name="Line 55"/>
              <p:cNvSpPr>
                <a:spLocks noChangeShapeType="1"/>
              </p:cNvSpPr>
              <p:nvPr/>
            </p:nvSpPr>
            <p:spPr bwMode="auto">
              <a:xfrm flipH="1">
                <a:off x="2448" y="2448"/>
                <a:ext cx="3120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9864" name="Group 56"/>
              <p:cNvGrpSpPr>
                <a:grpSpLocks/>
              </p:cNvGrpSpPr>
              <p:nvPr/>
            </p:nvGrpSpPr>
            <p:grpSpPr bwMode="auto">
              <a:xfrm>
                <a:off x="912" y="2016"/>
                <a:ext cx="1296" cy="432"/>
                <a:chOff x="912" y="2016"/>
                <a:chExt cx="1296" cy="432"/>
              </a:xfrm>
            </p:grpSpPr>
            <p:sp>
              <p:nvSpPr>
                <p:cNvPr id="119865" name="Line 57"/>
                <p:cNvSpPr>
                  <a:spLocks noChangeShapeType="1"/>
                </p:cNvSpPr>
                <p:nvPr/>
              </p:nvSpPr>
              <p:spPr bwMode="auto">
                <a:xfrm>
                  <a:off x="912" y="201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866" name="Line 58"/>
                <p:cNvSpPr>
                  <a:spLocks noChangeShapeType="1"/>
                </p:cNvSpPr>
                <p:nvPr/>
              </p:nvSpPr>
              <p:spPr bwMode="auto">
                <a:xfrm>
                  <a:off x="912" y="2448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9867" name="Line 59"/>
              <p:cNvSpPr>
                <a:spLocks noChangeShapeType="1"/>
              </p:cNvSpPr>
              <p:nvPr/>
            </p:nvSpPr>
            <p:spPr bwMode="auto">
              <a:xfrm flipH="1">
                <a:off x="2160" y="2448"/>
                <a:ext cx="288" cy="96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9868" name="Group 60"/>
          <p:cNvGrpSpPr>
            <a:grpSpLocks/>
          </p:cNvGrpSpPr>
          <p:nvPr/>
        </p:nvGrpSpPr>
        <p:grpSpPr bwMode="auto">
          <a:xfrm>
            <a:off x="3216275" y="3721100"/>
            <a:ext cx="990600" cy="271463"/>
            <a:chOff x="1776" y="3072"/>
            <a:chExt cx="624" cy="144"/>
          </a:xfrm>
        </p:grpSpPr>
        <p:sp>
          <p:nvSpPr>
            <p:cNvPr id="119869" name="Rectangle 61"/>
            <p:cNvSpPr>
              <a:spLocks noChangeArrowheads="1"/>
            </p:cNvSpPr>
            <p:nvPr/>
          </p:nvSpPr>
          <p:spPr bwMode="auto">
            <a:xfrm>
              <a:off x="1776" y="3072"/>
              <a:ext cx="624" cy="14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0" name="Line 62"/>
            <p:cNvSpPr>
              <a:spLocks noChangeShapeType="1"/>
            </p:cNvSpPr>
            <p:nvPr/>
          </p:nvSpPr>
          <p:spPr bwMode="auto">
            <a:xfrm>
              <a:off x="1776" y="3120"/>
              <a:ext cx="62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9871" name="Freeform 63"/>
          <p:cNvSpPr>
            <a:spLocks/>
          </p:cNvSpPr>
          <p:nvPr/>
        </p:nvSpPr>
        <p:spPr bwMode="auto">
          <a:xfrm>
            <a:off x="428625" y="2419350"/>
            <a:ext cx="831850" cy="942975"/>
          </a:xfrm>
          <a:custGeom>
            <a:avLst/>
            <a:gdLst>
              <a:gd name="T0" fmla="*/ 524 w 524"/>
              <a:gd name="T1" fmla="*/ 486 h 594"/>
              <a:gd name="T2" fmla="*/ 521 w 524"/>
              <a:gd name="T3" fmla="*/ 107 h 594"/>
              <a:gd name="T4" fmla="*/ 500 w 524"/>
              <a:gd name="T5" fmla="*/ 84 h 594"/>
              <a:gd name="T6" fmla="*/ 471 w 524"/>
              <a:gd name="T7" fmla="*/ 57 h 594"/>
              <a:gd name="T8" fmla="*/ 395 w 524"/>
              <a:gd name="T9" fmla="*/ 15 h 594"/>
              <a:gd name="T10" fmla="*/ 306 w 524"/>
              <a:gd name="T11" fmla="*/ 0 h 594"/>
              <a:gd name="T12" fmla="*/ 260 w 524"/>
              <a:gd name="T13" fmla="*/ 5 h 594"/>
              <a:gd name="T14" fmla="*/ 210 w 524"/>
              <a:gd name="T15" fmla="*/ 14 h 594"/>
              <a:gd name="T16" fmla="*/ 159 w 524"/>
              <a:gd name="T17" fmla="*/ 33 h 594"/>
              <a:gd name="T18" fmla="*/ 117 w 524"/>
              <a:gd name="T19" fmla="*/ 62 h 594"/>
              <a:gd name="T20" fmla="*/ 86 w 524"/>
              <a:gd name="T21" fmla="*/ 92 h 594"/>
              <a:gd name="T22" fmla="*/ 47 w 524"/>
              <a:gd name="T23" fmla="*/ 140 h 594"/>
              <a:gd name="T24" fmla="*/ 23 w 524"/>
              <a:gd name="T25" fmla="*/ 183 h 594"/>
              <a:gd name="T26" fmla="*/ 8 w 524"/>
              <a:gd name="T27" fmla="*/ 237 h 594"/>
              <a:gd name="T28" fmla="*/ 2 w 524"/>
              <a:gd name="T29" fmla="*/ 273 h 594"/>
              <a:gd name="T30" fmla="*/ 0 w 524"/>
              <a:gd name="T31" fmla="*/ 329 h 594"/>
              <a:gd name="T32" fmla="*/ 12 w 524"/>
              <a:gd name="T33" fmla="*/ 384 h 594"/>
              <a:gd name="T34" fmla="*/ 30 w 524"/>
              <a:gd name="T35" fmla="*/ 432 h 594"/>
              <a:gd name="T36" fmla="*/ 56 w 524"/>
              <a:gd name="T37" fmla="*/ 474 h 594"/>
              <a:gd name="T38" fmla="*/ 83 w 524"/>
              <a:gd name="T39" fmla="*/ 503 h 594"/>
              <a:gd name="T40" fmla="*/ 113 w 524"/>
              <a:gd name="T41" fmla="*/ 530 h 594"/>
              <a:gd name="T42" fmla="*/ 155 w 524"/>
              <a:gd name="T43" fmla="*/ 560 h 594"/>
              <a:gd name="T44" fmla="*/ 203 w 524"/>
              <a:gd name="T45" fmla="*/ 581 h 594"/>
              <a:gd name="T46" fmla="*/ 263 w 524"/>
              <a:gd name="T47" fmla="*/ 594 h 594"/>
              <a:gd name="T48" fmla="*/ 324 w 524"/>
              <a:gd name="T49" fmla="*/ 593 h 594"/>
              <a:gd name="T50" fmla="*/ 371 w 524"/>
              <a:gd name="T51" fmla="*/ 585 h 594"/>
              <a:gd name="T52" fmla="*/ 420 w 524"/>
              <a:gd name="T53" fmla="*/ 569 h 594"/>
              <a:gd name="T54" fmla="*/ 458 w 524"/>
              <a:gd name="T55" fmla="*/ 548 h 594"/>
              <a:gd name="T56" fmla="*/ 500 w 524"/>
              <a:gd name="T57" fmla="*/ 516 h 594"/>
              <a:gd name="T58" fmla="*/ 524 w 524"/>
              <a:gd name="T59" fmla="*/ 486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24" h="594">
                <a:moveTo>
                  <a:pt x="524" y="486"/>
                </a:moveTo>
                <a:lnTo>
                  <a:pt x="521" y="107"/>
                </a:lnTo>
                <a:lnTo>
                  <a:pt x="500" y="84"/>
                </a:lnTo>
                <a:lnTo>
                  <a:pt x="471" y="57"/>
                </a:lnTo>
                <a:lnTo>
                  <a:pt x="395" y="15"/>
                </a:lnTo>
                <a:lnTo>
                  <a:pt x="306" y="0"/>
                </a:lnTo>
                <a:lnTo>
                  <a:pt x="260" y="5"/>
                </a:lnTo>
                <a:lnTo>
                  <a:pt x="210" y="14"/>
                </a:lnTo>
                <a:lnTo>
                  <a:pt x="159" y="33"/>
                </a:lnTo>
                <a:lnTo>
                  <a:pt x="117" y="62"/>
                </a:lnTo>
                <a:lnTo>
                  <a:pt x="86" y="92"/>
                </a:lnTo>
                <a:lnTo>
                  <a:pt x="47" y="140"/>
                </a:lnTo>
                <a:lnTo>
                  <a:pt x="23" y="183"/>
                </a:lnTo>
                <a:lnTo>
                  <a:pt x="8" y="237"/>
                </a:lnTo>
                <a:lnTo>
                  <a:pt x="2" y="273"/>
                </a:lnTo>
                <a:lnTo>
                  <a:pt x="0" y="329"/>
                </a:lnTo>
                <a:lnTo>
                  <a:pt x="12" y="384"/>
                </a:lnTo>
                <a:lnTo>
                  <a:pt x="30" y="432"/>
                </a:lnTo>
                <a:lnTo>
                  <a:pt x="56" y="474"/>
                </a:lnTo>
                <a:lnTo>
                  <a:pt x="83" y="503"/>
                </a:lnTo>
                <a:lnTo>
                  <a:pt x="113" y="530"/>
                </a:lnTo>
                <a:lnTo>
                  <a:pt x="155" y="560"/>
                </a:lnTo>
                <a:lnTo>
                  <a:pt x="203" y="581"/>
                </a:lnTo>
                <a:lnTo>
                  <a:pt x="263" y="594"/>
                </a:lnTo>
                <a:lnTo>
                  <a:pt x="324" y="593"/>
                </a:lnTo>
                <a:lnTo>
                  <a:pt x="371" y="585"/>
                </a:lnTo>
                <a:lnTo>
                  <a:pt x="420" y="569"/>
                </a:lnTo>
                <a:lnTo>
                  <a:pt x="458" y="548"/>
                </a:lnTo>
                <a:lnTo>
                  <a:pt x="500" y="516"/>
                </a:lnTo>
                <a:lnTo>
                  <a:pt x="524" y="48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19872" name="Group 64"/>
          <p:cNvGrpSpPr>
            <a:grpSpLocks/>
          </p:cNvGrpSpPr>
          <p:nvPr/>
        </p:nvGrpSpPr>
        <p:grpSpPr bwMode="auto">
          <a:xfrm>
            <a:off x="1539875" y="2795588"/>
            <a:ext cx="5791200" cy="1090612"/>
            <a:chOff x="864" y="1761"/>
            <a:chExt cx="3648" cy="687"/>
          </a:xfrm>
        </p:grpSpPr>
        <p:sp>
          <p:nvSpPr>
            <p:cNvPr id="119873" name="Line 65"/>
            <p:cNvSpPr>
              <a:spLocks noChangeShapeType="1"/>
            </p:cNvSpPr>
            <p:nvPr/>
          </p:nvSpPr>
          <p:spPr bwMode="auto">
            <a:xfrm>
              <a:off x="4368" y="2448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4" name="Line 66"/>
            <p:cNvSpPr>
              <a:spLocks noChangeShapeType="1"/>
            </p:cNvSpPr>
            <p:nvPr/>
          </p:nvSpPr>
          <p:spPr bwMode="auto">
            <a:xfrm>
              <a:off x="1344" y="2448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5" name="Line 67"/>
            <p:cNvSpPr>
              <a:spLocks noChangeShapeType="1"/>
            </p:cNvSpPr>
            <p:nvPr/>
          </p:nvSpPr>
          <p:spPr bwMode="auto">
            <a:xfrm flipH="1">
              <a:off x="3324" y="1824"/>
              <a:ext cx="144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6" name="Line 68"/>
            <p:cNvSpPr>
              <a:spLocks noChangeShapeType="1"/>
            </p:cNvSpPr>
            <p:nvPr/>
          </p:nvSpPr>
          <p:spPr bwMode="auto">
            <a:xfrm rot="508321" flipH="1">
              <a:off x="864" y="1761"/>
              <a:ext cx="144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7" name="Line 69"/>
            <p:cNvSpPr>
              <a:spLocks noChangeShapeType="1"/>
            </p:cNvSpPr>
            <p:nvPr/>
          </p:nvSpPr>
          <p:spPr bwMode="auto">
            <a:xfrm flipH="1">
              <a:off x="1326" y="1824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878" name="Line 70"/>
            <p:cNvSpPr>
              <a:spLocks noChangeShapeType="1"/>
            </p:cNvSpPr>
            <p:nvPr/>
          </p:nvSpPr>
          <p:spPr bwMode="auto">
            <a:xfrm rot="5400000">
              <a:off x="840" y="2232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9879" name="Rectangle 71"/>
          <p:cNvSpPr>
            <a:spLocks noChangeArrowheads="1"/>
          </p:cNvSpPr>
          <p:nvPr/>
        </p:nvSpPr>
        <p:spPr bwMode="auto">
          <a:xfrm>
            <a:off x="0" y="5013325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+mn-lt"/>
              </a:rPr>
              <a:t>2. S dicht? Dan loopt de stroom van de + pool door het lampje naar de – pool.naar -.</a:t>
            </a:r>
            <a:endParaRPr lang="nl-NL" altLang="nl-NL" sz="2800">
              <a:latin typeface="+mn-lt"/>
            </a:endParaRPr>
          </a:p>
        </p:txBody>
      </p:sp>
      <p:sp>
        <p:nvSpPr>
          <p:cNvPr id="119880" name="Text Box 72"/>
          <p:cNvSpPr txBox="1">
            <a:spLocks noChangeArrowheads="1"/>
          </p:cNvSpPr>
          <p:nvPr/>
        </p:nvSpPr>
        <p:spPr bwMode="auto">
          <a:xfrm>
            <a:off x="3429000" y="41910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/>
              <a:t>S</a:t>
            </a:r>
            <a:endParaRPr lang="nl-NL" altLang="nl-NL" sz="2800"/>
          </a:p>
        </p:txBody>
      </p:sp>
      <p:sp>
        <p:nvSpPr>
          <p:cNvPr id="74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75" name="Actieknop: Verder of Volgende 7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924938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utoUpdateAnimBg="0"/>
      <p:bldP spid="119819" grpId="0" autoUpdateAnimBg="0"/>
      <p:bldP spid="119871" grpId="0" animBg="1"/>
      <p:bldP spid="119879" grpId="0" autoUpdateAnimBg="0"/>
      <p:bldP spid="1198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80" name="Group 64"/>
          <p:cNvGrpSpPr>
            <a:grpSpLocks/>
          </p:cNvGrpSpPr>
          <p:nvPr/>
        </p:nvGrpSpPr>
        <p:grpSpPr bwMode="auto">
          <a:xfrm>
            <a:off x="2057400" y="3959225"/>
            <a:ext cx="4495800" cy="2798763"/>
            <a:chOff x="1296" y="2494"/>
            <a:chExt cx="2832" cy="1763"/>
          </a:xfrm>
        </p:grpSpPr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H="1">
              <a:off x="1296" y="283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auto">
            <a:xfrm>
              <a:off x="1296" y="2832"/>
              <a:ext cx="1" cy="1248"/>
            </a:xfrm>
            <a:custGeom>
              <a:avLst/>
              <a:gdLst>
                <a:gd name="T0" fmla="*/ 0 w 1"/>
                <a:gd name="T1" fmla="*/ 0 h 1248"/>
                <a:gd name="T2" fmla="*/ 0 w 1"/>
                <a:gd name="T3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48">
                  <a:moveTo>
                    <a:pt x="0" y="0"/>
                  </a:moveTo>
                  <a:lnTo>
                    <a:pt x="0" y="124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auto">
            <a:xfrm>
              <a:off x="1296" y="4081"/>
              <a:ext cx="1299" cy="2"/>
            </a:xfrm>
            <a:custGeom>
              <a:avLst/>
              <a:gdLst>
                <a:gd name="T0" fmla="*/ 1299 w 1299"/>
                <a:gd name="T1" fmla="*/ 2 h 2"/>
                <a:gd name="T2" fmla="*/ 0 w 1299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9" h="2">
                  <a:moveTo>
                    <a:pt x="1299" y="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auto">
            <a:xfrm>
              <a:off x="2985" y="4080"/>
              <a:ext cx="1143" cy="1"/>
            </a:xfrm>
            <a:custGeom>
              <a:avLst/>
              <a:gdLst>
                <a:gd name="T0" fmla="*/ 0 w 1143"/>
                <a:gd name="T1" fmla="*/ 0 h 1"/>
                <a:gd name="T2" fmla="*/ 1143 w 114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3" h="1">
                  <a:moveTo>
                    <a:pt x="0" y="0"/>
                  </a:moveTo>
                  <a:lnTo>
                    <a:pt x="114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auto">
            <a:xfrm>
              <a:off x="2688" y="2832"/>
              <a:ext cx="1440" cy="1"/>
            </a:xfrm>
            <a:custGeom>
              <a:avLst/>
              <a:gdLst>
                <a:gd name="T0" fmla="*/ 0 w 1440"/>
                <a:gd name="T1" fmla="*/ 0 h 1"/>
                <a:gd name="T2" fmla="*/ 1440 w 144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1">
                  <a:moveTo>
                    <a:pt x="0" y="0"/>
                  </a:moveTo>
                  <a:lnTo>
                    <a:pt x="144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128" y="2832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60459" name="Group 43"/>
            <p:cNvGrpSpPr>
              <a:grpSpLocks/>
            </p:cNvGrpSpPr>
            <p:nvPr/>
          </p:nvGrpSpPr>
          <p:grpSpPr bwMode="auto">
            <a:xfrm>
              <a:off x="2256" y="2494"/>
              <a:ext cx="816" cy="530"/>
              <a:chOff x="2256" y="2112"/>
              <a:chExt cx="816" cy="530"/>
            </a:xfrm>
          </p:grpSpPr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2592" y="2279"/>
                <a:ext cx="1" cy="363"/>
              </a:xfrm>
              <a:custGeom>
                <a:avLst/>
                <a:gdLst>
                  <a:gd name="T0" fmla="*/ 0 w 1"/>
                  <a:gd name="T1" fmla="*/ 0 h 363"/>
                  <a:gd name="T2" fmla="*/ 1 w 1"/>
                  <a:gd name="T3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63">
                    <a:moveTo>
                      <a:pt x="0" y="0"/>
                    </a:moveTo>
                    <a:lnTo>
                      <a:pt x="1" y="36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2688" y="2378"/>
                <a:ext cx="1" cy="168"/>
              </a:xfrm>
              <a:custGeom>
                <a:avLst/>
                <a:gdLst>
                  <a:gd name="T0" fmla="*/ 0 w 1"/>
                  <a:gd name="T1" fmla="*/ 0 h 168"/>
                  <a:gd name="T2" fmla="*/ 1 w 1"/>
                  <a:gd name="T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8">
                    <a:moveTo>
                      <a:pt x="0" y="0"/>
                    </a:moveTo>
                    <a:lnTo>
                      <a:pt x="1" y="168"/>
                    </a:ln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6" name="Text Box 30"/>
              <p:cNvSpPr txBox="1">
                <a:spLocks noChangeArrowheads="1"/>
              </p:cNvSpPr>
              <p:nvPr/>
            </p:nvSpPr>
            <p:spPr bwMode="auto">
              <a:xfrm>
                <a:off x="2256" y="2112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solidFill>
                      <a:srgbClr val="000000"/>
                    </a:solidFill>
                  </a:rPr>
                  <a:t> </a:t>
                </a:r>
                <a:r>
                  <a:rPr lang="en-US" altLang="nl-NL" sz="3200" b="1">
                    <a:solidFill>
                      <a:srgbClr val="000000"/>
                    </a:solidFill>
                  </a:rPr>
                  <a:t>+</a:t>
                </a:r>
                <a:endParaRPr lang="nl-NL" altLang="nl-NL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7" name="Text Box 31"/>
              <p:cNvSpPr txBox="1">
                <a:spLocks noChangeArrowheads="1"/>
              </p:cNvSpPr>
              <p:nvPr/>
            </p:nvSpPr>
            <p:spPr bwMode="auto">
              <a:xfrm>
                <a:off x="2736" y="2135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 b="1">
                    <a:solidFill>
                      <a:srgbClr val="000000"/>
                    </a:solidFill>
                  </a:rPr>
                  <a:t> -</a:t>
                </a:r>
                <a:endParaRPr lang="nl-NL" altLang="nl-NL" sz="3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2600" y="3873"/>
              <a:ext cx="384" cy="384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08004" y="1268760"/>
            <a:ext cx="9004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   </a:t>
            </a:r>
            <a:r>
              <a:rPr lang="en-US" altLang="nl-NL" sz="2800" dirty="0" smtClean="0">
                <a:solidFill>
                  <a:srgbClr val="000000"/>
                </a:solidFill>
                <a:latin typeface="+mn-lt"/>
              </a:rPr>
              <a:t>+ pool </a:t>
            </a:r>
            <a:r>
              <a:rPr lang="en-US" altLang="nl-NL" sz="2800" dirty="0" err="1" smtClean="0">
                <a:solidFill>
                  <a:srgbClr val="000000"/>
                </a:solidFill>
                <a:latin typeface="+mn-lt"/>
              </a:rPr>
              <a:t>naar</a:t>
            </a:r>
            <a:r>
              <a:rPr lang="en-US" altLang="nl-NL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de – pool van de </a:t>
            </a:r>
            <a:r>
              <a:rPr lang="en-US" altLang="nl-NL" sz="2800" dirty="0" err="1">
                <a:solidFill>
                  <a:srgbClr val="000000"/>
                </a:solidFill>
                <a:latin typeface="+mn-lt"/>
              </a:rPr>
              <a:t>spanningsbron</a:t>
            </a:r>
            <a:r>
              <a:rPr lang="en-US" altLang="nl-NL" sz="2800" dirty="0">
                <a:solidFill>
                  <a:srgbClr val="000000"/>
                </a:solidFill>
                <a:latin typeface="+mn-lt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455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0" y="660974"/>
            <a:ext cx="6804248" cy="523220"/>
          </a:xfrm>
        </p:spPr>
        <p:txBody>
          <a:bodyPr wrap="square"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2800" dirty="0" smtClean="0">
                <a:solidFill>
                  <a:schemeClr val="tx1"/>
                </a:solidFill>
              </a:rPr>
              <a:t>De </a:t>
            </a:r>
            <a:r>
              <a:rPr lang="en-US" altLang="nl-NL" sz="2800" dirty="0" err="1">
                <a:solidFill>
                  <a:schemeClr val="tx1"/>
                </a:solidFill>
              </a:rPr>
              <a:t>stroom</a:t>
            </a:r>
            <a:r>
              <a:rPr lang="en-US" altLang="nl-NL" sz="2800" dirty="0">
                <a:solidFill>
                  <a:schemeClr val="tx1"/>
                </a:solidFill>
              </a:rPr>
              <a:t> I </a:t>
            </a:r>
            <a:r>
              <a:rPr lang="en-US" altLang="nl-NL" sz="2800" dirty="0" err="1">
                <a:solidFill>
                  <a:schemeClr val="tx1"/>
                </a:solidFill>
              </a:rPr>
              <a:t>loopt</a:t>
            </a:r>
            <a:r>
              <a:rPr lang="en-US" altLang="nl-NL" sz="2800" dirty="0">
                <a:solidFill>
                  <a:schemeClr val="tx1"/>
                </a:solidFill>
              </a:rPr>
              <a:t> van de . . .</a:t>
            </a:r>
            <a:endParaRPr lang="nl-NL" altLang="nl-NL" sz="2800" dirty="0">
              <a:solidFill>
                <a:schemeClr val="tx1"/>
              </a:solidFill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-97130" y="3249"/>
            <a:ext cx="9209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De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stroomkring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 1/3: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richting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 van de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</a:rPr>
              <a:t>stroom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60458" name="Group 42"/>
          <p:cNvGrpSpPr>
            <a:grpSpLocks/>
          </p:cNvGrpSpPr>
          <p:nvPr/>
        </p:nvGrpSpPr>
        <p:grpSpPr bwMode="auto">
          <a:xfrm>
            <a:off x="2055813" y="4491038"/>
            <a:ext cx="4497387" cy="1982787"/>
            <a:chOff x="1296" y="2448"/>
            <a:chExt cx="2833" cy="1249"/>
          </a:xfrm>
        </p:grpSpPr>
        <p:sp>
          <p:nvSpPr>
            <p:cNvPr id="60438" name="Freeform 22"/>
            <p:cNvSpPr>
              <a:spLocks/>
            </p:cNvSpPr>
            <p:nvPr/>
          </p:nvSpPr>
          <p:spPr bwMode="auto">
            <a:xfrm>
              <a:off x="1488" y="2448"/>
              <a:ext cx="684" cy="1"/>
            </a:xfrm>
            <a:custGeom>
              <a:avLst/>
              <a:gdLst>
                <a:gd name="T0" fmla="*/ 684 w 684"/>
                <a:gd name="T1" fmla="*/ 0 h 1"/>
                <a:gd name="T2" fmla="*/ 0 w 68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4" h="1">
                  <a:moveTo>
                    <a:pt x="684" y="0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3063" y="2450"/>
              <a:ext cx="906" cy="1"/>
            </a:xfrm>
            <a:custGeom>
              <a:avLst/>
              <a:gdLst>
                <a:gd name="T0" fmla="*/ 906 w 906"/>
                <a:gd name="T1" fmla="*/ 1 h 1"/>
                <a:gd name="T2" fmla="*/ 0 w 90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6" h="1">
                  <a:moveTo>
                    <a:pt x="906" y="1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auto">
            <a:xfrm>
              <a:off x="4128" y="2655"/>
              <a:ext cx="1" cy="783"/>
            </a:xfrm>
            <a:custGeom>
              <a:avLst/>
              <a:gdLst>
                <a:gd name="T0" fmla="*/ 0 w 1"/>
                <a:gd name="T1" fmla="*/ 783 h 783"/>
                <a:gd name="T2" fmla="*/ 0 w 1"/>
                <a:gd name="T3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83">
                  <a:moveTo>
                    <a:pt x="0" y="783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auto">
            <a:xfrm>
              <a:off x="1410" y="3696"/>
              <a:ext cx="603" cy="1"/>
            </a:xfrm>
            <a:custGeom>
              <a:avLst/>
              <a:gdLst>
                <a:gd name="T0" fmla="*/ 0 w 603"/>
                <a:gd name="T1" fmla="*/ 0 h 1"/>
                <a:gd name="T2" fmla="*/ 603 w 60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3" h="1">
                  <a:moveTo>
                    <a:pt x="0" y="0"/>
                  </a:moveTo>
                  <a:lnTo>
                    <a:pt x="603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auto">
            <a:xfrm>
              <a:off x="3522" y="3696"/>
              <a:ext cx="456" cy="1"/>
            </a:xfrm>
            <a:custGeom>
              <a:avLst/>
              <a:gdLst>
                <a:gd name="T0" fmla="*/ 0 w 456"/>
                <a:gd name="T1" fmla="*/ 0 h 1"/>
                <a:gd name="T2" fmla="*/ 456 w 4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auto">
            <a:xfrm>
              <a:off x="1296" y="2646"/>
              <a:ext cx="1" cy="750"/>
            </a:xfrm>
            <a:custGeom>
              <a:avLst/>
              <a:gdLst>
                <a:gd name="T0" fmla="*/ 0 w 1"/>
                <a:gd name="T1" fmla="*/ 0 h 750"/>
                <a:gd name="T2" fmla="*/ 0 w 1"/>
                <a:gd name="T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50">
                  <a:moveTo>
                    <a:pt x="0" y="0"/>
                  </a:moveTo>
                  <a:lnTo>
                    <a:pt x="0" y="75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6096000" y="508952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000">
                <a:solidFill>
                  <a:srgbClr val="FF3300"/>
                </a:solidFill>
              </a:rPr>
              <a:t>I</a:t>
            </a:r>
            <a:endParaRPr lang="nl-NL" altLang="nl-NL" sz="4000">
              <a:solidFill>
                <a:srgbClr val="FF3300"/>
              </a:solidFill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8172450" y="6396038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n-lt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29" name="Actieknop: Verder of Volgend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696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utoUpdateAnimBg="0"/>
      <p:bldP spid="60455" grpId="0" autoUpdateAnimBg="0"/>
      <p:bldP spid="60461" grpId="0" autoUpdateAnimBg="0"/>
      <p:bldP spid="604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2" name="Picture 10" descr="stromkre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450"/>
            <a:ext cx="6408737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58017" y="530066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+mn-lt"/>
              </a:rPr>
              <a:t>Als de schakelaar wordt geopend . . .</a:t>
            </a:r>
            <a:endParaRPr lang="nl-NL" altLang="nl-NL">
              <a:latin typeface="+mn-lt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8017" y="5805488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+mn-lt"/>
              </a:rPr>
              <a:t>Stopt de stroom meteen overal in de draad!</a:t>
            </a:r>
            <a:endParaRPr lang="nl-NL" altLang="nl-NL">
              <a:latin typeface="+mn-lt"/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8017" y="0"/>
            <a:ext cx="9144000" cy="584775"/>
          </a:xfrm>
        </p:spPr>
        <p:txBody>
          <a:bodyPr anchor="t" anchorCtr="0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altLang="nl-NL" sz="32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De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stroomkring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2/3: open of </a:t>
            </a:r>
            <a:r>
              <a:rPr lang="en-US" altLang="nl-NL" sz="32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gesloten</a:t>
            </a:r>
            <a:r>
              <a:rPr lang="en-US" altLang="nl-NL" sz="32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58017" y="6324600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+mn-lt"/>
              </a:rPr>
              <a:t>en de lamp gaat uit.</a:t>
            </a:r>
            <a:endParaRPr lang="nl-NL" altLang="nl-NL">
              <a:latin typeface="+mn-lt"/>
            </a:endParaRPr>
          </a:p>
        </p:txBody>
      </p:sp>
      <p:grpSp>
        <p:nvGrpSpPr>
          <p:cNvPr id="100372" name="Group 20"/>
          <p:cNvGrpSpPr>
            <a:grpSpLocks/>
          </p:cNvGrpSpPr>
          <p:nvPr/>
        </p:nvGrpSpPr>
        <p:grpSpPr bwMode="auto">
          <a:xfrm>
            <a:off x="5076825" y="4221163"/>
            <a:ext cx="668338" cy="1223962"/>
            <a:chOff x="3198" y="2659"/>
            <a:chExt cx="421" cy="771"/>
          </a:xfrm>
        </p:grpSpPr>
        <p:grpSp>
          <p:nvGrpSpPr>
            <p:cNvPr id="100370" name="Group 18"/>
            <p:cNvGrpSpPr>
              <a:grpSpLocks/>
            </p:cNvGrpSpPr>
            <p:nvPr/>
          </p:nvGrpSpPr>
          <p:grpSpPr bwMode="auto">
            <a:xfrm>
              <a:off x="3198" y="2659"/>
              <a:ext cx="408" cy="771"/>
              <a:chOff x="3198" y="2659"/>
              <a:chExt cx="408" cy="771"/>
            </a:xfrm>
          </p:grpSpPr>
          <p:sp>
            <p:nvSpPr>
              <p:cNvPr id="100365" name="Rectangle 13"/>
              <p:cNvSpPr>
                <a:spLocks noChangeArrowheads="1"/>
              </p:cNvSpPr>
              <p:nvPr/>
            </p:nvSpPr>
            <p:spPr bwMode="auto">
              <a:xfrm>
                <a:off x="3198" y="2659"/>
                <a:ext cx="362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66" name="Line 14"/>
              <p:cNvSpPr>
                <a:spLocks noChangeShapeType="1"/>
              </p:cNvSpPr>
              <p:nvPr/>
            </p:nvSpPr>
            <p:spPr bwMode="auto">
              <a:xfrm>
                <a:off x="3470" y="2750"/>
                <a:ext cx="0" cy="5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67" name="Line 15"/>
              <p:cNvSpPr>
                <a:spLocks noChangeShapeType="1"/>
              </p:cNvSpPr>
              <p:nvPr/>
            </p:nvSpPr>
            <p:spPr bwMode="auto">
              <a:xfrm>
                <a:off x="3334" y="2898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68" name="Line 16"/>
              <p:cNvSpPr>
                <a:spLocks noChangeShapeType="1"/>
              </p:cNvSpPr>
              <p:nvPr/>
            </p:nvSpPr>
            <p:spPr bwMode="auto">
              <a:xfrm>
                <a:off x="3470" y="3030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69" name="Line 17"/>
              <p:cNvSpPr>
                <a:spLocks noChangeShapeType="1"/>
              </p:cNvSpPr>
              <p:nvPr/>
            </p:nvSpPr>
            <p:spPr bwMode="auto">
              <a:xfrm>
                <a:off x="3198" y="3028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371" name="Text Box 19"/>
            <p:cNvSpPr txBox="1">
              <a:spLocks noChangeArrowheads="1"/>
            </p:cNvSpPr>
            <p:nvPr/>
          </p:nvSpPr>
          <p:spPr bwMode="auto">
            <a:xfrm>
              <a:off x="3438" y="2771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100373" name="AutoShape 21"/>
          <p:cNvSpPr>
            <a:spLocks noChangeArrowheads="1"/>
          </p:cNvSpPr>
          <p:nvPr/>
        </p:nvSpPr>
        <p:spPr bwMode="auto">
          <a:xfrm>
            <a:off x="58017" y="4005263"/>
            <a:ext cx="2952750" cy="919401"/>
          </a:xfrm>
          <a:prstGeom prst="wedgeRoundRectCallout">
            <a:avLst>
              <a:gd name="adj1" fmla="val 124421"/>
              <a:gd name="adj2" fmla="val 184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/>
              <a:t>Hier krijgen de elektronen energie.</a:t>
            </a:r>
          </a:p>
        </p:txBody>
      </p:sp>
      <p:sp>
        <p:nvSpPr>
          <p:cNvPr id="100374" name="AutoShape 22"/>
          <p:cNvSpPr>
            <a:spLocks noChangeArrowheads="1"/>
          </p:cNvSpPr>
          <p:nvPr/>
        </p:nvSpPr>
        <p:spPr bwMode="auto">
          <a:xfrm>
            <a:off x="237405" y="908050"/>
            <a:ext cx="2663825" cy="1328023"/>
          </a:xfrm>
          <a:prstGeom prst="wedgeRoundRectCallout">
            <a:avLst>
              <a:gd name="adj1" fmla="val 183907"/>
              <a:gd name="adj2" fmla="val -4265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Hier geven de elektronen hun energie af.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>
            <a:off x="308842" y="2298700"/>
            <a:ext cx="2592388" cy="1736646"/>
          </a:xfrm>
          <a:prstGeom prst="wedgeRoundRectCallout">
            <a:avLst>
              <a:gd name="adj1" fmla="val 279208"/>
              <a:gd name="adj2" fmla="val -2392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/>
              <a:t>De elektronen transporteren de energie door de draad.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8172450" y="6509302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Actieknop: Verder of Volgende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21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61" grpId="0" autoUpdateAnimBg="0"/>
      <p:bldP spid="100364" grpId="0" autoUpdateAnimBg="0"/>
      <p:bldP spid="100373" grpId="0" animBg="1"/>
      <p:bldP spid="100374" grpId="0" animBg="1"/>
      <p:bldP spid="100375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3035</Words>
  <Application>Microsoft Office PowerPoint</Application>
  <PresentationFormat>Diavoorstelling (4:3)</PresentationFormat>
  <Paragraphs>653</Paragraphs>
  <Slides>41</Slides>
  <Notes>22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3" baseType="lpstr">
      <vt:lpstr>Standaardontwerp</vt:lpstr>
      <vt:lpstr>Grafiek</vt:lpstr>
      <vt:lpstr>Electrische stroom (klas 3)</vt:lpstr>
      <vt:lpstr>1. Schemattekens</vt:lpstr>
      <vt:lpstr>1. Het symbool voor een batterij </vt:lpstr>
      <vt:lpstr>De zaklamp 1/3: De batterijen goed aangebracht.</vt:lpstr>
      <vt:lpstr>De zaklamp 2/3: De batterijen fout aangebracht.</vt:lpstr>
      <vt:lpstr>Vier batterijen in serie in een rekenmachine.</vt:lpstr>
      <vt:lpstr>De zaklamp 3/3: De gesloten stroomkring.</vt:lpstr>
      <vt:lpstr>De stroom I loopt van de . . .</vt:lpstr>
      <vt:lpstr>De stroomkring 2/3: open of gesloten.</vt:lpstr>
      <vt:lpstr>De stroomkring 3/ 3: Bij schrikdraad.</vt:lpstr>
      <vt:lpstr> Zet de stroommeter zo in de schakeling dat de    stroom er door heen moet. (In serie schakelen)</vt:lpstr>
      <vt:lpstr>Stroom en spanning meten 2/3: Hoe maak je  een schakeling?</vt:lpstr>
      <vt:lpstr>Stroom en spanning meten 3/3: beide schema’s</vt:lpstr>
      <vt:lpstr>De wet van Ohm 1/3: theorie.</vt:lpstr>
      <vt:lpstr>De wet van Ohm 2/3: een voorbeeld.</vt:lpstr>
      <vt:lpstr>De wet van Ohm 3/3: prakticum.</vt:lpstr>
      <vt:lpstr>Hoe ziet een weerstand er uit?</vt:lpstr>
      <vt:lpstr>Serieschakeling 1/4 de theorie.</vt:lpstr>
      <vt:lpstr>Serieschakeling voorbeeld 2/4.</vt:lpstr>
      <vt:lpstr>Serieschakeling 3/4. Het nachtlampje.</vt:lpstr>
      <vt:lpstr>Serieschakeling 4/4. De spanningsdeler.</vt:lpstr>
      <vt:lpstr>Parallelschakeling1/2: de theorie.</vt:lpstr>
      <vt:lpstr>Parallelschakeling 2/2: een voorbeeld.</vt:lpstr>
      <vt:lpstr>Gemengde schakeling 1/2: een voorbeeld.</vt:lpstr>
      <vt:lpstr>Gemengde schakeling 2/2: een voorbeeld.. Twee 6,0 V fietslampjes op 11,5 V aansluiten.</vt:lpstr>
      <vt:lpstr>Energie en vermogen 1/3.</vt:lpstr>
      <vt:lpstr>Energie en vermogen 2/3: Hoe lang gaat een batterij mee?  </vt:lpstr>
      <vt:lpstr>Energie en vermogen 3/3. Energiekosten.</vt:lpstr>
      <vt:lpstr>Energie en vermogen 3/3. De capaciteit van een batterij.</vt:lpstr>
      <vt:lpstr>De huisinstallatie 1/11: Moderne meterkast.</vt:lpstr>
      <vt:lpstr>De huisinstallatie 2/11: Oude meterkast (model).</vt:lpstr>
      <vt:lpstr>De huisinstallatie 3/11: Zekeringen.</vt:lpstr>
      <vt:lpstr>De huisinstallatie 4/11: Stekkers en snoeren.</vt:lpstr>
      <vt:lpstr>De huisinstallatie 5/11: De onderdelen.</vt:lpstr>
      <vt:lpstr>De huisinstallatie 6/11: Overbelasting</vt:lpstr>
      <vt:lpstr>De huisinstallatie 7/11: Kortsluiting.</vt:lpstr>
      <vt:lpstr>De huisinstallatie 8/11: De aardlekschakelaar.</vt:lpstr>
      <vt:lpstr>De huisinstallatie 9/11: De aardleiding.</vt:lpstr>
      <vt:lpstr>De huisinstallatie 10/11: de aardlekschakelaar</vt:lpstr>
      <vt:lpstr>De huisinstallatie 11/11: De aardlekschakelaar.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Electrische stroom</dc:title>
  <dc:creator>Ton&amp;Els</dc:creator>
  <cp:lastModifiedBy>Ton&amp;Els</cp:lastModifiedBy>
  <cp:revision>22</cp:revision>
  <dcterms:created xsi:type="dcterms:W3CDTF">2018-10-06T21:15:40Z</dcterms:created>
  <dcterms:modified xsi:type="dcterms:W3CDTF">2021-05-24T16:00:08Z</dcterms:modified>
</cp:coreProperties>
</file>