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7" r:id="rId23"/>
    <p:sldId id="278" r:id="rId24"/>
    <p:sldId id="279" r:id="rId25"/>
    <p:sldId id="289" r:id="rId26"/>
    <p:sldId id="290" r:id="rId27"/>
    <p:sldId id="282" r:id="rId28"/>
    <p:sldId id="288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1104-04C5-476D-BDE5-892EDCA0986F}" type="datetimeFigureOut">
              <a:rPr lang="nl-NL" smtClean="0"/>
              <a:t>24-5-2021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F9E8-A254-42FC-80FC-377C5AD128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56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93E4-AA30-481D-AE35-DB12E4D18AF1}" type="slidenum">
              <a:rPr lang="nl-NL" altLang="nl-NL">
                <a:solidFill>
                  <a:prstClr val="black"/>
                </a:solidFill>
              </a:rPr>
              <a:pPr/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3170-252F-4B42-BF01-2D5AAA10124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5914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7567-4555-46E7-8B44-970B02F2508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0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3A22-5D1C-4D01-809F-7B34FB00508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981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C132-D67A-4F44-80C5-0243A36546D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258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3A31-FA3E-4B38-B34E-FF66649B18E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892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CD15-D154-4EE9-8AB5-9642E60E53E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306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612D5-C392-4441-997D-2BCB7D26C9D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29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C465B-53AA-464D-B9EE-DB32E2A3DDF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3558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564C-EAF5-48CF-9EF5-26ED4339F40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93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CECE-DBB9-4E81-899B-68BB5DE87C6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4902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F481A-634D-434E-A382-59C39A48483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58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2625ED-81F5-422E-878E-94D49D45BEC7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20.xml"/><Relationship Id="rId12" Type="http://schemas.openxmlformats.org/officeDocument/2006/relationships/hyperlink" Target="http://www.agtijmensen.nl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30.xml"/><Relationship Id="rId5" Type="http://schemas.openxmlformats.org/officeDocument/2006/relationships/slide" Target="slide31.xml"/><Relationship Id="rId10" Type="http://schemas.openxmlformats.org/officeDocument/2006/relationships/slide" Target="slide22.xml"/><Relationship Id="rId4" Type="http://schemas.openxmlformats.org/officeDocument/2006/relationships/slide" Target="slide29.xml"/><Relationship Id="rId9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1675"/>
          </a:xfrm>
        </p:spPr>
        <p:txBody>
          <a:bodyPr/>
          <a:lstStyle/>
          <a:p>
            <a:pPr algn="l"/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Elektriciteit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81075"/>
            <a:ext cx="9144000" cy="540067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Energierekening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altLang="nl-NL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Schematekens</a:t>
            </a:r>
            <a:endParaRPr lang="en-US" altLang="nl-NL" sz="2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Batterijen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in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serie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Geleiders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isolatoren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5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Serie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-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parallelschakeling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5"/>
            </a:pP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Hoe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maak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je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een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schakeling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?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5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Stroomsterkte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bij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serie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-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parallelschakeling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7"/>
            </a:pP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CV-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installatie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parallelschakeling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7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Gevaar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van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elektrische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stroom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9"/>
            </a:pP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Grootheden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,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eenheden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en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formules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Alle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schematekens</a:t>
            </a:r>
            <a:endParaRPr lang="en-US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</a:t>
            </a:r>
            <a:r>
              <a:rPr lang="en-US" altLang="nl-NL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alt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38200" y="6555988"/>
            <a:ext cx="830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agtijmensen.nl</a:t>
            </a:r>
            <a:r>
              <a:rPr lang="en-US" altLang="nl-NL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23052021</a:t>
            </a:r>
            <a:endParaRPr lang="nl-NL" altLang="nl-NL" sz="1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94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In een zaklamp moet je de twee batterijen goed moet monteren. 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+ van de ene batterij moet . 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aan de – van de andere.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6917" name="Group 53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3298"/>
            <a:chExt cx="2339" cy="686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3072" y="3312"/>
              <a:ext cx="129" cy="134"/>
              <a:chOff x="1536" y="2928"/>
              <a:chExt cx="384" cy="384"/>
            </a:xfrm>
          </p:grpSpPr>
          <p:sp>
            <p:nvSpPr>
              <p:cNvPr id="36871" name="Line 7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13" name="Group 49"/>
            <p:cNvGrpSpPr>
              <a:grpSpLocks/>
            </p:cNvGrpSpPr>
            <p:nvPr/>
          </p:nvGrpSpPr>
          <p:grpSpPr bwMode="auto">
            <a:xfrm>
              <a:off x="1248" y="3298"/>
              <a:ext cx="2339" cy="686"/>
              <a:chOff x="1680" y="3072"/>
              <a:chExt cx="2339" cy="686"/>
            </a:xfrm>
          </p:grpSpPr>
          <p:grpSp>
            <p:nvGrpSpPr>
              <p:cNvPr id="36873" name="Group 9"/>
              <p:cNvGrpSpPr>
                <a:grpSpLocks/>
              </p:cNvGrpSpPr>
              <p:nvPr/>
            </p:nvGrpSpPr>
            <p:grpSpPr bwMode="auto">
              <a:xfrm>
                <a:off x="1680" y="3072"/>
                <a:ext cx="1169" cy="686"/>
                <a:chOff x="3264" y="2064"/>
                <a:chExt cx="816" cy="480"/>
              </a:xfrm>
            </p:grpSpPr>
            <p:grpSp>
              <p:nvGrpSpPr>
                <p:cNvPr id="36874" name="Group 10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687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8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6877" name="Group 13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8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6906" name="Group 42"/>
              <p:cNvGrpSpPr>
                <a:grpSpLocks/>
              </p:cNvGrpSpPr>
              <p:nvPr/>
            </p:nvGrpSpPr>
            <p:grpSpPr bwMode="auto">
              <a:xfrm>
                <a:off x="2850" y="3072"/>
                <a:ext cx="1169" cy="686"/>
                <a:chOff x="3264" y="2064"/>
                <a:chExt cx="816" cy="480"/>
              </a:xfrm>
            </p:grpSpPr>
            <p:grpSp>
              <p:nvGrpSpPr>
                <p:cNvPr id="36907" name="Group 43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690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90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6910" name="Group 46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691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9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6914" name="Group 50"/>
            <p:cNvGrpSpPr>
              <a:grpSpLocks/>
            </p:cNvGrpSpPr>
            <p:nvPr/>
          </p:nvGrpSpPr>
          <p:grpSpPr bwMode="auto">
            <a:xfrm>
              <a:off x="1902" y="3312"/>
              <a:ext cx="129" cy="134"/>
              <a:chOff x="1536" y="2928"/>
              <a:chExt cx="384" cy="384"/>
            </a:xfrm>
          </p:grpSpPr>
          <p:sp>
            <p:nvSpPr>
              <p:cNvPr id="36915" name="Line 51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6" name="Line 52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Zo krijg je een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3,0 V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batterij.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6932" name="Group 68"/>
          <p:cNvGrpSpPr>
            <a:grpSpLocks/>
          </p:cNvGrpSpPr>
          <p:nvPr/>
        </p:nvGrpSpPr>
        <p:grpSpPr bwMode="auto">
          <a:xfrm>
            <a:off x="771525" y="2743200"/>
            <a:ext cx="7534275" cy="1528763"/>
            <a:chOff x="486" y="1728"/>
            <a:chExt cx="4746" cy="963"/>
          </a:xfrm>
        </p:grpSpPr>
        <p:grpSp>
          <p:nvGrpSpPr>
            <p:cNvPr id="36889" name="Group 25"/>
            <p:cNvGrpSpPr>
              <a:grpSpLocks/>
            </p:cNvGrpSpPr>
            <p:nvPr/>
          </p:nvGrpSpPr>
          <p:grpSpPr bwMode="auto">
            <a:xfrm>
              <a:off x="4820" y="2139"/>
              <a:ext cx="412" cy="136"/>
              <a:chOff x="2736" y="2256"/>
              <a:chExt cx="288" cy="96"/>
            </a:xfrm>
          </p:grpSpPr>
          <p:sp>
            <p:nvSpPr>
              <p:cNvPr id="36890" name="Line 26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91" name="Line 27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20" name="Group 56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36882" name="Rectangle 18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885" name="Group 21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36886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87" name="Line 2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6888" name="Line 24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93" name="Text Box 29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44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4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1,5 V</a:t>
                </a:r>
                <a:endParaRPr lang="nl-NL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36921" name="Group 57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36922" name="Rectangle 58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3" name="Rectangle 59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4" name="Line 60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925" name="Group 61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36926" name="Line 62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27" name="Line 6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6928" name="Line 64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9" name="Text Box 65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44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4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1,5 V</a:t>
                </a:r>
                <a:endParaRPr lang="nl-NL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2087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6868" grpId="0" autoUpdateAnimBg="0"/>
      <p:bldP spid="369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Je kunt de twee batterijen ook fout monteren.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+ van de ene batterij zit dan . 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aan de + van de andere.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1981200" y="4702175"/>
            <a:ext cx="3713163" cy="1089025"/>
            <a:chOff x="1248" y="2962"/>
            <a:chExt cx="2339" cy="686"/>
          </a:xfrm>
        </p:grpSpPr>
        <p:grpSp>
          <p:nvGrpSpPr>
            <p:cNvPr id="37946" name="Group 58"/>
            <p:cNvGrpSpPr>
              <a:grpSpLocks/>
            </p:cNvGrpSpPr>
            <p:nvPr/>
          </p:nvGrpSpPr>
          <p:grpSpPr bwMode="auto">
            <a:xfrm flipH="1">
              <a:off x="2418" y="2962"/>
              <a:ext cx="1169" cy="686"/>
              <a:chOff x="2418" y="2962"/>
              <a:chExt cx="1169" cy="686"/>
            </a:xfrm>
          </p:grpSpPr>
          <p:grpSp>
            <p:nvGrpSpPr>
              <p:cNvPr id="37920" name="Group 32"/>
              <p:cNvGrpSpPr>
                <a:grpSpLocks/>
              </p:cNvGrpSpPr>
              <p:nvPr/>
            </p:nvGrpSpPr>
            <p:grpSpPr bwMode="auto">
              <a:xfrm>
                <a:off x="3072" y="2976"/>
                <a:ext cx="129" cy="134"/>
                <a:chOff x="1536" y="2928"/>
                <a:chExt cx="384" cy="384"/>
              </a:xfrm>
            </p:grpSpPr>
            <p:sp>
              <p:nvSpPr>
                <p:cNvPr id="37921" name="Line 33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22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931" name="Group 43"/>
              <p:cNvGrpSpPr>
                <a:grpSpLocks/>
              </p:cNvGrpSpPr>
              <p:nvPr/>
            </p:nvGrpSpPr>
            <p:grpSpPr bwMode="auto">
              <a:xfrm>
                <a:off x="2418" y="2962"/>
                <a:ext cx="1169" cy="686"/>
                <a:chOff x="3264" y="2064"/>
                <a:chExt cx="816" cy="480"/>
              </a:xfrm>
            </p:grpSpPr>
            <p:grpSp>
              <p:nvGrpSpPr>
                <p:cNvPr id="37932" name="Group 44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79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93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935" name="Group 47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79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93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7945" name="Group 57"/>
            <p:cNvGrpSpPr>
              <a:grpSpLocks/>
            </p:cNvGrpSpPr>
            <p:nvPr/>
          </p:nvGrpSpPr>
          <p:grpSpPr bwMode="auto">
            <a:xfrm>
              <a:off x="1248" y="2962"/>
              <a:ext cx="1169" cy="686"/>
              <a:chOff x="1248" y="2962"/>
              <a:chExt cx="1169" cy="686"/>
            </a:xfrm>
          </p:grpSpPr>
          <p:grpSp>
            <p:nvGrpSpPr>
              <p:cNvPr id="37924" name="Group 36"/>
              <p:cNvGrpSpPr>
                <a:grpSpLocks/>
              </p:cNvGrpSpPr>
              <p:nvPr/>
            </p:nvGrpSpPr>
            <p:grpSpPr bwMode="auto">
              <a:xfrm>
                <a:off x="1248" y="2962"/>
                <a:ext cx="1169" cy="686"/>
                <a:chOff x="3264" y="2064"/>
                <a:chExt cx="816" cy="480"/>
              </a:xfrm>
            </p:grpSpPr>
            <p:grpSp>
              <p:nvGrpSpPr>
                <p:cNvPr id="37925" name="Group 37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79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9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928" name="Group 40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792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9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7938" name="Group 50"/>
              <p:cNvGrpSpPr>
                <a:grpSpLocks/>
              </p:cNvGrpSpPr>
              <p:nvPr/>
            </p:nvGrpSpPr>
            <p:grpSpPr bwMode="auto">
              <a:xfrm>
                <a:off x="1902" y="2976"/>
                <a:ext cx="129" cy="134"/>
                <a:chOff x="1536" y="2928"/>
                <a:chExt cx="384" cy="384"/>
              </a:xfrm>
            </p:grpSpPr>
            <p:sp>
              <p:nvSpPr>
                <p:cNvPr id="37939" name="Line 51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40" name="Line 5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Zo krijg je een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 V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batterij.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949" name="Group 61"/>
          <p:cNvGrpSpPr>
            <a:grpSpLocks/>
          </p:cNvGrpSpPr>
          <p:nvPr/>
        </p:nvGrpSpPr>
        <p:grpSpPr bwMode="auto">
          <a:xfrm>
            <a:off x="7651750" y="3395663"/>
            <a:ext cx="654050" cy="215900"/>
            <a:chOff x="2736" y="2256"/>
            <a:chExt cx="288" cy="96"/>
          </a:xfrm>
        </p:grpSpPr>
        <p:sp>
          <p:nvSpPr>
            <p:cNvPr id="37950" name="Line 62"/>
            <p:cNvSpPr>
              <a:spLocks noChangeShapeType="1"/>
            </p:cNvSpPr>
            <p:nvPr/>
          </p:nvSpPr>
          <p:spPr bwMode="auto">
            <a:xfrm>
              <a:off x="2736" y="225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51" name="Line 63"/>
            <p:cNvSpPr>
              <a:spLocks noChangeShapeType="1"/>
            </p:cNvSpPr>
            <p:nvPr/>
          </p:nvSpPr>
          <p:spPr bwMode="auto">
            <a:xfrm>
              <a:off x="2736" y="2352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7952" name="Group 64"/>
          <p:cNvGrpSpPr>
            <a:grpSpLocks/>
          </p:cNvGrpSpPr>
          <p:nvPr/>
        </p:nvGrpSpPr>
        <p:grpSpPr bwMode="auto">
          <a:xfrm>
            <a:off x="771525" y="2743200"/>
            <a:ext cx="3165475" cy="1524000"/>
            <a:chOff x="486" y="1728"/>
            <a:chExt cx="1994" cy="960"/>
          </a:xfrm>
        </p:grpSpPr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54" name="Rectangle 66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55" name="Line 67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37956" name="Group 68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37957" name="Line 69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8" name="Line 70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959" name="Line 71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60" name="Text Box 72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44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1,5 V</a:t>
              </a:r>
              <a:endPara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7961" name="Group 73"/>
          <p:cNvGrpSpPr>
            <a:grpSpLocks/>
          </p:cNvGrpSpPr>
          <p:nvPr/>
        </p:nvGrpSpPr>
        <p:grpSpPr bwMode="auto">
          <a:xfrm flipH="1">
            <a:off x="3957638" y="2743200"/>
            <a:ext cx="3165475" cy="1524000"/>
            <a:chOff x="486" y="1728"/>
            <a:chExt cx="1994" cy="960"/>
          </a:xfrm>
        </p:grpSpPr>
        <p:sp>
          <p:nvSpPr>
            <p:cNvPr id="37962" name="Rectangle 74"/>
            <p:cNvSpPr>
              <a:spLocks noChangeArrowheads="1"/>
            </p:cNvSpPr>
            <p:nvPr/>
          </p:nvSpPr>
          <p:spPr bwMode="auto">
            <a:xfrm>
              <a:off x="486" y="1728"/>
              <a:ext cx="1856" cy="96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63" name="Rectangle 75"/>
            <p:cNvSpPr>
              <a:spLocks noChangeArrowheads="1"/>
            </p:cNvSpPr>
            <p:nvPr/>
          </p:nvSpPr>
          <p:spPr bwMode="auto">
            <a:xfrm>
              <a:off x="2342" y="2002"/>
              <a:ext cx="138" cy="4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>
              <a:off x="624" y="1728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37965" name="Group 77"/>
            <p:cNvGrpSpPr>
              <a:grpSpLocks/>
            </p:cNvGrpSpPr>
            <p:nvPr/>
          </p:nvGrpSpPr>
          <p:grpSpPr bwMode="auto">
            <a:xfrm>
              <a:off x="1999" y="2071"/>
              <a:ext cx="275" cy="274"/>
              <a:chOff x="1536" y="2928"/>
              <a:chExt cx="384" cy="384"/>
            </a:xfrm>
          </p:grpSpPr>
          <p:sp>
            <p:nvSpPr>
              <p:cNvPr id="37966" name="Line 78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7" name="Line 79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968" name="Line 80"/>
            <p:cNvSpPr>
              <a:spLocks noChangeShapeType="1"/>
            </p:cNvSpPr>
            <p:nvPr/>
          </p:nvSpPr>
          <p:spPr bwMode="auto">
            <a:xfrm>
              <a:off x="692" y="2208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7969" name="Text Box 81"/>
            <p:cNvSpPr txBox="1">
              <a:spLocks noChangeArrowheads="1"/>
            </p:cNvSpPr>
            <p:nvPr/>
          </p:nvSpPr>
          <p:spPr bwMode="auto">
            <a:xfrm>
              <a:off x="1026" y="1998"/>
              <a:ext cx="996" cy="44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1,5 V</a:t>
              </a:r>
              <a:endParaRPr lang="nl-NL" altLang="nl-NL" sz="4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8869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  <p:bldP spid="379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Vier batterijen in serie in een rekenmachine.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056313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x 1,5 V in serie = 6 V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82" name="Picture 30" descr="IMG_02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49275"/>
            <a:ext cx="72009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250825" y="1557338"/>
            <a:ext cx="1728788" cy="647700"/>
          </a:xfrm>
          <a:prstGeom prst="wedgeRoundRectCallout">
            <a:avLst>
              <a:gd name="adj1" fmla="val 119699"/>
              <a:gd name="adj2" fmla="val 4803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+ aan -</a:t>
            </a:r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179388" y="3716338"/>
            <a:ext cx="1728787" cy="647700"/>
          </a:xfrm>
          <a:prstGeom prst="wedgeRoundRectCallout">
            <a:avLst>
              <a:gd name="adj1" fmla="val 122819"/>
              <a:gd name="adj2" fmla="val -5490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+ aan -</a:t>
            </a:r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7235825" y="3644900"/>
            <a:ext cx="1728788" cy="647700"/>
          </a:xfrm>
          <a:prstGeom prst="wedgeRoundRectCallout">
            <a:avLst>
              <a:gd name="adj1" fmla="val -74519"/>
              <a:gd name="adj2" fmla="val -1625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+ aan -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2999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83" grpId="0" animBg="1"/>
      <p:bldP spid="49184" grpId="0" animBg="1"/>
      <p:bldP spid="491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3" name="Group 105"/>
          <p:cNvGrpSpPr>
            <a:grpSpLocks/>
          </p:cNvGrpSpPr>
          <p:nvPr/>
        </p:nvGrpSpPr>
        <p:grpSpPr bwMode="auto">
          <a:xfrm>
            <a:off x="168275" y="762000"/>
            <a:ext cx="8856663" cy="4244975"/>
            <a:chOff x="0" y="480"/>
            <a:chExt cx="5579" cy="2674"/>
          </a:xfrm>
        </p:grpSpPr>
        <p:grpSp>
          <p:nvGrpSpPr>
            <p:cNvPr id="43112" name="Group 104"/>
            <p:cNvGrpSpPr>
              <a:grpSpLocks/>
            </p:cNvGrpSpPr>
            <p:nvPr/>
          </p:nvGrpSpPr>
          <p:grpSpPr bwMode="auto">
            <a:xfrm>
              <a:off x="0" y="480"/>
              <a:ext cx="5579" cy="2674"/>
              <a:chOff x="37" y="480"/>
              <a:chExt cx="5579" cy="2674"/>
            </a:xfrm>
          </p:grpSpPr>
          <p:grpSp>
            <p:nvGrpSpPr>
              <p:cNvPr id="43111" name="Group 103"/>
              <p:cNvGrpSpPr>
                <a:grpSpLocks/>
              </p:cNvGrpSpPr>
              <p:nvPr/>
            </p:nvGrpSpPr>
            <p:grpSpPr bwMode="auto">
              <a:xfrm>
                <a:off x="37" y="480"/>
                <a:ext cx="5579" cy="2674"/>
                <a:chOff x="37" y="480"/>
                <a:chExt cx="5579" cy="2674"/>
              </a:xfrm>
            </p:grpSpPr>
            <p:sp>
              <p:nvSpPr>
                <p:cNvPr id="43091" name="Freeform 83"/>
                <p:cNvSpPr>
                  <a:spLocks/>
                </p:cNvSpPr>
                <p:nvPr/>
              </p:nvSpPr>
              <p:spPr bwMode="auto">
                <a:xfrm>
                  <a:off x="37" y="494"/>
                  <a:ext cx="5579" cy="2660"/>
                </a:xfrm>
                <a:custGeom>
                  <a:avLst/>
                  <a:gdLst>
                    <a:gd name="T0" fmla="*/ 5579 w 5579"/>
                    <a:gd name="T1" fmla="*/ 640 h 2660"/>
                    <a:gd name="T2" fmla="*/ 5579 w 5579"/>
                    <a:gd name="T3" fmla="*/ 2050 h 2660"/>
                    <a:gd name="T4" fmla="*/ 779 w 5579"/>
                    <a:gd name="T5" fmla="*/ 2050 h 2660"/>
                    <a:gd name="T6" fmla="*/ 0 w 5579"/>
                    <a:gd name="T7" fmla="*/ 2660 h 2660"/>
                    <a:gd name="T8" fmla="*/ 0 w 5579"/>
                    <a:gd name="T9" fmla="*/ 0 h 2660"/>
                    <a:gd name="T10" fmla="*/ 758 w 5579"/>
                    <a:gd name="T11" fmla="*/ 640 h 2660"/>
                    <a:gd name="T12" fmla="*/ 5579 w 5579"/>
                    <a:gd name="T13" fmla="*/ 640 h 2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79" h="2660">
                      <a:moveTo>
                        <a:pt x="5579" y="640"/>
                      </a:moveTo>
                      <a:lnTo>
                        <a:pt x="5579" y="2050"/>
                      </a:lnTo>
                      <a:lnTo>
                        <a:pt x="779" y="2050"/>
                      </a:lnTo>
                      <a:lnTo>
                        <a:pt x="0" y="2660"/>
                      </a:lnTo>
                      <a:lnTo>
                        <a:pt x="0" y="0"/>
                      </a:lnTo>
                      <a:lnTo>
                        <a:pt x="758" y="640"/>
                      </a:lnTo>
                      <a:lnTo>
                        <a:pt x="5579" y="6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7" name="Freeform 89"/>
                <p:cNvSpPr>
                  <a:spLocks/>
                </p:cNvSpPr>
                <p:nvPr/>
              </p:nvSpPr>
              <p:spPr bwMode="auto">
                <a:xfrm>
                  <a:off x="48" y="480"/>
                  <a:ext cx="648" cy="2640"/>
                </a:xfrm>
                <a:custGeom>
                  <a:avLst/>
                  <a:gdLst>
                    <a:gd name="T0" fmla="*/ 0 w 648"/>
                    <a:gd name="T1" fmla="*/ 0 h 2640"/>
                    <a:gd name="T2" fmla="*/ 648 w 648"/>
                    <a:gd name="T3" fmla="*/ 1328 h 2640"/>
                    <a:gd name="T4" fmla="*/ 0 w 648"/>
                    <a:gd name="T5" fmla="*/ 2640 h 2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8" h="2640">
                      <a:moveTo>
                        <a:pt x="0" y="0"/>
                      </a:moveTo>
                      <a:cubicBezTo>
                        <a:pt x="108" y="221"/>
                        <a:pt x="648" y="888"/>
                        <a:pt x="648" y="1328"/>
                      </a:cubicBezTo>
                      <a:cubicBezTo>
                        <a:pt x="648" y="1768"/>
                        <a:pt x="135" y="2367"/>
                        <a:pt x="0" y="2640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093" name="Rectangle 85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432" cy="48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083" name="AutoShape 75" descr="Donker verticaal"/>
            <p:cNvSpPr>
              <a:spLocks noChangeArrowheads="1"/>
            </p:cNvSpPr>
            <p:nvPr/>
          </p:nvSpPr>
          <p:spPr bwMode="auto">
            <a:xfrm rot="5400000">
              <a:off x="5049" y="1702"/>
              <a:ext cx="765" cy="2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kVert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Als de schakelaar S open staat .  .  .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is er geen stroomkring.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De lamp </a:t>
            </a:r>
            <a:r>
              <a:rPr lang="en-US" altLang="nl-NL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brandt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3059" name="Group 51"/>
          <p:cNvGrpSpPr>
            <a:grpSpLocks/>
          </p:cNvGrpSpPr>
          <p:nvPr/>
        </p:nvGrpSpPr>
        <p:grpSpPr bwMode="auto">
          <a:xfrm flipH="1">
            <a:off x="2301875" y="2133600"/>
            <a:ext cx="6332538" cy="1528763"/>
            <a:chOff x="486" y="1728"/>
            <a:chExt cx="3989" cy="963"/>
          </a:xfrm>
        </p:grpSpPr>
        <p:grpSp>
          <p:nvGrpSpPr>
            <p:cNvPr id="43041" name="Group 33"/>
            <p:cNvGrpSpPr>
              <a:grpSpLocks/>
            </p:cNvGrpSpPr>
            <p:nvPr/>
          </p:nvGrpSpPr>
          <p:grpSpPr bwMode="auto">
            <a:xfrm>
              <a:off x="486" y="1728"/>
              <a:ext cx="1994" cy="960"/>
              <a:chOff x="486" y="1728"/>
              <a:chExt cx="1994" cy="960"/>
            </a:xfrm>
          </p:grpSpPr>
          <p:sp>
            <p:nvSpPr>
              <p:cNvPr id="43042" name="Rectangle 34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3" name="Rectangle 35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45" name="Group 37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43046" name="Line 38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47" name="Line 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048" name="Line 40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9" name="Text Box 41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44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4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1,5 V</a:t>
                </a:r>
                <a:endParaRPr lang="nl-NL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43050" name="Group 42"/>
            <p:cNvGrpSpPr>
              <a:grpSpLocks/>
            </p:cNvGrpSpPr>
            <p:nvPr/>
          </p:nvGrpSpPr>
          <p:grpSpPr bwMode="auto">
            <a:xfrm>
              <a:off x="2481" y="1731"/>
              <a:ext cx="1994" cy="960"/>
              <a:chOff x="486" y="1728"/>
              <a:chExt cx="1994" cy="960"/>
            </a:xfrm>
          </p:grpSpPr>
          <p:sp>
            <p:nvSpPr>
              <p:cNvPr id="43051" name="Rectangle 43"/>
              <p:cNvSpPr>
                <a:spLocks noChangeArrowheads="1"/>
              </p:cNvSpPr>
              <p:nvPr/>
            </p:nvSpPr>
            <p:spPr bwMode="auto">
              <a:xfrm>
                <a:off x="486" y="1728"/>
                <a:ext cx="1856" cy="960"/>
              </a:xfrm>
              <a:prstGeom prst="rect">
                <a:avLst/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2342" y="2002"/>
                <a:ext cx="138" cy="41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5"/>
              <p:cNvSpPr>
                <a:spLocks noChangeShapeType="1"/>
              </p:cNvSpPr>
              <p:nvPr/>
            </p:nvSpPr>
            <p:spPr bwMode="auto">
              <a:xfrm>
                <a:off x="624" y="172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54" name="Group 46"/>
              <p:cNvGrpSpPr>
                <a:grpSpLocks/>
              </p:cNvGrpSpPr>
              <p:nvPr/>
            </p:nvGrpSpPr>
            <p:grpSpPr bwMode="auto">
              <a:xfrm>
                <a:off x="1999" y="2071"/>
                <a:ext cx="275" cy="274"/>
                <a:chOff x="1536" y="2928"/>
                <a:chExt cx="384" cy="384"/>
              </a:xfrm>
            </p:grpSpPr>
            <p:sp>
              <p:nvSpPr>
                <p:cNvPr id="43055" name="Line 47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56" name="Line 48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057" name="Line 49"/>
              <p:cNvSpPr>
                <a:spLocks noChangeShapeType="1"/>
              </p:cNvSpPr>
              <p:nvPr/>
            </p:nvSpPr>
            <p:spPr bwMode="auto">
              <a:xfrm>
                <a:off x="692" y="2208"/>
                <a:ext cx="2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Text Box 50"/>
              <p:cNvSpPr txBox="1">
                <a:spLocks noChangeArrowheads="1"/>
              </p:cNvSpPr>
              <p:nvPr/>
            </p:nvSpPr>
            <p:spPr bwMode="auto">
              <a:xfrm>
                <a:off x="1026" y="1998"/>
                <a:ext cx="996" cy="44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4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1,5 V</a:t>
                </a:r>
                <a:endParaRPr lang="nl-NL" altLang="nl-NL" sz="4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444500" y="2438400"/>
            <a:ext cx="1828800" cy="914400"/>
            <a:chOff x="576" y="1920"/>
            <a:chExt cx="1152" cy="576"/>
          </a:xfrm>
        </p:grpSpPr>
        <p:grpSp>
          <p:nvGrpSpPr>
            <p:cNvPr id="43081" name="Group 73"/>
            <p:cNvGrpSpPr>
              <a:grpSpLocks/>
            </p:cNvGrpSpPr>
            <p:nvPr/>
          </p:nvGrpSpPr>
          <p:grpSpPr bwMode="auto">
            <a:xfrm>
              <a:off x="576" y="1920"/>
              <a:ext cx="1152" cy="576"/>
              <a:chOff x="576" y="1968"/>
              <a:chExt cx="1152" cy="576"/>
            </a:xfrm>
          </p:grpSpPr>
          <p:sp>
            <p:nvSpPr>
              <p:cNvPr id="43062" name="Oval 54"/>
              <p:cNvSpPr>
                <a:spLocks noChangeArrowheads="1"/>
              </p:cNvSpPr>
              <p:nvPr/>
            </p:nvSpPr>
            <p:spPr bwMode="auto">
              <a:xfrm rot="16200000">
                <a:off x="1103" y="2387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0" name="Group 72"/>
              <p:cNvGrpSpPr>
                <a:grpSpLocks/>
              </p:cNvGrpSpPr>
              <p:nvPr/>
            </p:nvGrpSpPr>
            <p:grpSpPr bwMode="auto">
              <a:xfrm>
                <a:off x="576" y="1968"/>
                <a:ext cx="1152" cy="576"/>
                <a:chOff x="576" y="1968"/>
                <a:chExt cx="1152" cy="576"/>
              </a:xfrm>
            </p:grpSpPr>
            <p:grpSp>
              <p:nvGrpSpPr>
                <p:cNvPr id="43063" name="Group 55"/>
                <p:cNvGrpSpPr>
                  <a:grpSpLocks/>
                </p:cNvGrpSpPr>
                <p:nvPr/>
              </p:nvGrpSpPr>
              <p:grpSpPr bwMode="auto">
                <a:xfrm rot="16200000">
                  <a:off x="864" y="1680"/>
                  <a:ext cx="576" cy="1152"/>
                  <a:chOff x="2304" y="2544"/>
                  <a:chExt cx="576" cy="1152"/>
                </a:xfrm>
              </p:grpSpPr>
              <p:sp>
                <p:nvSpPr>
                  <p:cNvPr id="4306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22"/>
                    <a:ext cx="192" cy="174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06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544"/>
                    <a:ext cx="576" cy="5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4306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400" y="3060"/>
                    <a:ext cx="384" cy="480"/>
                    <a:chOff x="2400" y="3024"/>
                    <a:chExt cx="384" cy="480"/>
                  </a:xfrm>
                </p:grpSpPr>
                <p:sp>
                  <p:nvSpPr>
                    <p:cNvPr id="43067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024"/>
                      <a:ext cx="384" cy="4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43068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3102"/>
                      <a:ext cx="384" cy="348"/>
                      <a:chOff x="2400" y="3102"/>
                      <a:chExt cx="384" cy="348"/>
                    </a:xfrm>
                  </p:grpSpPr>
                  <p:sp>
                    <p:nvSpPr>
                      <p:cNvPr id="43069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070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17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071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246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072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324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073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00" y="3402"/>
                        <a:ext cx="384" cy="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99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3074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28"/>
                    <a:ext cx="384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3075" name="Line 6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935" y="199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76" name="Line 6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7" y="1895"/>
                  <a:ext cx="96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77" name="Line 69"/>
                <p:cNvSpPr>
                  <a:spLocks noChangeShapeType="1"/>
                </p:cNvSpPr>
                <p:nvPr/>
              </p:nvSpPr>
              <p:spPr bwMode="auto">
                <a:xfrm rot="16200000">
                  <a:off x="935" y="2231"/>
                  <a:ext cx="4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78" name="Rectangle 70" descr="Donker horizontaal"/>
                <p:cNvSpPr>
                  <a:spLocks noChangeArrowheads="1"/>
                </p:cNvSpPr>
                <p:nvPr/>
              </p:nvSpPr>
              <p:spPr bwMode="auto">
                <a:xfrm rot="16200000">
                  <a:off x="671" y="2207"/>
                  <a:ext cx="288" cy="96"/>
                </a:xfrm>
                <a:prstGeom prst="rect">
                  <a:avLst/>
                </a:prstGeom>
                <a:pattFill prst="dkHorz">
                  <a:fgClr>
                    <a:schemeClr val="bg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3079" name="Line 71"/>
            <p:cNvSpPr>
              <a:spLocks noChangeShapeType="1"/>
            </p:cNvSpPr>
            <p:nvPr/>
          </p:nvSpPr>
          <p:spPr bwMode="auto">
            <a:xfrm rot="16200000" flipH="1">
              <a:off x="1070" y="2348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3115" name="Group 107"/>
          <p:cNvGrpSpPr>
            <a:grpSpLocks/>
          </p:cNvGrpSpPr>
          <p:nvPr/>
        </p:nvGrpSpPr>
        <p:grpSpPr bwMode="auto">
          <a:xfrm>
            <a:off x="1616075" y="2286000"/>
            <a:ext cx="7391400" cy="1752600"/>
            <a:chOff x="912" y="1440"/>
            <a:chExt cx="4656" cy="1104"/>
          </a:xfrm>
        </p:grpSpPr>
        <p:sp>
          <p:nvSpPr>
            <p:cNvPr id="43085" name="Line 77"/>
            <p:cNvSpPr>
              <a:spLocks noChangeShapeType="1"/>
            </p:cNvSpPr>
            <p:nvPr/>
          </p:nvSpPr>
          <p:spPr bwMode="auto">
            <a:xfrm>
              <a:off x="5568" y="1440"/>
              <a:ext cx="0" cy="100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43114" name="Group 106"/>
            <p:cNvGrpSpPr>
              <a:grpSpLocks/>
            </p:cNvGrpSpPr>
            <p:nvPr/>
          </p:nvGrpSpPr>
          <p:grpSpPr bwMode="auto">
            <a:xfrm>
              <a:off x="912" y="2016"/>
              <a:ext cx="4656" cy="528"/>
              <a:chOff x="912" y="2016"/>
              <a:chExt cx="4656" cy="528"/>
            </a:xfrm>
          </p:grpSpPr>
          <p:sp>
            <p:nvSpPr>
              <p:cNvPr id="43086" name="Line 78"/>
              <p:cNvSpPr>
                <a:spLocks noChangeShapeType="1"/>
              </p:cNvSpPr>
              <p:nvPr/>
            </p:nvSpPr>
            <p:spPr bwMode="auto">
              <a:xfrm flipH="1">
                <a:off x="2448" y="2448"/>
                <a:ext cx="3120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9" name="Group 81"/>
              <p:cNvGrpSpPr>
                <a:grpSpLocks/>
              </p:cNvGrpSpPr>
              <p:nvPr/>
            </p:nvGrpSpPr>
            <p:grpSpPr bwMode="auto">
              <a:xfrm>
                <a:off x="912" y="2016"/>
                <a:ext cx="1296" cy="432"/>
                <a:chOff x="912" y="2016"/>
                <a:chExt cx="1296" cy="432"/>
              </a:xfrm>
            </p:grpSpPr>
            <p:sp>
              <p:nvSpPr>
                <p:cNvPr id="43087" name="Line 79"/>
                <p:cNvSpPr>
                  <a:spLocks noChangeShapeType="1"/>
                </p:cNvSpPr>
                <p:nvPr/>
              </p:nvSpPr>
              <p:spPr bwMode="auto">
                <a:xfrm>
                  <a:off x="912" y="201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Line 80"/>
                <p:cNvSpPr>
                  <a:spLocks noChangeShapeType="1"/>
                </p:cNvSpPr>
                <p:nvPr/>
              </p:nvSpPr>
              <p:spPr bwMode="auto">
                <a:xfrm>
                  <a:off x="912" y="244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090" name="Line 82"/>
              <p:cNvSpPr>
                <a:spLocks noChangeShapeType="1"/>
              </p:cNvSpPr>
              <p:nvPr/>
            </p:nvSpPr>
            <p:spPr bwMode="auto">
              <a:xfrm flipH="1">
                <a:off x="2160" y="2448"/>
                <a:ext cx="288" cy="96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3101" name="Group 93"/>
          <p:cNvGrpSpPr>
            <a:grpSpLocks/>
          </p:cNvGrpSpPr>
          <p:nvPr/>
        </p:nvGrpSpPr>
        <p:grpSpPr bwMode="auto">
          <a:xfrm>
            <a:off x="3216275" y="3810000"/>
            <a:ext cx="990600" cy="228600"/>
            <a:chOff x="1776" y="3072"/>
            <a:chExt cx="624" cy="144"/>
          </a:xfrm>
        </p:grpSpPr>
        <p:sp>
          <p:nvSpPr>
            <p:cNvPr id="43098" name="Rectangle 90"/>
            <p:cNvSpPr>
              <a:spLocks noChangeArrowheads="1"/>
            </p:cNvSpPr>
            <p:nvPr/>
          </p:nvSpPr>
          <p:spPr bwMode="auto">
            <a:xfrm>
              <a:off x="1776" y="3072"/>
              <a:ext cx="624" cy="14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>
              <a:off x="1776" y="3120"/>
              <a:ext cx="62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3117" name="Freeform 109"/>
          <p:cNvSpPr>
            <a:spLocks/>
          </p:cNvSpPr>
          <p:nvPr/>
        </p:nvSpPr>
        <p:spPr bwMode="auto">
          <a:xfrm>
            <a:off x="428625" y="2419350"/>
            <a:ext cx="831850" cy="942975"/>
          </a:xfrm>
          <a:custGeom>
            <a:avLst/>
            <a:gdLst>
              <a:gd name="T0" fmla="*/ 524 w 524"/>
              <a:gd name="T1" fmla="*/ 486 h 594"/>
              <a:gd name="T2" fmla="*/ 521 w 524"/>
              <a:gd name="T3" fmla="*/ 107 h 594"/>
              <a:gd name="T4" fmla="*/ 500 w 524"/>
              <a:gd name="T5" fmla="*/ 84 h 594"/>
              <a:gd name="T6" fmla="*/ 471 w 524"/>
              <a:gd name="T7" fmla="*/ 57 h 594"/>
              <a:gd name="T8" fmla="*/ 395 w 524"/>
              <a:gd name="T9" fmla="*/ 15 h 594"/>
              <a:gd name="T10" fmla="*/ 306 w 524"/>
              <a:gd name="T11" fmla="*/ 0 h 594"/>
              <a:gd name="T12" fmla="*/ 260 w 524"/>
              <a:gd name="T13" fmla="*/ 5 h 594"/>
              <a:gd name="T14" fmla="*/ 210 w 524"/>
              <a:gd name="T15" fmla="*/ 14 h 594"/>
              <a:gd name="T16" fmla="*/ 159 w 524"/>
              <a:gd name="T17" fmla="*/ 33 h 594"/>
              <a:gd name="T18" fmla="*/ 117 w 524"/>
              <a:gd name="T19" fmla="*/ 62 h 594"/>
              <a:gd name="T20" fmla="*/ 86 w 524"/>
              <a:gd name="T21" fmla="*/ 92 h 594"/>
              <a:gd name="T22" fmla="*/ 47 w 524"/>
              <a:gd name="T23" fmla="*/ 140 h 594"/>
              <a:gd name="T24" fmla="*/ 23 w 524"/>
              <a:gd name="T25" fmla="*/ 183 h 594"/>
              <a:gd name="T26" fmla="*/ 8 w 524"/>
              <a:gd name="T27" fmla="*/ 237 h 594"/>
              <a:gd name="T28" fmla="*/ 2 w 524"/>
              <a:gd name="T29" fmla="*/ 273 h 594"/>
              <a:gd name="T30" fmla="*/ 0 w 524"/>
              <a:gd name="T31" fmla="*/ 329 h 594"/>
              <a:gd name="T32" fmla="*/ 12 w 524"/>
              <a:gd name="T33" fmla="*/ 384 h 594"/>
              <a:gd name="T34" fmla="*/ 30 w 524"/>
              <a:gd name="T35" fmla="*/ 432 h 594"/>
              <a:gd name="T36" fmla="*/ 56 w 524"/>
              <a:gd name="T37" fmla="*/ 474 h 594"/>
              <a:gd name="T38" fmla="*/ 83 w 524"/>
              <a:gd name="T39" fmla="*/ 503 h 594"/>
              <a:gd name="T40" fmla="*/ 113 w 524"/>
              <a:gd name="T41" fmla="*/ 530 h 594"/>
              <a:gd name="T42" fmla="*/ 155 w 524"/>
              <a:gd name="T43" fmla="*/ 560 h 594"/>
              <a:gd name="T44" fmla="*/ 203 w 524"/>
              <a:gd name="T45" fmla="*/ 581 h 594"/>
              <a:gd name="T46" fmla="*/ 263 w 524"/>
              <a:gd name="T47" fmla="*/ 594 h 594"/>
              <a:gd name="T48" fmla="*/ 324 w 524"/>
              <a:gd name="T49" fmla="*/ 593 h 594"/>
              <a:gd name="T50" fmla="*/ 371 w 524"/>
              <a:gd name="T51" fmla="*/ 585 h 594"/>
              <a:gd name="T52" fmla="*/ 420 w 524"/>
              <a:gd name="T53" fmla="*/ 569 h 594"/>
              <a:gd name="T54" fmla="*/ 458 w 524"/>
              <a:gd name="T55" fmla="*/ 548 h 594"/>
              <a:gd name="T56" fmla="*/ 500 w 524"/>
              <a:gd name="T57" fmla="*/ 516 h 594"/>
              <a:gd name="T58" fmla="*/ 524 w 524"/>
              <a:gd name="T59" fmla="*/ 486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4" h="594">
                <a:moveTo>
                  <a:pt x="524" y="486"/>
                </a:moveTo>
                <a:lnTo>
                  <a:pt x="521" y="107"/>
                </a:lnTo>
                <a:lnTo>
                  <a:pt x="500" y="84"/>
                </a:lnTo>
                <a:lnTo>
                  <a:pt x="471" y="57"/>
                </a:lnTo>
                <a:lnTo>
                  <a:pt x="395" y="15"/>
                </a:lnTo>
                <a:lnTo>
                  <a:pt x="306" y="0"/>
                </a:lnTo>
                <a:lnTo>
                  <a:pt x="260" y="5"/>
                </a:lnTo>
                <a:lnTo>
                  <a:pt x="210" y="14"/>
                </a:lnTo>
                <a:lnTo>
                  <a:pt x="159" y="33"/>
                </a:lnTo>
                <a:lnTo>
                  <a:pt x="117" y="62"/>
                </a:lnTo>
                <a:lnTo>
                  <a:pt x="86" y="92"/>
                </a:lnTo>
                <a:lnTo>
                  <a:pt x="47" y="140"/>
                </a:lnTo>
                <a:lnTo>
                  <a:pt x="23" y="183"/>
                </a:lnTo>
                <a:lnTo>
                  <a:pt x="8" y="237"/>
                </a:lnTo>
                <a:lnTo>
                  <a:pt x="2" y="273"/>
                </a:lnTo>
                <a:lnTo>
                  <a:pt x="0" y="329"/>
                </a:lnTo>
                <a:lnTo>
                  <a:pt x="12" y="384"/>
                </a:lnTo>
                <a:lnTo>
                  <a:pt x="30" y="432"/>
                </a:lnTo>
                <a:lnTo>
                  <a:pt x="56" y="474"/>
                </a:lnTo>
                <a:lnTo>
                  <a:pt x="83" y="503"/>
                </a:lnTo>
                <a:lnTo>
                  <a:pt x="113" y="530"/>
                </a:lnTo>
                <a:lnTo>
                  <a:pt x="155" y="560"/>
                </a:lnTo>
                <a:lnTo>
                  <a:pt x="203" y="581"/>
                </a:lnTo>
                <a:lnTo>
                  <a:pt x="263" y="594"/>
                </a:lnTo>
                <a:lnTo>
                  <a:pt x="324" y="593"/>
                </a:lnTo>
                <a:lnTo>
                  <a:pt x="371" y="585"/>
                </a:lnTo>
                <a:lnTo>
                  <a:pt x="420" y="569"/>
                </a:lnTo>
                <a:lnTo>
                  <a:pt x="458" y="548"/>
                </a:lnTo>
                <a:lnTo>
                  <a:pt x="500" y="516"/>
                </a:lnTo>
                <a:lnTo>
                  <a:pt x="524" y="48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43109" name="Group 101"/>
          <p:cNvGrpSpPr>
            <a:grpSpLocks/>
          </p:cNvGrpSpPr>
          <p:nvPr/>
        </p:nvGrpSpPr>
        <p:grpSpPr bwMode="auto">
          <a:xfrm>
            <a:off x="1539875" y="2795588"/>
            <a:ext cx="5791200" cy="1090612"/>
            <a:chOff x="864" y="1761"/>
            <a:chExt cx="3648" cy="687"/>
          </a:xfrm>
        </p:grpSpPr>
        <p:sp>
          <p:nvSpPr>
            <p:cNvPr id="43103" name="Line 95"/>
            <p:cNvSpPr>
              <a:spLocks noChangeShapeType="1"/>
            </p:cNvSpPr>
            <p:nvPr/>
          </p:nvSpPr>
          <p:spPr bwMode="auto">
            <a:xfrm>
              <a:off x="4368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>
              <a:off x="1344" y="2448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H="1">
              <a:off x="3324" y="1824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rot="508321" flipH="1">
              <a:off x="864" y="1761"/>
              <a:ext cx="144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H="1">
              <a:off x="1326" y="1824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rot="5400000">
              <a:off x="840" y="2232"/>
              <a:ext cx="1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0" y="533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S dicht? Er loopt een stroom.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119" name="Text Box 111"/>
          <p:cNvSpPr txBox="1">
            <a:spLocks noChangeArrowheads="1"/>
          </p:cNvSpPr>
          <p:nvPr/>
        </p:nvSpPr>
        <p:spPr bwMode="auto">
          <a:xfrm>
            <a:off x="3429000" y="41910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nl-NL" altLang="nl-NL" sz="440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ctieknop: Verder of Volgende 7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491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"/>
                                        <p:tgtEl>
                                          <p:spTgt spid="4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4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3" grpId="0" autoUpdateAnimBg="0"/>
      <p:bldP spid="43036" grpId="0" autoUpdateAnimBg="0"/>
      <p:bldP spid="43117" grpId="0" animBg="1"/>
      <p:bldP spid="43118" grpId="0" autoUpdateAnimBg="0"/>
      <p:bldP spid="431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1163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lamp brand als de stroomkring is gesloten.</a:t>
            </a:r>
            <a:endParaRPr lang="nl-NL" altLang="nl-NL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5013325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Het lampje brandt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977" name="Group 65"/>
          <p:cNvGrpSpPr>
            <a:grpSpLocks/>
          </p:cNvGrpSpPr>
          <p:nvPr/>
        </p:nvGrpSpPr>
        <p:grpSpPr bwMode="auto">
          <a:xfrm>
            <a:off x="990600" y="1125538"/>
            <a:ext cx="4738688" cy="2457450"/>
            <a:chOff x="624" y="1344"/>
            <a:chExt cx="2985" cy="1548"/>
          </a:xfrm>
        </p:grpSpPr>
        <p:grpSp>
          <p:nvGrpSpPr>
            <p:cNvPr id="38963" name="Group 51"/>
            <p:cNvGrpSpPr>
              <a:grpSpLocks/>
            </p:cNvGrpSpPr>
            <p:nvPr/>
          </p:nvGrpSpPr>
          <p:grpSpPr bwMode="auto">
            <a:xfrm flipH="1">
              <a:off x="1759" y="1344"/>
              <a:ext cx="1169" cy="686"/>
              <a:chOff x="1152" y="1392"/>
              <a:chExt cx="1169" cy="686"/>
            </a:xfrm>
          </p:grpSpPr>
          <p:grpSp>
            <p:nvGrpSpPr>
              <p:cNvPr id="38923" name="Group 11"/>
              <p:cNvGrpSpPr>
                <a:grpSpLocks/>
              </p:cNvGrpSpPr>
              <p:nvPr/>
            </p:nvGrpSpPr>
            <p:grpSpPr bwMode="auto">
              <a:xfrm>
                <a:off x="1152" y="1392"/>
                <a:ext cx="1169" cy="686"/>
                <a:chOff x="3264" y="2064"/>
                <a:chExt cx="816" cy="480"/>
              </a:xfrm>
            </p:grpSpPr>
            <p:grpSp>
              <p:nvGrpSpPr>
                <p:cNvPr id="38924" name="Group 12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89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2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8927" name="Group 15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89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8937" name="Group 25"/>
              <p:cNvGrpSpPr>
                <a:grpSpLocks/>
              </p:cNvGrpSpPr>
              <p:nvPr/>
            </p:nvGrpSpPr>
            <p:grpSpPr bwMode="auto">
              <a:xfrm>
                <a:off x="1806" y="1406"/>
                <a:ext cx="129" cy="134"/>
                <a:chOff x="1536" y="2928"/>
                <a:chExt cx="384" cy="384"/>
              </a:xfrm>
            </p:grpSpPr>
            <p:sp>
              <p:nvSpPr>
                <p:cNvPr id="38938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39" name="Line 2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8964" name="Group 52"/>
            <p:cNvGrpSpPr>
              <a:grpSpLocks/>
            </p:cNvGrpSpPr>
            <p:nvPr/>
          </p:nvGrpSpPr>
          <p:grpSpPr bwMode="auto">
            <a:xfrm>
              <a:off x="624" y="1497"/>
              <a:ext cx="1152" cy="384"/>
              <a:chOff x="4176" y="1968"/>
              <a:chExt cx="1152" cy="384"/>
            </a:xfrm>
          </p:grpSpPr>
          <p:sp>
            <p:nvSpPr>
              <p:cNvPr id="38965" name="AutoShape 53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66" name="Line 54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67" name="Line 55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969" name="Line 57"/>
            <p:cNvSpPr>
              <a:spLocks noChangeShapeType="1"/>
            </p:cNvSpPr>
            <p:nvPr/>
          </p:nvSpPr>
          <p:spPr bwMode="auto">
            <a:xfrm>
              <a:off x="624" y="1680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8970" name="Line 58"/>
            <p:cNvSpPr>
              <a:spLocks noChangeShapeType="1"/>
            </p:cNvSpPr>
            <p:nvPr/>
          </p:nvSpPr>
          <p:spPr bwMode="auto">
            <a:xfrm>
              <a:off x="3600" y="1692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auto">
            <a:xfrm>
              <a:off x="2880" y="1689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>
              <a:off x="624" y="288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8973" name="Line 61"/>
            <p:cNvSpPr>
              <a:spLocks noChangeShapeType="1"/>
            </p:cNvSpPr>
            <p:nvPr/>
          </p:nvSpPr>
          <p:spPr bwMode="auto">
            <a:xfrm>
              <a:off x="2937" y="288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0" y="5805488"/>
            <a:ext cx="91440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Lucht geleidt de stroom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Elektrische geleiders en isolatoren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191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40" grpId="0" autoUpdateAnimBg="0"/>
      <p:bldP spid="38976" grpId="0" autoUpdateAnimBg="0"/>
      <p:bldP spid="38978" grpId="0" build="allAtOnce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5" name="Group 85"/>
          <p:cNvGrpSpPr>
            <a:grpSpLocks/>
          </p:cNvGrpSpPr>
          <p:nvPr/>
        </p:nvGrpSpPr>
        <p:grpSpPr bwMode="auto">
          <a:xfrm>
            <a:off x="971550" y="1241425"/>
            <a:ext cx="4757738" cy="2457450"/>
            <a:chOff x="612" y="782"/>
            <a:chExt cx="2997" cy="1548"/>
          </a:xfrm>
        </p:grpSpPr>
        <p:grpSp>
          <p:nvGrpSpPr>
            <p:cNvPr id="41042" name="Group 82"/>
            <p:cNvGrpSpPr>
              <a:grpSpLocks/>
            </p:cNvGrpSpPr>
            <p:nvPr/>
          </p:nvGrpSpPr>
          <p:grpSpPr bwMode="auto">
            <a:xfrm>
              <a:off x="612" y="782"/>
              <a:ext cx="2997" cy="1548"/>
              <a:chOff x="612" y="782"/>
              <a:chExt cx="2997" cy="1548"/>
            </a:xfrm>
          </p:grpSpPr>
          <p:grpSp>
            <p:nvGrpSpPr>
              <p:cNvPr id="41001" name="Group 41"/>
              <p:cNvGrpSpPr>
                <a:grpSpLocks/>
              </p:cNvGrpSpPr>
              <p:nvPr/>
            </p:nvGrpSpPr>
            <p:grpSpPr bwMode="auto">
              <a:xfrm>
                <a:off x="1759" y="782"/>
                <a:ext cx="1841" cy="686"/>
                <a:chOff x="1759" y="1344"/>
                <a:chExt cx="1841" cy="686"/>
              </a:xfrm>
            </p:grpSpPr>
            <p:grpSp>
              <p:nvGrpSpPr>
                <p:cNvPr id="40965" name="Group 5"/>
                <p:cNvGrpSpPr>
                  <a:grpSpLocks/>
                </p:cNvGrpSpPr>
                <p:nvPr/>
              </p:nvGrpSpPr>
              <p:grpSpPr bwMode="auto">
                <a:xfrm flipH="1">
                  <a:off x="1759" y="1344"/>
                  <a:ext cx="1169" cy="686"/>
                  <a:chOff x="1152" y="1392"/>
                  <a:chExt cx="1169" cy="686"/>
                </a:xfrm>
              </p:grpSpPr>
              <p:grpSp>
                <p:nvGrpSpPr>
                  <p:cNvPr id="4096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152" y="1392"/>
                    <a:ext cx="1169" cy="686"/>
                    <a:chOff x="3264" y="2064"/>
                    <a:chExt cx="816" cy="480"/>
                  </a:xfrm>
                </p:grpSpPr>
                <p:grpSp>
                  <p:nvGrpSpPr>
                    <p:cNvPr id="4096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2208"/>
                      <a:ext cx="336" cy="192"/>
                      <a:chOff x="3264" y="2208"/>
                      <a:chExt cx="336" cy="192"/>
                    </a:xfrm>
                  </p:grpSpPr>
                  <p:sp>
                    <p:nvSpPr>
                      <p:cNvPr id="4096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2304"/>
                        <a:ext cx="336" cy="0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096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0" y="2208"/>
                        <a:ext cx="0" cy="192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09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064"/>
                      <a:ext cx="384" cy="480"/>
                      <a:chOff x="3696" y="2064"/>
                      <a:chExt cx="384" cy="480"/>
                    </a:xfrm>
                  </p:grpSpPr>
                  <p:sp>
                    <p:nvSpPr>
                      <p:cNvPr id="4097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2304"/>
                        <a:ext cx="3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097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2064"/>
                        <a:ext cx="0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0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806" y="1406"/>
                    <a:ext cx="129" cy="134"/>
                    <a:chOff x="1536" y="2928"/>
                    <a:chExt cx="384" cy="384"/>
                  </a:xfrm>
                </p:grpSpPr>
                <p:sp>
                  <p:nvSpPr>
                    <p:cNvPr id="4097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928"/>
                      <a:ext cx="0" cy="38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097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120"/>
                      <a:ext cx="38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983" name="Line 23"/>
                <p:cNvSpPr>
                  <a:spLocks noChangeShapeType="1"/>
                </p:cNvSpPr>
                <p:nvPr/>
              </p:nvSpPr>
              <p:spPr bwMode="auto">
                <a:xfrm>
                  <a:off x="2880" y="1695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0977" name="Group 17"/>
              <p:cNvGrpSpPr>
                <a:grpSpLocks/>
              </p:cNvGrpSpPr>
              <p:nvPr/>
            </p:nvGrpSpPr>
            <p:grpSpPr bwMode="auto">
              <a:xfrm>
                <a:off x="612" y="934"/>
                <a:ext cx="1152" cy="384"/>
                <a:chOff x="4176" y="1968"/>
                <a:chExt cx="1152" cy="384"/>
              </a:xfrm>
            </p:grpSpPr>
            <p:sp>
              <p:nvSpPr>
                <p:cNvPr id="40978" name="AutoShape 18"/>
                <p:cNvSpPr>
                  <a:spLocks noChangeArrowheads="1"/>
                </p:cNvSpPr>
                <p:nvPr/>
              </p:nvSpPr>
              <p:spPr bwMode="auto">
                <a:xfrm>
                  <a:off x="4560" y="1968"/>
                  <a:ext cx="384" cy="38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7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176" y="216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0" name="Line 20"/>
                <p:cNvSpPr>
                  <a:spLocks noChangeShapeType="1"/>
                </p:cNvSpPr>
                <p:nvPr/>
              </p:nvSpPr>
              <p:spPr bwMode="auto">
                <a:xfrm>
                  <a:off x="4944" y="216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981" name="Line 21"/>
              <p:cNvSpPr>
                <a:spLocks noChangeShapeType="1"/>
              </p:cNvSpPr>
              <p:nvPr/>
            </p:nvSpPr>
            <p:spPr bwMode="auto">
              <a:xfrm>
                <a:off x="624" y="1118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2" name="Line 22"/>
              <p:cNvSpPr>
                <a:spLocks noChangeShapeType="1"/>
              </p:cNvSpPr>
              <p:nvPr/>
            </p:nvSpPr>
            <p:spPr bwMode="auto">
              <a:xfrm>
                <a:off x="3600" y="1130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>
                <a:off x="624" y="2318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85" name="Line 25"/>
              <p:cNvSpPr>
                <a:spLocks noChangeShapeType="1"/>
              </p:cNvSpPr>
              <p:nvPr/>
            </p:nvSpPr>
            <p:spPr bwMode="auto">
              <a:xfrm>
                <a:off x="2937" y="2318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44" name="Line 84"/>
            <p:cNvSpPr>
              <a:spLocks noChangeShapeType="1"/>
            </p:cNvSpPr>
            <p:nvPr/>
          </p:nvSpPr>
          <p:spPr bwMode="auto">
            <a:xfrm flipH="1">
              <a:off x="2442" y="1133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1043" name="Group 83"/>
          <p:cNvGrpSpPr>
            <a:grpSpLocks noChangeAspect="1"/>
          </p:cNvGrpSpPr>
          <p:nvPr/>
        </p:nvGrpSpPr>
        <p:grpSpPr bwMode="auto">
          <a:xfrm>
            <a:off x="2057400" y="3644900"/>
            <a:ext cx="2663825" cy="762000"/>
            <a:chOff x="1296" y="2296"/>
            <a:chExt cx="1632" cy="466"/>
          </a:xfrm>
        </p:grpSpPr>
        <p:sp>
          <p:nvSpPr>
            <p:cNvPr id="40987" name="Text Box 27"/>
            <p:cNvSpPr txBox="1">
              <a:spLocks noChangeAspect="1" noChangeArrowheads="1"/>
            </p:cNvSpPr>
            <p:nvPr/>
          </p:nvSpPr>
          <p:spPr bwMode="auto">
            <a:xfrm>
              <a:off x="1565" y="2296"/>
              <a:ext cx="1080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koper</a:t>
              </a:r>
              <a:endParaRPr lang="nl-NL" altLang="nl-NL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986" name="Line 26"/>
            <p:cNvSpPr>
              <a:spLocks noChangeAspect="1" noChangeShapeType="1"/>
            </p:cNvSpPr>
            <p:nvPr/>
          </p:nvSpPr>
          <p:spPr bwMode="auto">
            <a:xfrm>
              <a:off x="1296" y="2318"/>
              <a:ext cx="163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565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Het lampje brandt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Koper geleidt de stroom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Elektrische geleiders en isolatoren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1576388" y="1477963"/>
            <a:ext cx="609600" cy="609600"/>
          </a:xfrm>
          <a:prstGeom prst="flowChartSummingJunction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2252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autoUpdateAnimBg="0"/>
      <p:bldP spid="40988" grpId="0" autoUpdateAnimBg="0"/>
      <p:bldP spid="41007" grpId="0" build="allAtOnce" autoUpdateAnimBg="0"/>
      <p:bldP spid="410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971550" y="1241425"/>
            <a:ext cx="4757738" cy="2457450"/>
            <a:chOff x="612" y="782"/>
            <a:chExt cx="2997" cy="1548"/>
          </a:xfrm>
        </p:grpSpPr>
        <p:grpSp>
          <p:nvGrpSpPr>
            <p:cNvPr id="48131" name="Group 3"/>
            <p:cNvGrpSpPr>
              <a:grpSpLocks/>
            </p:cNvGrpSpPr>
            <p:nvPr/>
          </p:nvGrpSpPr>
          <p:grpSpPr bwMode="auto">
            <a:xfrm>
              <a:off x="1759" y="782"/>
              <a:ext cx="1841" cy="686"/>
              <a:chOff x="1759" y="1344"/>
              <a:chExt cx="1841" cy="686"/>
            </a:xfrm>
          </p:grpSpPr>
          <p:grpSp>
            <p:nvGrpSpPr>
              <p:cNvPr id="48132" name="Group 4"/>
              <p:cNvGrpSpPr>
                <a:grpSpLocks/>
              </p:cNvGrpSpPr>
              <p:nvPr/>
            </p:nvGrpSpPr>
            <p:grpSpPr bwMode="auto">
              <a:xfrm flipH="1">
                <a:off x="1759" y="1344"/>
                <a:ext cx="1169" cy="686"/>
                <a:chOff x="1152" y="1392"/>
                <a:chExt cx="1169" cy="686"/>
              </a:xfrm>
            </p:grpSpPr>
            <p:grpSp>
              <p:nvGrpSpPr>
                <p:cNvPr id="48133" name="Group 5"/>
                <p:cNvGrpSpPr>
                  <a:grpSpLocks/>
                </p:cNvGrpSpPr>
                <p:nvPr/>
              </p:nvGrpSpPr>
              <p:grpSpPr bwMode="auto">
                <a:xfrm>
                  <a:off x="1152" y="1392"/>
                  <a:ext cx="1169" cy="686"/>
                  <a:chOff x="3264" y="2064"/>
                  <a:chExt cx="816" cy="480"/>
                </a:xfrm>
              </p:grpSpPr>
              <p:grpSp>
                <p:nvGrpSpPr>
                  <p:cNvPr id="4813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264" y="2208"/>
                    <a:ext cx="336" cy="192"/>
                    <a:chOff x="3264" y="2208"/>
                    <a:chExt cx="336" cy="192"/>
                  </a:xfrm>
                </p:grpSpPr>
                <p:sp>
                  <p:nvSpPr>
                    <p:cNvPr id="48135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2304"/>
                      <a:ext cx="3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136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2208"/>
                      <a:ext cx="0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8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696" y="2064"/>
                    <a:ext cx="384" cy="480"/>
                    <a:chOff x="3696" y="2064"/>
                    <a:chExt cx="384" cy="480"/>
                  </a:xfrm>
                </p:grpSpPr>
                <p:sp>
                  <p:nvSpPr>
                    <p:cNvPr id="4813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2304"/>
                      <a:ext cx="38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13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2064"/>
                      <a:ext cx="0" cy="4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140" name="Group 12"/>
                <p:cNvGrpSpPr>
                  <a:grpSpLocks/>
                </p:cNvGrpSpPr>
                <p:nvPr/>
              </p:nvGrpSpPr>
              <p:grpSpPr bwMode="auto">
                <a:xfrm>
                  <a:off x="1806" y="1406"/>
                  <a:ext cx="129" cy="134"/>
                  <a:chOff x="1536" y="2928"/>
                  <a:chExt cx="384" cy="384"/>
                </a:xfrm>
              </p:grpSpPr>
              <p:sp>
                <p:nvSpPr>
                  <p:cNvPr id="481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928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14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>
                <a:off x="2880" y="1695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144" name="Group 16"/>
            <p:cNvGrpSpPr>
              <a:grpSpLocks/>
            </p:cNvGrpSpPr>
            <p:nvPr/>
          </p:nvGrpSpPr>
          <p:grpSpPr bwMode="auto">
            <a:xfrm>
              <a:off x="612" y="934"/>
              <a:ext cx="1152" cy="384"/>
              <a:chOff x="4176" y="1968"/>
              <a:chExt cx="1152" cy="384"/>
            </a:xfrm>
          </p:grpSpPr>
          <p:sp>
            <p:nvSpPr>
              <p:cNvPr id="48145" name="AutoShape 17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6" name="Line 18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624" y="1118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>
              <a:off x="3600" y="1130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624" y="231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2937" y="231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8152" name="Group 24"/>
          <p:cNvGrpSpPr>
            <a:grpSpLocks noChangeAspect="1"/>
          </p:cNvGrpSpPr>
          <p:nvPr/>
        </p:nvGrpSpPr>
        <p:grpSpPr bwMode="auto">
          <a:xfrm>
            <a:off x="2057400" y="3644900"/>
            <a:ext cx="2663825" cy="762000"/>
            <a:chOff x="1296" y="2296"/>
            <a:chExt cx="1632" cy="466"/>
          </a:xfrm>
        </p:grpSpPr>
        <p:sp>
          <p:nvSpPr>
            <p:cNvPr id="48153" name="Text Box 25"/>
            <p:cNvSpPr txBox="1">
              <a:spLocks noChangeAspect="1" noChangeArrowheads="1"/>
            </p:cNvSpPr>
            <p:nvPr/>
          </p:nvSpPr>
          <p:spPr bwMode="auto">
            <a:xfrm>
              <a:off x="1565" y="2296"/>
              <a:ext cx="1080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plastic</a:t>
              </a:r>
              <a:endParaRPr lang="nl-NL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4" name="Line 26"/>
            <p:cNvSpPr>
              <a:spLocks noChangeAspect="1" noChangeShapeType="1"/>
            </p:cNvSpPr>
            <p:nvPr/>
          </p:nvSpPr>
          <p:spPr bwMode="auto">
            <a:xfrm>
              <a:off x="1296" y="2318"/>
              <a:ext cx="163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5294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Het lampje brandt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0" y="5851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Plastic geleidt de stroom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Elektrische geleiders en isolatoren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0774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5" grpId="0" autoUpdateAnimBg="0"/>
      <p:bldP spid="48156" grpId="0" autoUpdateAnimBg="0"/>
      <p:bldP spid="48157" grpId="0" build="allAtOnce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Serie-schakeling</a:t>
            </a:r>
            <a:endParaRPr lang="nl-NL" altLang="nl-NL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112" name="Picture 32" descr="Serie S d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5399088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3" name="Picture 33" descr="serie 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539908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14" name="AutoShape 34"/>
          <p:cNvSpPr>
            <a:spLocks noChangeArrowheads="1"/>
          </p:cNvSpPr>
          <p:nvPr/>
        </p:nvSpPr>
        <p:spPr bwMode="auto">
          <a:xfrm>
            <a:off x="6227763" y="188913"/>
            <a:ext cx="2592387" cy="1871662"/>
          </a:xfrm>
          <a:prstGeom prst="wedgeRoundRectCallout">
            <a:avLst>
              <a:gd name="adj1" fmla="val -105051"/>
              <a:gd name="adj2" fmla="val 7773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Schakelaar dicht, stroomkring gesloten.</a:t>
            </a:r>
          </a:p>
        </p:txBody>
      </p:sp>
      <p:sp>
        <p:nvSpPr>
          <p:cNvPr id="46115" name="AutoShape 35"/>
          <p:cNvSpPr>
            <a:spLocks noChangeArrowheads="1"/>
          </p:cNvSpPr>
          <p:nvPr/>
        </p:nvSpPr>
        <p:spPr bwMode="auto">
          <a:xfrm>
            <a:off x="6084888" y="2133600"/>
            <a:ext cx="2735262" cy="1152525"/>
          </a:xfrm>
          <a:prstGeom prst="wedgeRoundRectCallout">
            <a:avLst>
              <a:gd name="adj1" fmla="val -23301"/>
              <a:gd name="adj2" fmla="val 14090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Stroomkring niet gesloten.</a:t>
            </a:r>
          </a:p>
        </p:txBody>
      </p:sp>
      <p:sp>
        <p:nvSpPr>
          <p:cNvPr id="46116" name="AutoShape 36"/>
          <p:cNvSpPr>
            <a:spLocks noChangeArrowheads="1"/>
          </p:cNvSpPr>
          <p:nvPr/>
        </p:nvSpPr>
        <p:spPr bwMode="auto">
          <a:xfrm>
            <a:off x="323850" y="4365625"/>
            <a:ext cx="2735263" cy="1152525"/>
          </a:xfrm>
          <a:prstGeom prst="wedgeRoundRectCallout">
            <a:avLst>
              <a:gd name="adj1" fmla="val 89755"/>
              <a:gd name="adj2" fmla="val 502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Beide lampen uit.</a:t>
            </a:r>
          </a:p>
        </p:txBody>
      </p:sp>
      <p:sp>
        <p:nvSpPr>
          <p:cNvPr id="46117" name="AutoShape 37"/>
          <p:cNvSpPr>
            <a:spLocks noChangeArrowheads="1"/>
          </p:cNvSpPr>
          <p:nvPr/>
        </p:nvSpPr>
        <p:spPr bwMode="auto">
          <a:xfrm>
            <a:off x="6443663" y="404813"/>
            <a:ext cx="2592387" cy="1152525"/>
          </a:xfrm>
          <a:prstGeom prst="wedgeRoundRectCallout">
            <a:avLst>
              <a:gd name="adj1" fmla="val -199111"/>
              <a:gd name="adj2" fmla="val 117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Beide lampen aan.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eknop: Verder of Volgende 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17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114" grpId="0" animBg="1"/>
      <p:bldP spid="46115" grpId="0" animBg="1"/>
      <p:bldP spid="46116" grpId="0" animBg="1"/>
      <p:bldP spid="46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Parallel-schakeling</a:t>
            </a:r>
            <a:endParaRPr lang="nl-NL" altLang="nl-NL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9" name="Picture 5" descr="Parallel 2 S d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0719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Parallel 1 S d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40100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39750" y="4076700"/>
            <a:ext cx="2735263" cy="1152525"/>
          </a:xfrm>
          <a:prstGeom prst="wedgeRoundRectCallout">
            <a:avLst>
              <a:gd name="adj1" fmla="val -13088"/>
              <a:gd name="adj2" fmla="val -980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Schakelaar open . . .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84213" y="5445125"/>
            <a:ext cx="2735262" cy="1152525"/>
          </a:xfrm>
          <a:prstGeom prst="wedgeRoundRectCallout">
            <a:avLst>
              <a:gd name="adj1" fmla="val 188421"/>
              <a:gd name="adj2" fmla="val -42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Onderste lamp uit.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eknop: Verder of Volgende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5316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11" grpId="0" animBg="1"/>
      <p:bldP spid="47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5076825" y="3500438"/>
            <a:ext cx="3598863" cy="3184525"/>
            <a:chOff x="3198" y="2205"/>
            <a:chExt cx="2267" cy="2006"/>
          </a:xfrm>
        </p:grpSpPr>
        <p:grpSp>
          <p:nvGrpSpPr>
            <p:cNvPr id="54286" name="Group 14"/>
            <p:cNvGrpSpPr>
              <a:grpSpLocks/>
            </p:cNvGrpSpPr>
            <p:nvPr/>
          </p:nvGrpSpPr>
          <p:grpSpPr bwMode="auto">
            <a:xfrm>
              <a:off x="3198" y="2205"/>
              <a:ext cx="2267" cy="2006"/>
              <a:chOff x="3198" y="2205"/>
              <a:chExt cx="2267" cy="2006"/>
            </a:xfrm>
          </p:grpSpPr>
          <p:pic>
            <p:nvPicPr>
              <p:cNvPr id="54284" name="Picture 12" descr="parrallel en seri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2205"/>
                <a:ext cx="2267" cy="2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3198" y="2205"/>
                <a:ext cx="2267" cy="19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300" name="Oval 28"/>
            <p:cNvSpPr>
              <a:spLocks noChangeAspect="1" noChangeArrowheads="1"/>
            </p:cNvSpPr>
            <p:nvPr/>
          </p:nvSpPr>
          <p:spPr bwMode="auto">
            <a:xfrm>
              <a:off x="4127" y="3848"/>
              <a:ext cx="256" cy="256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04813"/>
          </a:xfrm>
        </p:spPr>
        <p:txBody>
          <a:bodyPr/>
          <a:lstStyle/>
          <a:p>
            <a:pPr marL="838200" indent="-838200"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Serie- of parallelschakeling?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9" name="Picture 7" descr="parrallel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950"/>
            <a:ext cx="3598862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seri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598863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seri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570288"/>
            <a:ext cx="3598862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476375" y="1570038"/>
            <a:ext cx="2519363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95288" y="3573463"/>
            <a:ext cx="4032250" cy="9350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5953125" y="1590675"/>
            <a:ext cx="2519363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5516563" y="5046663"/>
            <a:ext cx="2655887" cy="7826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5148263" y="4868863"/>
            <a:ext cx="3240087" cy="1728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>
            <a:off x="6948488" y="3840163"/>
            <a:ext cx="1295400" cy="8667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569913" y="2928938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5014913" y="630555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73088" y="4525963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014913" y="29591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106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88" grpId="0" animBg="1"/>
      <p:bldP spid="54291" grpId="0" animBg="1"/>
      <p:bldP spid="54292" grpId="0" animBg="1"/>
      <p:bldP spid="54293" grpId="0" animBg="1"/>
      <p:bldP spid="54294" grpId="0" animBg="1"/>
      <p:bldP spid="54295" grpId="0" animBg="1"/>
      <p:bldP spid="54296" grpId="0"/>
      <p:bldP spid="54297" grpId="0"/>
      <p:bldP spid="54298" grpId="0"/>
      <p:bldP spid="54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 err="1">
                <a:solidFill>
                  <a:srgbClr val="FF0000"/>
                </a:solidFill>
              </a:rPr>
              <a:t>Grootheden</a:t>
            </a:r>
            <a:r>
              <a:rPr lang="en-US" altLang="nl-NL" sz="3200" dirty="0">
                <a:solidFill>
                  <a:srgbClr val="FF0000"/>
                </a:solidFill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</a:rPr>
              <a:t>en</a:t>
            </a:r>
            <a:r>
              <a:rPr lang="en-US" altLang="nl-NL" sz="3200" dirty="0">
                <a:solidFill>
                  <a:srgbClr val="FF0000"/>
                </a:solidFill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</a:rPr>
              <a:t>eenheden</a:t>
            </a:r>
            <a:r>
              <a:rPr lang="en-US" altLang="nl-NL" sz="3200" dirty="0">
                <a:solidFill>
                  <a:srgbClr val="FF0000"/>
                </a:solidFill>
              </a:rPr>
              <a:t>:</a:t>
            </a:r>
            <a:endParaRPr lang="nl-NL" altLang="nl-NL" sz="3200" dirty="0">
              <a:solidFill>
                <a:srgbClr val="FF0000"/>
              </a:solidFill>
            </a:endParaRPr>
          </a:p>
        </p:txBody>
      </p:sp>
      <p:graphicFrame>
        <p:nvGraphicFramePr>
          <p:cNvPr id="5028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0442"/>
              </p:ext>
            </p:extLst>
          </p:nvPr>
        </p:nvGraphicFramePr>
        <p:xfrm>
          <a:off x="65088" y="739775"/>
          <a:ext cx="9074150" cy="3111501"/>
        </p:xfrm>
        <a:graphic>
          <a:graphicData uri="http://schemas.openxmlformats.org/drawingml/2006/table">
            <a:tbl>
              <a:tblPr/>
              <a:tblGrid>
                <a:gridCol w="2089150"/>
                <a:gridCol w="1481658"/>
                <a:gridCol w="1656184"/>
                <a:gridCol w="2189808"/>
                <a:gridCol w="1657350"/>
              </a:tblGrid>
              <a:tr h="663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Grootheid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Symbool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Eenheid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Symbool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51" name="Rectangle 75"/>
          <p:cNvSpPr>
            <a:spLocks noChangeArrowheads="1"/>
          </p:cNvSpPr>
          <p:nvPr/>
        </p:nvSpPr>
        <p:spPr bwMode="auto">
          <a:xfrm>
            <a:off x="66675" y="1547813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Vermogen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55" name="Rectangle 79"/>
          <p:cNvSpPr>
            <a:spLocks noChangeArrowheads="1"/>
          </p:cNvSpPr>
          <p:nvPr/>
        </p:nvSpPr>
        <p:spPr bwMode="auto">
          <a:xfrm>
            <a:off x="2179712" y="1576388"/>
            <a:ext cx="1439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Power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56" name="Rectangle 80"/>
          <p:cNvSpPr>
            <a:spLocks noChangeArrowheads="1"/>
          </p:cNvSpPr>
          <p:nvPr/>
        </p:nvSpPr>
        <p:spPr bwMode="auto">
          <a:xfrm>
            <a:off x="3635871" y="157797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57" name="Rectangle 81"/>
          <p:cNvSpPr>
            <a:spLocks noChangeArrowheads="1"/>
          </p:cNvSpPr>
          <p:nvPr/>
        </p:nvSpPr>
        <p:spPr bwMode="auto">
          <a:xfrm>
            <a:off x="5292997" y="157638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kiloWatt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58" name="Rectangle 82"/>
          <p:cNvSpPr>
            <a:spLocks noChangeArrowheads="1"/>
          </p:cNvSpPr>
          <p:nvPr/>
        </p:nvSpPr>
        <p:spPr bwMode="auto">
          <a:xfrm>
            <a:off x="7508261" y="1549400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kW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66675" y="2381250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Energie</a:t>
            </a:r>
            <a:endParaRPr lang="nl-NL" altLang="nl-NL" sz="3200" i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0" name="Rectangle 84"/>
          <p:cNvSpPr>
            <a:spLocks noChangeArrowheads="1"/>
          </p:cNvSpPr>
          <p:nvPr/>
        </p:nvSpPr>
        <p:spPr bwMode="auto">
          <a:xfrm>
            <a:off x="2179712" y="2409825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Energy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1" name="Rectangle 85"/>
          <p:cNvSpPr>
            <a:spLocks noChangeArrowheads="1"/>
          </p:cNvSpPr>
          <p:nvPr/>
        </p:nvSpPr>
        <p:spPr bwMode="auto">
          <a:xfrm>
            <a:off x="3635871" y="2411413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</a:t>
            </a:r>
            <a:endParaRPr lang="nl-NL" altLang="nl-NL" sz="3200" i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2" name="Rectangle 86"/>
          <p:cNvSpPr>
            <a:spLocks noChangeArrowheads="1"/>
          </p:cNvSpPr>
          <p:nvPr/>
        </p:nvSpPr>
        <p:spPr bwMode="auto">
          <a:xfrm>
            <a:off x="5292997" y="2224088"/>
            <a:ext cx="25193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Kilowattuur</a:t>
            </a:r>
            <a:endParaRPr lang="nl-NL" altLang="nl-NL" sz="3200" i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3" name="Rectangle 87"/>
          <p:cNvSpPr>
            <a:spLocks noChangeArrowheads="1"/>
          </p:cNvSpPr>
          <p:nvPr/>
        </p:nvSpPr>
        <p:spPr bwMode="auto">
          <a:xfrm>
            <a:off x="7508261" y="238283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kWh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4" name="Rectangle 88"/>
          <p:cNvSpPr>
            <a:spLocks noChangeArrowheads="1"/>
          </p:cNvSpPr>
          <p:nvPr/>
        </p:nvSpPr>
        <p:spPr bwMode="auto">
          <a:xfrm>
            <a:off x="66675" y="3132138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>
                <a:solidFill>
                  <a:schemeClr val="tx1"/>
                </a:solidFill>
                <a:latin typeface="+mn-lt"/>
              </a:rPr>
              <a:t>tijd</a:t>
            </a:r>
            <a:endParaRPr lang="nl-NL" altLang="nl-NL" sz="32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265" name="Rectangle 89"/>
          <p:cNvSpPr>
            <a:spLocks noChangeArrowheads="1"/>
          </p:cNvSpPr>
          <p:nvPr/>
        </p:nvSpPr>
        <p:spPr bwMode="auto">
          <a:xfrm>
            <a:off x="2179712" y="3160713"/>
            <a:ext cx="1439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time</a:t>
            </a:r>
            <a:endParaRPr lang="nl-NL" altLang="nl-NL" sz="32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6" name="Rectangle 90"/>
          <p:cNvSpPr>
            <a:spLocks noChangeArrowheads="1"/>
          </p:cNvSpPr>
          <p:nvPr/>
        </p:nvSpPr>
        <p:spPr bwMode="auto">
          <a:xfrm>
            <a:off x="3635871" y="320357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67" name="Rectangle 91"/>
          <p:cNvSpPr>
            <a:spLocks noChangeArrowheads="1"/>
          </p:cNvSpPr>
          <p:nvPr/>
        </p:nvSpPr>
        <p:spPr bwMode="auto">
          <a:xfrm>
            <a:off x="5292997" y="3160713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uur</a:t>
            </a:r>
            <a:endParaRPr lang="nl-NL" altLang="nl-NL" sz="3200" i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268" name="Rectangle 92"/>
          <p:cNvSpPr>
            <a:spLocks noChangeArrowheads="1"/>
          </p:cNvSpPr>
          <p:nvPr/>
        </p:nvSpPr>
        <p:spPr bwMode="auto">
          <a:xfrm>
            <a:off x="7508261" y="313372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nl-NL" altLang="nl-NL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86" name="Rectangle 110"/>
          <p:cNvSpPr>
            <a:spLocks noChangeArrowheads="1"/>
          </p:cNvSpPr>
          <p:nvPr/>
        </p:nvSpPr>
        <p:spPr bwMode="auto">
          <a:xfrm>
            <a:off x="0" y="409098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De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energie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kun je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berekenen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met:</a:t>
            </a:r>
            <a:endParaRPr lang="nl-NL" altLang="nl-NL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7084291" y="4076700"/>
            <a:ext cx="1584325" cy="533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+mn-lt"/>
              </a:rPr>
              <a:t>E = P.t</a:t>
            </a:r>
            <a:endParaRPr lang="nl-NL" altLang="nl-NL" sz="32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50288" name="Rectangle 112"/>
          <p:cNvSpPr>
            <a:spLocks noChangeArrowheads="1"/>
          </p:cNvSpPr>
          <p:nvPr/>
        </p:nvSpPr>
        <p:spPr bwMode="auto">
          <a:xfrm>
            <a:off x="0" y="54737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je E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t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weet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</a:rPr>
              <a:t>wat kun je </a:t>
            </a:r>
            <a:r>
              <a:rPr lang="en-US" altLang="nl-NL" sz="2800" dirty="0" err="1">
                <a:solidFill>
                  <a:schemeClr val="tx1"/>
                </a:solidFill>
              </a:rPr>
              <a:t>dan</a:t>
            </a:r>
            <a:r>
              <a:rPr lang="en-US" altLang="nl-NL" sz="2800" dirty="0">
                <a:solidFill>
                  <a:schemeClr val="tx1"/>
                </a:solidFill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</a:rPr>
              <a:t>berekenen</a:t>
            </a:r>
            <a:r>
              <a:rPr lang="en-US" altLang="nl-NL" sz="2800" dirty="0">
                <a:solidFill>
                  <a:schemeClr val="tx1"/>
                </a:solidFill>
              </a:rPr>
              <a:t>:</a:t>
            </a:r>
            <a:endParaRPr lang="nl-NL" altLang="nl-NL" sz="2800" dirty="0">
              <a:solidFill>
                <a:schemeClr val="tx1"/>
              </a:solidFill>
            </a:endParaRPr>
          </a:p>
        </p:txBody>
      </p:sp>
      <p:sp>
        <p:nvSpPr>
          <p:cNvPr id="50289" name="Rectangle 113"/>
          <p:cNvSpPr>
            <a:spLocks noChangeArrowheads="1"/>
          </p:cNvSpPr>
          <p:nvPr/>
        </p:nvSpPr>
        <p:spPr bwMode="auto">
          <a:xfrm>
            <a:off x="7084291" y="5472113"/>
            <a:ext cx="1584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+mn-lt"/>
              </a:rPr>
              <a:t>P</a:t>
            </a:r>
            <a:endParaRPr lang="nl-NL" altLang="nl-NL" sz="32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50290" name="Rectangle 114"/>
          <p:cNvSpPr>
            <a:spLocks noChangeArrowheads="1"/>
          </p:cNvSpPr>
          <p:nvPr/>
        </p:nvSpPr>
        <p:spPr bwMode="auto">
          <a:xfrm>
            <a:off x="-36513" y="6167438"/>
            <a:ext cx="91440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je E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P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weet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</a:rPr>
              <a:t>wat kun je </a:t>
            </a:r>
            <a:r>
              <a:rPr lang="en-US" altLang="nl-NL" sz="2800" dirty="0" err="1">
                <a:solidFill>
                  <a:schemeClr val="tx1"/>
                </a:solidFill>
              </a:rPr>
              <a:t>dan</a:t>
            </a:r>
            <a:r>
              <a:rPr lang="en-US" altLang="nl-NL" sz="2800" dirty="0">
                <a:solidFill>
                  <a:schemeClr val="tx1"/>
                </a:solidFill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</a:rPr>
              <a:t>berekenen</a:t>
            </a:r>
            <a:r>
              <a:rPr lang="en-US" altLang="nl-NL" sz="2800" dirty="0">
                <a:solidFill>
                  <a:schemeClr val="tx1"/>
                </a:solidFill>
              </a:rPr>
              <a:t>:</a:t>
            </a:r>
            <a:endParaRPr lang="nl-NL" altLang="nl-NL" sz="2800" dirty="0">
              <a:solidFill>
                <a:schemeClr val="tx1"/>
              </a:solidFill>
            </a:endParaRPr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7084291" y="6165850"/>
            <a:ext cx="1584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+mn-lt"/>
              </a:rPr>
              <a:t>t</a:t>
            </a:r>
            <a:endParaRPr lang="nl-NL" altLang="nl-NL" sz="32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50292" name="Rectangle 116"/>
          <p:cNvSpPr>
            <a:spLocks noChangeArrowheads="1"/>
          </p:cNvSpPr>
          <p:nvPr/>
        </p:nvSpPr>
        <p:spPr bwMode="auto">
          <a:xfrm>
            <a:off x="-36513" y="4840288"/>
            <a:ext cx="91440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je P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t </a:t>
            </a:r>
            <a:r>
              <a:rPr lang="en-US" altLang="nl-NL" sz="2800" dirty="0" err="1">
                <a:solidFill>
                  <a:schemeClr val="tx1"/>
                </a:solidFill>
                <a:latin typeface="+mn-lt"/>
              </a:rPr>
              <a:t>weet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2800" dirty="0" smtClean="0">
                <a:solidFill>
                  <a:schemeClr val="tx1"/>
                </a:solidFill>
                <a:latin typeface="+mn-lt"/>
              </a:rPr>
              <a:t>wat kun 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je </a:t>
            </a:r>
            <a:r>
              <a:rPr lang="en-US" altLang="nl-NL" sz="2800" dirty="0" err="1" smtClean="0">
                <a:solidFill>
                  <a:schemeClr val="tx1"/>
                </a:solidFill>
                <a:latin typeface="+mn-lt"/>
              </a:rPr>
              <a:t>dan</a:t>
            </a:r>
            <a:r>
              <a:rPr lang="en-US" altLang="nl-NL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+mn-lt"/>
              </a:rPr>
              <a:t>berekenen</a:t>
            </a: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:</a:t>
            </a:r>
            <a:endParaRPr lang="nl-NL" altLang="nl-NL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7084291" y="4838700"/>
            <a:ext cx="1584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+mn-lt"/>
              </a:rPr>
              <a:t>E</a:t>
            </a:r>
            <a:endParaRPr lang="nl-NL" altLang="nl-NL" sz="32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63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251" grpId="0" autoUpdateAnimBg="0"/>
      <p:bldP spid="50255" grpId="0" autoUpdateAnimBg="0"/>
      <p:bldP spid="50256" grpId="0" autoUpdateAnimBg="0"/>
      <p:bldP spid="50257" grpId="0" autoUpdateAnimBg="0"/>
      <p:bldP spid="50258" grpId="0" autoUpdateAnimBg="0"/>
      <p:bldP spid="50259" grpId="0" autoUpdateAnimBg="0"/>
      <p:bldP spid="50260" grpId="0" autoUpdateAnimBg="0"/>
      <p:bldP spid="50261" grpId="0" autoUpdateAnimBg="0"/>
      <p:bldP spid="50262" grpId="0" autoUpdateAnimBg="0"/>
      <p:bldP spid="50263" grpId="0" autoUpdateAnimBg="0"/>
      <p:bldP spid="50264" grpId="0" autoUpdateAnimBg="0"/>
      <p:bldP spid="50265" grpId="0" autoUpdateAnimBg="0"/>
      <p:bldP spid="50266" grpId="0" autoUpdateAnimBg="0"/>
      <p:bldP spid="50267" grpId="0" autoUpdateAnimBg="0"/>
      <p:bldP spid="50268" grpId="0" autoUpdateAnimBg="0"/>
      <p:bldP spid="50286" grpId="0"/>
      <p:bldP spid="50287" grpId="0"/>
      <p:bldP spid="50288" grpId="0"/>
      <p:bldP spid="50289" grpId="0"/>
      <p:bldP spid="50290" grpId="0"/>
      <p:bldP spid="50291" grpId="0"/>
      <p:bldP spid="50292" grpId="0"/>
      <p:bldP spid="50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0" y="1404938"/>
            <a:ext cx="91440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21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287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653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019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5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163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7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3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Nummer eerst alle</a:t>
            </a:r>
            <a:b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draden v</a:t>
            </a:r>
            <a:r>
              <a:rPr lang="nl-NL" altLang="nl-NL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de stroom-</a:t>
            </a:r>
            <a:br>
              <a:rPr lang="nl-NL" altLang="nl-NL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kring</a:t>
            </a: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Begin met de +pool van</a:t>
            </a:r>
            <a:b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spanningsbron.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5908675" y="198438"/>
            <a:ext cx="433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4468813" y="1473200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8526463" y="1425575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5803900" y="27940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7491413" y="2803525"/>
            <a:ext cx="43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46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03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60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17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75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0" y="3933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Nummer daarna de draden naar de voltmeter</a:t>
            </a:r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0" y="4462463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Zet alle onderdelen op je tafel, net als in de tekening.</a:t>
            </a: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auto">
          <a:xfrm>
            <a:off x="0" y="537845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Breng de draden aan in de volgorde 1 t/m 5</a:t>
            </a:r>
            <a:br>
              <a:rPr lang="nl-NL" altLang="nl-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nl-NL" altLang="nl-NL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Draad 1 aan de +pool is rood</a:t>
            </a:r>
            <a:r>
              <a:rPr lang="nl-NL" altLang="nl-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draad 3 aan de –pool is zwart</a:t>
            </a:r>
          </a:p>
        </p:txBody>
      </p:sp>
      <p:sp>
        <p:nvSpPr>
          <p:cNvPr id="69666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 maak je een schakeling?</a:t>
            </a:r>
          </a:p>
        </p:txBody>
      </p:sp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468813" y="176213"/>
            <a:ext cx="4495800" cy="3644900"/>
            <a:chOff x="2724" y="210"/>
            <a:chExt cx="2832" cy="2296"/>
          </a:xfrm>
        </p:grpSpPr>
        <p:grpSp>
          <p:nvGrpSpPr>
            <p:cNvPr id="69635" name="Group 3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69636" name="Group 4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6963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38" name="Freeform 6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39" name="Freeform 7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C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40" name="Freeform 8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41" name="Freeform 9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solidFill>
                  <a:srgbClr val="CCFFCC"/>
                </a:solidFill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42" name="Line 10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9643" name="Group 11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69644" name="Freeform 12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solidFill>
                    <a:srgbClr val="CCFFCC"/>
                  </a:solidFill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645" name="Freeform 13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solidFill>
                    <a:srgbClr val="CCFFCC"/>
                  </a:solidFill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64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64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9648" name="AutoShape 16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solidFill>
                  <a:srgbClr val="CC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649" name="Oval 17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50" name="Text Box 18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</a:t>
                </a:r>
              </a:p>
            </p:txBody>
          </p:sp>
        </p:grpSp>
        <p:grpSp>
          <p:nvGrpSpPr>
            <p:cNvPr id="69651" name="Group 19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69652" name="Oval 20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53" name="Freeform 21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solidFill>
                <a:srgbClr val="CC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54" name="Freeform 22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solidFill>
                <a:srgbClr val="CCFFCC"/>
              </a:solidFill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</a:t>
              </a:r>
            </a:p>
          </p:txBody>
        </p:sp>
      </p:grp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5711825" y="709613"/>
            <a:ext cx="7921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6707188" y="717550"/>
            <a:ext cx="2247900" cy="1968500"/>
          </a:xfrm>
          <a:custGeom>
            <a:avLst/>
            <a:gdLst>
              <a:gd name="T0" fmla="*/ 288 w 1416"/>
              <a:gd name="T1" fmla="*/ 1240 h 1240"/>
              <a:gd name="T2" fmla="*/ 1416 w 1416"/>
              <a:gd name="T3" fmla="*/ 1240 h 1240"/>
              <a:gd name="T4" fmla="*/ 1416 w 1416"/>
              <a:gd name="T5" fmla="*/ 0 h 1240"/>
              <a:gd name="T6" fmla="*/ 0 w 1416"/>
              <a:gd name="T7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6" h="1240">
                <a:moveTo>
                  <a:pt x="288" y="1240"/>
                </a:moveTo>
                <a:lnTo>
                  <a:pt x="1416" y="1240"/>
                </a:lnTo>
                <a:lnTo>
                  <a:pt x="14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ctieknop: Verder of Volgende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140164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/>
      <p:bldP spid="69658" grpId="0"/>
      <p:bldP spid="69659" grpId="0"/>
      <p:bldP spid="69660" grpId="0"/>
      <p:bldP spid="69661" grpId="0"/>
      <p:bldP spid="69662" grpId="0"/>
      <p:bldP spid="69663" grpId="0"/>
      <p:bldP spid="69664" grpId="0"/>
      <p:bldP spid="69665" grpId="0"/>
      <p:bldP spid="69668" grpId="0" animBg="1"/>
      <p:bldP spid="696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84" name="Picture 32" descr="DSCN0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1876"/>
            <a:ext cx="41052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022" name="Group 70"/>
          <p:cNvGrpSpPr>
            <a:grpSpLocks/>
          </p:cNvGrpSpPr>
          <p:nvPr/>
        </p:nvGrpSpPr>
        <p:grpSpPr bwMode="auto">
          <a:xfrm>
            <a:off x="4468813" y="2011238"/>
            <a:ext cx="4495800" cy="3644900"/>
            <a:chOff x="2724" y="210"/>
            <a:chExt cx="2832" cy="2296"/>
          </a:xfrm>
        </p:grpSpPr>
        <p:grpSp>
          <p:nvGrpSpPr>
            <p:cNvPr id="126021" name="Group 69"/>
            <p:cNvGrpSpPr>
              <a:grpSpLocks/>
            </p:cNvGrpSpPr>
            <p:nvPr/>
          </p:nvGrpSpPr>
          <p:grpSpPr bwMode="auto">
            <a:xfrm>
              <a:off x="2724" y="210"/>
              <a:ext cx="2832" cy="1763"/>
              <a:chOff x="2724" y="210"/>
              <a:chExt cx="2832" cy="1763"/>
            </a:xfrm>
          </p:grpSpPr>
          <p:grpSp>
            <p:nvGrpSpPr>
              <p:cNvPr id="125985" name="Group 33"/>
              <p:cNvGrpSpPr>
                <a:grpSpLocks/>
              </p:cNvGrpSpPr>
              <p:nvPr/>
            </p:nvGrpSpPr>
            <p:grpSpPr bwMode="auto">
              <a:xfrm>
                <a:off x="2724" y="210"/>
                <a:ext cx="2832" cy="1763"/>
                <a:chOff x="1296" y="2494"/>
                <a:chExt cx="2832" cy="1763"/>
              </a:xfrm>
            </p:grpSpPr>
            <p:sp>
              <p:nvSpPr>
                <p:cNvPr id="1259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7" name="Freeform 35"/>
                <p:cNvSpPr>
                  <a:spLocks/>
                </p:cNvSpPr>
                <p:nvPr/>
              </p:nvSpPr>
              <p:spPr bwMode="auto">
                <a:xfrm>
                  <a:off x="1296" y="2832"/>
                  <a:ext cx="1" cy="1248"/>
                </a:xfrm>
                <a:custGeom>
                  <a:avLst/>
                  <a:gdLst>
                    <a:gd name="T0" fmla="*/ 0 w 1"/>
                    <a:gd name="T1" fmla="*/ 0 h 1248"/>
                    <a:gd name="T2" fmla="*/ 0 w 1"/>
                    <a:gd name="T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48">
                      <a:moveTo>
                        <a:pt x="0" y="0"/>
                      </a:moveTo>
                      <a:lnTo>
                        <a:pt x="0" y="124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8" name="Freeform 36"/>
                <p:cNvSpPr>
                  <a:spLocks/>
                </p:cNvSpPr>
                <p:nvPr/>
              </p:nvSpPr>
              <p:spPr bwMode="auto">
                <a:xfrm>
                  <a:off x="1296" y="4081"/>
                  <a:ext cx="1299" cy="2"/>
                </a:xfrm>
                <a:custGeom>
                  <a:avLst/>
                  <a:gdLst>
                    <a:gd name="T0" fmla="*/ 1299 w 1299"/>
                    <a:gd name="T1" fmla="*/ 2 h 2"/>
                    <a:gd name="T2" fmla="*/ 0 w 129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99" h="2">
                      <a:moveTo>
                        <a:pt x="1299" y="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89" name="Freeform 37"/>
                <p:cNvSpPr>
                  <a:spLocks/>
                </p:cNvSpPr>
                <p:nvPr/>
              </p:nvSpPr>
              <p:spPr bwMode="auto">
                <a:xfrm>
                  <a:off x="2985" y="4080"/>
                  <a:ext cx="1143" cy="1"/>
                </a:xfrm>
                <a:custGeom>
                  <a:avLst/>
                  <a:gdLst>
                    <a:gd name="T0" fmla="*/ 0 w 1143"/>
                    <a:gd name="T1" fmla="*/ 0 h 1"/>
                    <a:gd name="T2" fmla="*/ 1143 w 114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43" h="1">
                      <a:moveTo>
                        <a:pt x="0" y="0"/>
                      </a:moveTo>
                      <a:lnTo>
                        <a:pt x="1143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0" name="Freeform 38"/>
                <p:cNvSpPr>
                  <a:spLocks/>
                </p:cNvSpPr>
                <p:nvPr/>
              </p:nvSpPr>
              <p:spPr bwMode="auto">
                <a:xfrm>
                  <a:off x="2688" y="2832"/>
                  <a:ext cx="1440" cy="1"/>
                </a:xfrm>
                <a:custGeom>
                  <a:avLst/>
                  <a:gdLst>
                    <a:gd name="T0" fmla="*/ 0 w 1440"/>
                    <a:gd name="T1" fmla="*/ 0 h 1"/>
                    <a:gd name="T2" fmla="*/ 1440 w 144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1">
                      <a:moveTo>
                        <a:pt x="0" y="0"/>
                      </a:moveTo>
                      <a:lnTo>
                        <a:pt x="144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991" name="Line 39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0" cy="1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5992" name="Group 40"/>
                <p:cNvGrpSpPr>
                  <a:grpSpLocks/>
                </p:cNvGrpSpPr>
                <p:nvPr/>
              </p:nvGrpSpPr>
              <p:grpSpPr bwMode="auto">
                <a:xfrm>
                  <a:off x="2256" y="2494"/>
                  <a:ext cx="816" cy="530"/>
                  <a:chOff x="2256" y="2112"/>
                  <a:chExt cx="816" cy="530"/>
                </a:xfrm>
              </p:grpSpPr>
              <p:sp>
                <p:nvSpPr>
                  <p:cNvPr id="125993" name="Freeform 41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4" name="Freeform 42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noFill/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11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599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135"/>
                    <a:ext cx="33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5997" name="AutoShape 45"/>
                <p:cNvSpPr>
                  <a:spLocks noChangeArrowheads="1"/>
                </p:cNvSpPr>
                <p:nvPr/>
              </p:nvSpPr>
              <p:spPr bwMode="auto">
                <a:xfrm>
                  <a:off x="2600" y="3873"/>
                  <a:ext cx="384" cy="384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007" name="Oval 55"/>
              <p:cNvSpPr>
                <a:spLocks noChangeAspect="1" noChangeArrowheads="1"/>
              </p:cNvSpPr>
              <p:nvPr/>
            </p:nvSpPr>
            <p:spPr bwMode="auto">
              <a:xfrm>
                <a:off x="3083" y="338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08" name="Text Box 56"/>
              <p:cNvSpPr txBox="1">
                <a:spLocks noChangeArrowheads="1"/>
              </p:cNvSpPr>
              <p:nvPr/>
            </p:nvSpPr>
            <p:spPr bwMode="auto">
              <a:xfrm>
                <a:off x="3139" y="339"/>
                <a:ext cx="31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32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grpSp>
          <p:nvGrpSpPr>
            <p:cNvPr id="126018" name="Group 66"/>
            <p:cNvGrpSpPr>
              <a:grpSpLocks/>
            </p:cNvGrpSpPr>
            <p:nvPr/>
          </p:nvGrpSpPr>
          <p:grpSpPr bwMode="auto">
            <a:xfrm>
              <a:off x="3809" y="1794"/>
              <a:ext cx="829" cy="712"/>
              <a:chOff x="3865" y="2160"/>
              <a:chExt cx="829" cy="712"/>
            </a:xfrm>
          </p:grpSpPr>
          <p:sp>
            <p:nvSpPr>
              <p:cNvPr id="126013" name="Oval 61"/>
              <p:cNvSpPr>
                <a:spLocks noChangeAspect="1" noChangeArrowheads="1"/>
              </p:cNvSpPr>
              <p:nvPr/>
            </p:nvSpPr>
            <p:spPr bwMode="auto">
              <a:xfrm>
                <a:off x="4078" y="246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0" name="Freeform 58"/>
              <p:cNvSpPr>
                <a:spLocks/>
              </p:cNvSpPr>
              <p:nvPr/>
            </p:nvSpPr>
            <p:spPr bwMode="auto">
              <a:xfrm flipV="1">
                <a:off x="3865" y="2160"/>
                <a:ext cx="218" cy="507"/>
              </a:xfrm>
              <a:custGeom>
                <a:avLst/>
                <a:gdLst>
                  <a:gd name="T0" fmla="*/ 221 w 221"/>
                  <a:gd name="T1" fmla="*/ 2 h 704"/>
                  <a:gd name="T2" fmla="*/ 0 w 221"/>
                  <a:gd name="T3" fmla="*/ 0 h 704"/>
                  <a:gd name="T4" fmla="*/ 0 w 22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1" h="704">
                    <a:moveTo>
                      <a:pt x="221" y="2"/>
                    </a:moveTo>
                    <a:lnTo>
                      <a:pt x="0" y="0"/>
                    </a:lnTo>
                    <a:lnTo>
                      <a:pt x="0" y="704"/>
                    </a:ln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11" name="Freeform 59"/>
              <p:cNvSpPr>
                <a:spLocks/>
              </p:cNvSpPr>
              <p:nvPr/>
            </p:nvSpPr>
            <p:spPr bwMode="auto">
              <a:xfrm flipV="1">
                <a:off x="4496" y="2160"/>
                <a:ext cx="198" cy="507"/>
              </a:xfrm>
              <a:custGeom>
                <a:avLst/>
                <a:gdLst>
                  <a:gd name="T0" fmla="*/ 0 w 201"/>
                  <a:gd name="T1" fmla="*/ 0 h 704"/>
                  <a:gd name="T2" fmla="*/ 201 w 201"/>
                  <a:gd name="T3" fmla="*/ 0 h 704"/>
                  <a:gd name="T4" fmla="*/ 201 w 201"/>
                  <a:gd name="T5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704">
                    <a:moveTo>
                      <a:pt x="0" y="0"/>
                    </a:moveTo>
                    <a:lnTo>
                      <a:pt x="201" y="0"/>
                    </a:lnTo>
                    <a:lnTo>
                      <a:pt x="201" y="704"/>
                    </a:ln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014" name="Text Box 62"/>
            <p:cNvSpPr txBox="1">
              <a:spLocks noChangeArrowheads="1"/>
            </p:cNvSpPr>
            <p:nvPr/>
          </p:nvSpPr>
          <p:spPr bwMode="auto">
            <a:xfrm>
              <a:off x="4081" y="2123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dirty="0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26023" name="Line 71"/>
          <p:cNvSpPr>
            <a:spLocks noChangeShapeType="1"/>
          </p:cNvSpPr>
          <p:nvPr/>
        </p:nvSpPr>
        <p:spPr bwMode="auto">
          <a:xfrm flipV="1">
            <a:off x="2339975" y="2376363"/>
            <a:ext cx="4103688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4" name="Freeform 72"/>
          <p:cNvSpPr>
            <a:spLocks/>
          </p:cNvSpPr>
          <p:nvPr/>
        </p:nvSpPr>
        <p:spPr bwMode="auto">
          <a:xfrm>
            <a:off x="3048000" y="4684588"/>
            <a:ext cx="3619500" cy="660400"/>
          </a:xfrm>
          <a:custGeom>
            <a:avLst/>
            <a:gdLst>
              <a:gd name="T0" fmla="*/ 0 w 2280"/>
              <a:gd name="T1" fmla="*/ 0 h 416"/>
              <a:gd name="T2" fmla="*/ 2280 w 2280"/>
              <a:gd name="T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0" h="416">
                <a:moveTo>
                  <a:pt x="0" y="0"/>
                </a:moveTo>
                <a:lnTo>
                  <a:pt x="2280" y="41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5" name="Freeform 73"/>
          <p:cNvSpPr>
            <a:spLocks/>
          </p:cNvSpPr>
          <p:nvPr/>
        </p:nvSpPr>
        <p:spPr bwMode="auto">
          <a:xfrm>
            <a:off x="1079500" y="2639888"/>
            <a:ext cx="4114800" cy="1092200"/>
          </a:xfrm>
          <a:custGeom>
            <a:avLst/>
            <a:gdLst>
              <a:gd name="T0" fmla="*/ 0 w 2592"/>
              <a:gd name="T1" fmla="*/ 688 h 688"/>
              <a:gd name="T2" fmla="*/ 2592 w 2592"/>
              <a:gd name="T3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2" h="688">
                <a:moveTo>
                  <a:pt x="0" y="688"/>
                </a:moveTo>
                <a:lnTo>
                  <a:pt x="2592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6" name="Freeform 74"/>
          <p:cNvSpPr>
            <a:spLocks/>
          </p:cNvSpPr>
          <p:nvPr/>
        </p:nvSpPr>
        <p:spPr bwMode="auto">
          <a:xfrm>
            <a:off x="2705100" y="3681288"/>
            <a:ext cx="3937000" cy="749300"/>
          </a:xfrm>
          <a:custGeom>
            <a:avLst/>
            <a:gdLst>
              <a:gd name="T0" fmla="*/ 0 w 2480"/>
              <a:gd name="T1" fmla="*/ 0 h 472"/>
              <a:gd name="T2" fmla="*/ 2480 w 2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0" h="472">
                <a:moveTo>
                  <a:pt x="0" y="0"/>
                </a:moveTo>
                <a:lnTo>
                  <a:pt x="2480" y="4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29" name="Freeform 77"/>
          <p:cNvSpPr>
            <a:spLocks/>
          </p:cNvSpPr>
          <p:nvPr/>
        </p:nvSpPr>
        <p:spPr bwMode="auto">
          <a:xfrm>
            <a:off x="1295400" y="2525588"/>
            <a:ext cx="4813300" cy="1574800"/>
          </a:xfrm>
          <a:custGeom>
            <a:avLst/>
            <a:gdLst>
              <a:gd name="T0" fmla="*/ 0 w 3032"/>
              <a:gd name="T1" fmla="*/ 992 h 992"/>
              <a:gd name="T2" fmla="*/ 3032 w 3032"/>
              <a:gd name="T3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32" h="992">
                <a:moveTo>
                  <a:pt x="0" y="992"/>
                </a:moveTo>
                <a:lnTo>
                  <a:pt x="30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0" name="Freeform 78"/>
          <p:cNvSpPr>
            <a:spLocks/>
          </p:cNvSpPr>
          <p:nvPr/>
        </p:nvSpPr>
        <p:spPr bwMode="auto">
          <a:xfrm>
            <a:off x="914400" y="3490788"/>
            <a:ext cx="3543300" cy="1892300"/>
          </a:xfrm>
          <a:custGeom>
            <a:avLst/>
            <a:gdLst>
              <a:gd name="T0" fmla="*/ 0 w 2232"/>
              <a:gd name="T1" fmla="*/ 1192 h 1192"/>
              <a:gd name="T2" fmla="*/ 2232 w 2232"/>
              <a:gd name="T3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1192">
                <a:moveTo>
                  <a:pt x="0" y="1192"/>
                </a:moveTo>
                <a:lnTo>
                  <a:pt x="2232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1" name="Freeform 79"/>
          <p:cNvSpPr>
            <a:spLocks/>
          </p:cNvSpPr>
          <p:nvPr/>
        </p:nvSpPr>
        <p:spPr bwMode="auto">
          <a:xfrm>
            <a:off x="2463800" y="2970088"/>
            <a:ext cx="6489700" cy="177800"/>
          </a:xfrm>
          <a:custGeom>
            <a:avLst/>
            <a:gdLst>
              <a:gd name="T0" fmla="*/ 0 w 4088"/>
              <a:gd name="T1" fmla="*/ 112 h 112"/>
              <a:gd name="T2" fmla="*/ 4088 w 4088"/>
              <a:gd name="T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8" h="112">
                <a:moveTo>
                  <a:pt x="0" y="112"/>
                </a:moveTo>
                <a:lnTo>
                  <a:pt x="4088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2" name="Freeform 80"/>
          <p:cNvSpPr>
            <a:spLocks/>
          </p:cNvSpPr>
          <p:nvPr/>
        </p:nvSpPr>
        <p:spPr bwMode="auto">
          <a:xfrm>
            <a:off x="3848100" y="4595688"/>
            <a:ext cx="2324100" cy="355600"/>
          </a:xfrm>
          <a:custGeom>
            <a:avLst/>
            <a:gdLst>
              <a:gd name="T0" fmla="*/ 0 w 1464"/>
              <a:gd name="T1" fmla="*/ 0 h 224"/>
              <a:gd name="T2" fmla="*/ 1464 w 1464"/>
              <a:gd name="T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4" h="224">
                <a:moveTo>
                  <a:pt x="0" y="0"/>
                </a:moveTo>
                <a:lnTo>
                  <a:pt x="1464" y="224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6034" name="Freeform 82"/>
          <p:cNvSpPr>
            <a:spLocks/>
          </p:cNvSpPr>
          <p:nvPr/>
        </p:nvSpPr>
        <p:spPr bwMode="auto">
          <a:xfrm>
            <a:off x="4051300" y="4443288"/>
            <a:ext cx="3441700" cy="457200"/>
          </a:xfrm>
          <a:custGeom>
            <a:avLst/>
            <a:gdLst>
              <a:gd name="T0" fmla="*/ 0 w 2168"/>
              <a:gd name="T1" fmla="*/ 0 h 288"/>
              <a:gd name="T2" fmla="*/ 2168 w 2168"/>
              <a:gd name="T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8" h="288">
                <a:moveTo>
                  <a:pt x="0" y="0"/>
                </a:moveTo>
                <a:lnTo>
                  <a:pt x="2168" y="28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8172450" y="7359526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3333CC"/>
                </a:solidFill>
                <a:latin typeface="+mj-lt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0" name="Actieknop: Verder of Volgende 3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931" y="2101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8101" y="21014"/>
            <a:ext cx="8095457" cy="523220"/>
          </a:xfrm>
        </p:spPr>
        <p:txBody>
          <a:bodyPr wrap="square" anchor="t" anchorCtr="0">
            <a:spAutoFit/>
          </a:bodyPr>
          <a:lstStyle/>
          <a:p>
            <a:r>
              <a:rPr lang="nl-NL" altLang="nl-NL" sz="2800" dirty="0">
                <a:solidFill>
                  <a:srgbClr val="FF3300"/>
                </a:solidFill>
              </a:rPr>
              <a:t>Stroom en spanning meten 3/3: beide schema’s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68237725"/>
      </p:ext>
    </p:extLst>
  </p:cSld>
  <p:clrMapOvr>
    <a:masterClrMapping/>
  </p:clrMapOvr>
  <p:transition advClick="0" advTm="254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3" grpId="0" animBg="1"/>
      <p:bldP spid="126024" grpId="0" animBg="1"/>
      <p:bldP spid="126025" grpId="0" animBg="1"/>
      <p:bldP spid="126026" grpId="0" animBg="1"/>
      <p:bldP spid="126029" grpId="0" animBg="1"/>
      <p:bldP spid="126030" grpId="0" animBg="1"/>
      <p:bldP spid="126031" grpId="0" animBg="1"/>
      <p:bldP spid="126032" grpId="0" animBg="1"/>
      <p:bldP spid="1260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68" name="Group 52"/>
          <p:cNvGrpSpPr>
            <a:grpSpLocks/>
          </p:cNvGrpSpPr>
          <p:nvPr/>
        </p:nvGrpSpPr>
        <p:grpSpPr bwMode="auto">
          <a:xfrm>
            <a:off x="971550" y="769938"/>
            <a:ext cx="6915150" cy="3641725"/>
            <a:chOff x="612" y="485"/>
            <a:chExt cx="4356" cy="2294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>
              <a:off x="2696" y="965"/>
              <a:ext cx="2272" cy="1572"/>
            </a:xfrm>
            <a:custGeom>
              <a:avLst/>
              <a:gdLst>
                <a:gd name="T0" fmla="*/ 0 w 2272"/>
                <a:gd name="T1" fmla="*/ 3 h 1572"/>
                <a:gd name="T2" fmla="*/ 2272 w 2272"/>
                <a:gd name="T3" fmla="*/ 0 h 1572"/>
                <a:gd name="T4" fmla="*/ 2272 w 2272"/>
                <a:gd name="T5" fmla="*/ 1572 h 1572"/>
                <a:gd name="T6" fmla="*/ 1032 w 2272"/>
                <a:gd name="T7" fmla="*/ 1571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2" h="1572">
                  <a:moveTo>
                    <a:pt x="0" y="3"/>
                  </a:moveTo>
                  <a:lnTo>
                    <a:pt x="2272" y="0"/>
                  </a:lnTo>
                  <a:lnTo>
                    <a:pt x="2272" y="1572"/>
                  </a:lnTo>
                  <a:lnTo>
                    <a:pt x="1032" y="157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21" name="AutoShape 5"/>
            <p:cNvSpPr>
              <a:spLocks noChangeArrowheads="1"/>
            </p:cNvSpPr>
            <p:nvPr/>
          </p:nvSpPr>
          <p:spPr bwMode="auto">
            <a:xfrm flipH="1">
              <a:off x="3254" y="2283"/>
              <a:ext cx="488" cy="483"/>
            </a:xfrm>
            <a:prstGeom prst="flowChartSummingJunction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612" y="960"/>
              <a:ext cx="1968" cy="1575"/>
            </a:xfrm>
            <a:custGeom>
              <a:avLst/>
              <a:gdLst>
                <a:gd name="T0" fmla="*/ 1968 w 1968"/>
                <a:gd name="T1" fmla="*/ 0 h 1575"/>
                <a:gd name="T2" fmla="*/ 0 w 1968"/>
                <a:gd name="T3" fmla="*/ 3 h 1575"/>
                <a:gd name="T4" fmla="*/ 0 w 1968"/>
                <a:gd name="T5" fmla="*/ 1574 h 1575"/>
                <a:gd name="T6" fmla="*/ 954 w 1968"/>
                <a:gd name="T7" fmla="*/ 1575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8" h="1575">
                  <a:moveTo>
                    <a:pt x="1968" y="0"/>
                  </a:moveTo>
                  <a:lnTo>
                    <a:pt x="0" y="3"/>
                  </a:lnTo>
                  <a:lnTo>
                    <a:pt x="0" y="1574"/>
                  </a:lnTo>
                  <a:lnTo>
                    <a:pt x="954" y="157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60426" name="Group 10"/>
            <p:cNvGrpSpPr>
              <a:grpSpLocks/>
            </p:cNvGrpSpPr>
            <p:nvPr/>
          </p:nvGrpSpPr>
          <p:grpSpPr bwMode="auto">
            <a:xfrm flipH="1">
              <a:off x="2195" y="527"/>
              <a:ext cx="577" cy="667"/>
              <a:chOff x="4675" y="-199"/>
              <a:chExt cx="577" cy="667"/>
            </a:xfrm>
          </p:grpSpPr>
          <p:sp>
            <p:nvSpPr>
              <p:cNvPr id="60427" name="Text Box 11"/>
              <p:cNvSpPr txBox="1">
                <a:spLocks noChangeArrowheads="1"/>
              </p:cNvSpPr>
              <p:nvPr/>
            </p:nvSpPr>
            <p:spPr bwMode="auto">
              <a:xfrm>
                <a:off x="4675" y="-108"/>
                <a:ext cx="57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+</a:t>
                </a:r>
              </a:p>
            </p:txBody>
          </p:sp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 flipH="1">
                <a:off x="4740" y="-199"/>
                <a:ext cx="429" cy="667"/>
                <a:chOff x="2354" y="2112"/>
                <a:chExt cx="337" cy="530"/>
              </a:xfrm>
            </p:grpSpPr>
            <p:sp>
              <p:nvSpPr>
                <p:cNvPr id="60429" name="Freeform 13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0" name="Freeform 14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54" y="2112"/>
                  <a:ext cx="33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54" y="2135"/>
                  <a:ext cx="33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0463" name="AutoShape 47"/>
            <p:cNvSpPr>
              <a:spLocks noChangeArrowheads="1"/>
            </p:cNvSpPr>
            <p:nvPr/>
          </p:nvSpPr>
          <p:spPr bwMode="auto">
            <a:xfrm flipH="1">
              <a:off x="1576" y="2296"/>
              <a:ext cx="488" cy="483"/>
            </a:xfrm>
            <a:prstGeom prst="flowChartSummingJunction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64" name="Freeform 48"/>
            <p:cNvSpPr>
              <a:spLocks/>
            </p:cNvSpPr>
            <p:nvPr/>
          </p:nvSpPr>
          <p:spPr bwMode="auto">
            <a:xfrm>
              <a:off x="2056" y="2531"/>
              <a:ext cx="1193" cy="1"/>
            </a:xfrm>
            <a:custGeom>
              <a:avLst/>
              <a:gdLst>
                <a:gd name="T0" fmla="*/ 0 w 1193"/>
                <a:gd name="T1" fmla="*/ 0 h 1"/>
                <a:gd name="T2" fmla="*/ 1193 w 119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93" h="1">
                  <a:moveTo>
                    <a:pt x="0" y="0"/>
                  </a:moveTo>
                  <a:lnTo>
                    <a:pt x="1193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66" name="Rectangle 50"/>
            <p:cNvSpPr>
              <a:spLocks noChangeArrowheads="1"/>
            </p:cNvSpPr>
            <p:nvPr/>
          </p:nvSpPr>
          <p:spPr bwMode="auto">
            <a:xfrm>
              <a:off x="2426" y="485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12 V</a:t>
              </a:r>
            </a:p>
          </p:txBody>
        </p:sp>
      </p:grp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3708400" y="3768725"/>
            <a:ext cx="931863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Stroomsterkte meten bij </a:t>
            </a:r>
            <a:r>
              <a:rPr lang="nl-NL" altLang="nl-NL" sz="32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serieschakeling</a:t>
            </a: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twee 6V lampjes.</a:t>
            </a:r>
          </a:p>
        </p:txBody>
      </p:sp>
      <p:grpSp>
        <p:nvGrpSpPr>
          <p:cNvPr id="60436" name="Group 20"/>
          <p:cNvGrpSpPr>
            <a:grpSpLocks/>
          </p:cNvGrpSpPr>
          <p:nvPr/>
        </p:nvGrpSpPr>
        <p:grpSpPr bwMode="auto">
          <a:xfrm>
            <a:off x="3632200" y="3797300"/>
            <a:ext cx="1008063" cy="877888"/>
            <a:chOff x="3406" y="2359"/>
            <a:chExt cx="635" cy="553"/>
          </a:xfrm>
        </p:grpSpPr>
        <p:grpSp>
          <p:nvGrpSpPr>
            <p:cNvPr id="60437" name="Group 21"/>
            <p:cNvGrpSpPr>
              <a:grpSpLocks/>
            </p:cNvGrpSpPr>
            <p:nvPr/>
          </p:nvGrpSpPr>
          <p:grpSpPr bwMode="auto">
            <a:xfrm>
              <a:off x="3454" y="2359"/>
              <a:ext cx="587" cy="318"/>
              <a:chOff x="2384" y="799"/>
              <a:chExt cx="587" cy="318"/>
            </a:xfrm>
          </p:grpSpPr>
          <p:sp>
            <p:nvSpPr>
              <p:cNvPr id="60438" name="AutoShape 22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39" name="Text Box 23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3406" y="2662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6011863" y="1293813"/>
            <a:ext cx="931862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1768475" y="1268413"/>
            <a:ext cx="931863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1692275" y="1277938"/>
            <a:ext cx="1008063" cy="901700"/>
            <a:chOff x="2336" y="799"/>
            <a:chExt cx="635" cy="568"/>
          </a:xfrm>
        </p:grpSpPr>
        <p:grpSp>
          <p:nvGrpSpPr>
            <p:cNvPr id="60445" name="Group 29"/>
            <p:cNvGrpSpPr>
              <a:grpSpLocks/>
            </p:cNvGrpSpPr>
            <p:nvPr/>
          </p:nvGrpSpPr>
          <p:grpSpPr bwMode="auto">
            <a:xfrm>
              <a:off x="2384" y="799"/>
              <a:ext cx="587" cy="318"/>
              <a:chOff x="2384" y="799"/>
              <a:chExt cx="587" cy="318"/>
            </a:xfrm>
          </p:grpSpPr>
          <p:sp>
            <p:nvSpPr>
              <p:cNvPr id="60446" name="AutoShape 30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2336" y="111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1712913" y="1350963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0,20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3679825" y="386715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0,20</a:t>
            </a:r>
          </a:p>
        </p:txBody>
      </p:sp>
      <p:grpSp>
        <p:nvGrpSpPr>
          <p:cNvPr id="60457" name="Group 41"/>
          <p:cNvGrpSpPr>
            <a:grpSpLocks/>
          </p:cNvGrpSpPr>
          <p:nvPr/>
        </p:nvGrpSpPr>
        <p:grpSpPr bwMode="auto">
          <a:xfrm>
            <a:off x="5945188" y="1290638"/>
            <a:ext cx="1003300" cy="868362"/>
            <a:chOff x="3416" y="3181"/>
            <a:chExt cx="632" cy="547"/>
          </a:xfrm>
        </p:grpSpPr>
        <p:grpSp>
          <p:nvGrpSpPr>
            <p:cNvPr id="60458" name="Group 42"/>
            <p:cNvGrpSpPr>
              <a:grpSpLocks/>
            </p:cNvGrpSpPr>
            <p:nvPr/>
          </p:nvGrpSpPr>
          <p:grpSpPr bwMode="auto">
            <a:xfrm>
              <a:off x="3461" y="3181"/>
              <a:ext cx="587" cy="318"/>
              <a:chOff x="2384" y="799"/>
              <a:chExt cx="587" cy="318"/>
            </a:xfrm>
          </p:grpSpPr>
          <p:sp>
            <p:nvSpPr>
              <p:cNvPr id="60459" name="AutoShape 43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60" name="Text Box 44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3416" y="3478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3</a:t>
              </a:r>
            </a:p>
          </p:txBody>
        </p:sp>
      </p:grp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5965825" y="137001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0,20</a:t>
            </a:r>
          </a:p>
        </p:txBody>
      </p:sp>
      <p:sp>
        <p:nvSpPr>
          <p:cNvPr id="60471" name="AutoShape 55"/>
          <p:cNvSpPr>
            <a:spLocks noChangeArrowheads="1"/>
          </p:cNvSpPr>
          <p:nvPr/>
        </p:nvSpPr>
        <p:spPr bwMode="auto">
          <a:xfrm>
            <a:off x="2627313" y="5300663"/>
            <a:ext cx="4824412" cy="1368425"/>
          </a:xfrm>
          <a:prstGeom prst="wedgeRoundRectCallout">
            <a:avLst>
              <a:gd name="adj1" fmla="val -16866"/>
              <a:gd name="adj2" fmla="val -3012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 is je opgevallen aan de spanning van de batterij bij serie en parallelschakeling?</a:t>
            </a:r>
          </a:p>
        </p:txBody>
      </p:sp>
      <p:grpSp>
        <p:nvGrpSpPr>
          <p:cNvPr id="60489" name="Group 73"/>
          <p:cNvGrpSpPr>
            <a:grpSpLocks/>
          </p:cNvGrpSpPr>
          <p:nvPr/>
        </p:nvGrpSpPr>
        <p:grpSpPr bwMode="auto">
          <a:xfrm>
            <a:off x="279400" y="4081463"/>
            <a:ext cx="1847850" cy="2643187"/>
            <a:chOff x="176" y="2491"/>
            <a:chExt cx="1164" cy="1665"/>
          </a:xfrm>
        </p:grpSpPr>
        <p:grpSp>
          <p:nvGrpSpPr>
            <p:cNvPr id="60481" name="Group 65"/>
            <p:cNvGrpSpPr>
              <a:grpSpLocks noChangeAspect="1"/>
            </p:cNvGrpSpPr>
            <p:nvPr/>
          </p:nvGrpSpPr>
          <p:grpSpPr bwMode="auto">
            <a:xfrm>
              <a:off x="711" y="2615"/>
              <a:ext cx="221" cy="380"/>
              <a:chOff x="2354" y="2112"/>
              <a:chExt cx="337" cy="585"/>
            </a:xfrm>
          </p:grpSpPr>
          <p:sp>
            <p:nvSpPr>
              <p:cNvPr id="60482" name="Freeform 66"/>
              <p:cNvSpPr>
                <a:spLocks noChangeAspect="1"/>
              </p:cNvSpPr>
              <p:nvPr/>
            </p:nvSpPr>
            <p:spPr bwMode="auto">
              <a:xfrm>
                <a:off x="2592" y="2279"/>
                <a:ext cx="1" cy="363"/>
              </a:xfrm>
              <a:custGeom>
                <a:avLst/>
                <a:gdLst>
                  <a:gd name="T0" fmla="*/ 0 w 1"/>
                  <a:gd name="T1" fmla="*/ 0 h 363"/>
                  <a:gd name="T2" fmla="*/ 1 w 1"/>
                  <a:gd name="T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63">
                    <a:moveTo>
                      <a:pt x="0" y="0"/>
                    </a:moveTo>
                    <a:lnTo>
                      <a:pt x="1" y="36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3" name="Freeform 67"/>
              <p:cNvSpPr>
                <a:spLocks noChangeAspect="1"/>
              </p:cNvSpPr>
              <p:nvPr/>
            </p:nvSpPr>
            <p:spPr bwMode="auto">
              <a:xfrm>
                <a:off x="2688" y="2378"/>
                <a:ext cx="1" cy="168"/>
              </a:xfrm>
              <a:custGeom>
                <a:avLst/>
                <a:gdLst>
                  <a:gd name="T0" fmla="*/ 0 w 1"/>
                  <a:gd name="T1" fmla="*/ 0 h 168"/>
                  <a:gd name="T2" fmla="*/ 1 w 1"/>
                  <a:gd name="T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8">
                    <a:moveTo>
                      <a:pt x="0" y="0"/>
                    </a:moveTo>
                    <a:lnTo>
                      <a:pt x="1" y="168"/>
                    </a:ln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4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2354" y="2112"/>
                <a:ext cx="337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>
                    <a:solidFill>
                      <a:srgbClr val="000000"/>
                    </a:solidFill>
                  </a:rPr>
                  <a:t> 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5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2354" y="2135"/>
                <a:ext cx="335" cy="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 b="1">
                    <a:solidFill>
                      <a:srgbClr val="000000"/>
                    </a:solidFill>
                  </a:rPr>
                  <a:t> </a:t>
                </a:r>
                <a:endParaRPr lang="nl-NL" altLang="nl-NL" sz="3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488" name="Group 72"/>
            <p:cNvGrpSpPr>
              <a:grpSpLocks/>
            </p:cNvGrpSpPr>
            <p:nvPr/>
          </p:nvGrpSpPr>
          <p:grpSpPr bwMode="auto">
            <a:xfrm>
              <a:off x="176" y="2491"/>
              <a:ext cx="1164" cy="1665"/>
              <a:chOff x="176" y="2491"/>
              <a:chExt cx="1164" cy="1665"/>
            </a:xfrm>
          </p:grpSpPr>
          <p:sp>
            <p:nvSpPr>
              <p:cNvPr id="60473" name="Freeform 57"/>
              <p:cNvSpPr>
                <a:spLocks noChangeAspect="1"/>
              </p:cNvSpPr>
              <p:nvPr/>
            </p:nvSpPr>
            <p:spPr bwMode="auto">
              <a:xfrm flipH="1">
                <a:off x="670" y="2841"/>
                <a:ext cx="653" cy="810"/>
              </a:xfrm>
              <a:custGeom>
                <a:avLst/>
                <a:gdLst>
                  <a:gd name="T0" fmla="*/ 757 w 1265"/>
                  <a:gd name="T1" fmla="*/ 2 h 1572"/>
                  <a:gd name="T2" fmla="*/ 0 w 1265"/>
                  <a:gd name="T3" fmla="*/ 0 h 1572"/>
                  <a:gd name="T4" fmla="*/ 0 w 1265"/>
                  <a:gd name="T5" fmla="*/ 1572 h 1572"/>
                  <a:gd name="T6" fmla="*/ 1265 w 1265"/>
                  <a:gd name="T7" fmla="*/ 1571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5" h="1572">
                    <a:moveTo>
                      <a:pt x="757" y="2"/>
                    </a:moveTo>
                    <a:lnTo>
                      <a:pt x="0" y="0"/>
                    </a:lnTo>
                    <a:lnTo>
                      <a:pt x="0" y="1572"/>
                    </a:lnTo>
                    <a:lnTo>
                      <a:pt x="1265" y="1571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4" name="AutoShape 58"/>
              <p:cNvSpPr>
                <a:spLocks noChangeAspect="1" noChangeArrowheads="1"/>
              </p:cNvSpPr>
              <p:nvPr/>
            </p:nvSpPr>
            <p:spPr bwMode="auto">
              <a:xfrm flipH="1">
                <a:off x="416" y="3520"/>
                <a:ext cx="252" cy="249"/>
              </a:xfrm>
              <a:prstGeom prst="flowChartSummingJunction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5" name="AutoShape 59"/>
              <p:cNvSpPr>
                <a:spLocks noChangeAspect="1" noChangeArrowheads="1"/>
              </p:cNvSpPr>
              <p:nvPr/>
            </p:nvSpPr>
            <p:spPr bwMode="auto">
              <a:xfrm flipH="1">
                <a:off x="463" y="3982"/>
                <a:ext cx="176" cy="174"/>
              </a:xfrm>
              <a:prstGeom prst="flowChartSummingJunction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6" name="Freeform 60"/>
              <p:cNvSpPr>
                <a:spLocks noChangeAspect="1"/>
              </p:cNvSpPr>
              <p:nvPr/>
            </p:nvSpPr>
            <p:spPr bwMode="auto">
              <a:xfrm>
                <a:off x="177" y="2838"/>
                <a:ext cx="690" cy="812"/>
              </a:xfrm>
              <a:custGeom>
                <a:avLst/>
                <a:gdLst>
                  <a:gd name="T0" fmla="*/ 1337 w 1337"/>
                  <a:gd name="T1" fmla="*/ 0 h 1575"/>
                  <a:gd name="T2" fmla="*/ 0 w 1337"/>
                  <a:gd name="T3" fmla="*/ 3 h 1575"/>
                  <a:gd name="T4" fmla="*/ 0 w 1337"/>
                  <a:gd name="T5" fmla="*/ 1574 h 1575"/>
                  <a:gd name="T6" fmla="*/ 456 w 1337"/>
                  <a:gd name="T7" fmla="*/ 1575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7" h="1575">
                    <a:moveTo>
                      <a:pt x="1337" y="0"/>
                    </a:moveTo>
                    <a:lnTo>
                      <a:pt x="0" y="3"/>
                    </a:lnTo>
                    <a:lnTo>
                      <a:pt x="0" y="1574"/>
                    </a:lnTo>
                    <a:lnTo>
                      <a:pt x="456" y="1575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7" name="Freeform 61"/>
              <p:cNvSpPr>
                <a:spLocks noChangeAspect="1"/>
              </p:cNvSpPr>
              <p:nvPr/>
            </p:nvSpPr>
            <p:spPr bwMode="auto">
              <a:xfrm flipH="1">
                <a:off x="176" y="3639"/>
                <a:ext cx="282" cy="432"/>
              </a:xfrm>
              <a:custGeom>
                <a:avLst/>
                <a:gdLst>
                  <a:gd name="T0" fmla="*/ 0 w 546"/>
                  <a:gd name="T1" fmla="*/ 837 h 837"/>
                  <a:gd name="T2" fmla="*/ 546 w 546"/>
                  <a:gd name="T3" fmla="*/ 836 h 837"/>
                  <a:gd name="T4" fmla="*/ 546 w 546"/>
                  <a:gd name="T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6" h="837">
                    <a:moveTo>
                      <a:pt x="0" y="837"/>
                    </a:moveTo>
                    <a:lnTo>
                      <a:pt x="546" y="836"/>
                    </a:lnTo>
                    <a:lnTo>
                      <a:pt x="54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8" name="Freeform 62"/>
              <p:cNvSpPr>
                <a:spLocks noChangeAspect="1"/>
              </p:cNvSpPr>
              <p:nvPr/>
            </p:nvSpPr>
            <p:spPr bwMode="auto">
              <a:xfrm flipH="1">
                <a:off x="643" y="3641"/>
                <a:ext cx="681" cy="433"/>
              </a:xfrm>
              <a:custGeom>
                <a:avLst/>
                <a:gdLst>
                  <a:gd name="T0" fmla="*/ 1318 w 1318"/>
                  <a:gd name="T1" fmla="*/ 839 h 839"/>
                  <a:gd name="T2" fmla="*/ 0 w 1318"/>
                  <a:gd name="T3" fmla="*/ 836 h 839"/>
                  <a:gd name="T4" fmla="*/ 0 w 1318"/>
                  <a:gd name="T5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8" h="839">
                    <a:moveTo>
                      <a:pt x="1318" y="839"/>
                    </a:moveTo>
                    <a:lnTo>
                      <a:pt x="0" y="836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0" name="Text Box 64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473" y="2491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60486" name="Text Box 70"/>
              <p:cNvSpPr txBox="1">
                <a:spLocks noChangeAspect="1" noChangeArrowheads="1"/>
              </p:cNvSpPr>
              <p:nvPr/>
            </p:nvSpPr>
            <p:spPr bwMode="auto">
              <a:xfrm>
                <a:off x="834" y="2536"/>
                <a:ext cx="5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6 V</a:t>
                </a:r>
              </a:p>
            </p:txBody>
          </p:sp>
        </p:grpSp>
      </p:grpSp>
      <p:sp>
        <p:nvSpPr>
          <p:cNvPr id="60490" name="Text Box 74"/>
          <p:cNvSpPr txBox="1">
            <a:spLocks noChangeArrowheads="1"/>
          </p:cNvSpPr>
          <p:nvPr/>
        </p:nvSpPr>
        <p:spPr bwMode="auto">
          <a:xfrm>
            <a:off x="0" y="58483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Conclusie:</a:t>
            </a:r>
          </a:p>
        </p:txBody>
      </p:sp>
      <p:sp>
        <p:nvSpPr>
          <p:cNvPr id="60491" name="Text Box 75"/>
          <p:cNvSpPr txBox="1">
            <a:spLocks noChangeArrowheads="1"/>
          </p:cNvSpPr>
          <p:nvPr/>
        </p:nvSpPr>
        <p:spPr bwMode="auto">
          <a:xfrm>
            <a:off x="-23813" y="6346825"/>
            <a:ext cx="819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stoomsterkte bij serieschakeling is overal </a:t>
            </a:r>
            <a:r>
              <a:rPr lang="nl-NL" altLang="nl-NL" sz="28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hetzelfde</a:t>
            </a: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0492" name="Text Box 76"/>
          <p:cNvSpPr txBox="1">
            <a:spLocks noChangeArrowheads="1"/>
          </p:cNvSpPr>
          <p:nvPr/>
        </p:nvSpPr>
        <p:spPr bwMode="auto">
          <a:xfrm>
            <a:off x="6227763" y="13414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3913188" y="38322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ctieknop: Verder of Volgende 6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11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3" grpId="0" animBg="1"/>
      <p:bldP spid="60435" grpId="0"/>
      <p:bldP spid="60442" grpId="0" animBg="1"/>
      <p:bldP spid="60443" grpId="0" animBg="1"/>
      <p:bldP spid="60449" grpId="0"/>
      <p:bldP spid="60456" grpId="0"/>
      <p:bldP spid="60462" grpId="0"/>
      <p:bldP spid="60471" grpId="0" animBg="1"/>
      <p:bldP spid="60490" grpId="0"/>
      <p:bldP spid="60491" grpId="0"/>
      <p:bldP spid="60492" grpId="0"/>
      <p:bldP spid="604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35" name="Group 91"/>
          <p:cNvGrpSpPr>
            <a:grpSpLocks/>
          </p:cNvGrpSpPr>
          <p:nvPr/>
        </p:nvGrpSpPr>
        <p:grpSpPr bwMode="auto">
          <a:xfrm>
            <a:off x="3419475" y="692150"/>
            <a:ext cx="3529013" cy="4889500"/>
            <a:chOff x="2154" y="436"/>
            <a:chExt cx="2223" cy="3080"/>
          </a:xfrm>
        </p:grpSpPr>
        <p:sp>
          <p:nvSpPr>
            <p:cNvPr id="57359" name="Freeform 15"/>
            <p:cNvSpPr>
              <a:spLocks/>
            </p:cNvSpPr>
            <p:nvPr/>
          </p:nvSpPr>
          <p:spPr bwMode="auto">
            <a:xfrm flipH="1">
              <a:off x="3111" y="965"/>
              <a:ext cx="1265" cy="1572"/>
            </a:xfrm>
            <a:custGeom>
              <a:avLst/>
              <a:gdLst>
                <a:gd name="T0" fmla="*/ 757 w 1265"/>
                <a:gd name="T1" fmla="*/ 2 h 1572"/>
                <a:gd name="T2" fmla="*/ 0 w 1265"/>
                <a:gd name="T3" fmla="*/ 0 h 1572"/>
                <a:gd name="T4" fmla="*/ 0 w 1265"/>
                <a:gd name="T5" fmla="*/ 1572 h 1572"/>
                <a:gd name="T6" fmla="*/ 1265 w 1265"/>
                <a:gd name="T7" fmla="*/ 1571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5" h="1572">
                  <a:moveTo>
                    <a:pt x="757" y="2"/>
                  </a:moveTo>
                  <a:lnTo>
                    <a:pt x="0" y="0"/>
                  </a:lnTo>
                  <a:lnTo>
                    <a:pt x="0" y="1572"/>
                  </a:lnTo>
                  <a:lnTo>
                    <a:pt x="1265" y="157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351" name="AutoShape 7"/>
            <p:cNvSpPr>
              <a:spLocks noChangeArrowheads="1"/>
            </p:cNvSpPr>
            <p:nvPr/>
          </p:nvSpPr>
          <p:spPr bwMode="auto">
            <a:xfrm flipH="1">
              <a:off x="2618" y="2283"/>
              <a:ext cx="488" cy="483"/>
            </a:xfrm>
            <a:prstGeom prst="flowChartSummingJunction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353" name="AutoShape 9"/>
            <p:cNvSpPr>
              <a:spLocks noChangeAspect="1" noChangeArrowheads="1"/>
            </p:cNvSpPr>
            <p:nvPr/>
          </p:nvSpPr>
          <p:spPr bwMode="auto">
            <a:xfrm flipH="1">
              <a:off x="2710" y="3179"/>
              <a:ext cx="340" cy="337"/>
            </a:xfrm>
            <a:prstGeom prst="flowChartSummingJunction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auto">
            <a:xfrm>
              <a:off x="2155" y="960"/>
              <a:ext cx="1337" cy="1575"/>
            </a:xfrm>
            <a:custGeom>
              <a:avLst/>
              <a:gdLst>
                <a:gd name="T0" fmla="*/ 1337 w 1337"/>
                <a:gd name="T1" fmla="*/ 0 h 1575"/>
                <a:gd name="T2" fmla="*/ 0 w 1337"/>
                <a:gd name="T3" fmla="*/ 3 h 1575"/>
                <a:gd name="T4" fmla="*/ 0 w 1337"/>
                <a:gd name="T5" fmla="*/ 1574 h 1575"/>
                <a:gd name="T6" fmla="*/ 456 w 1337"/>
                <a:gd name="T7" fmla="*/ 1575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7" h="1575">
                  <a:moveTo>
                    <a:pt x="1337" y="0"/>
                  </a:moveTo>
                  <a:lnTo>
                    <a:pt x="0" y="3"/>
                  </a:lnTo>
                  <a:lnTo>
                    <a:pt x="0" y="1574"/>
                  </a:lnTo>
                  <a:lnTo>
                    <a:pt x="456" y="157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auto">
            <a:xfrm flipH="1">
              <a:off x="2154" y="2514"/>
              <a:ext cx="546" cy="837"/>
            </a:xfrm>
            <a:custGeom>
              <a:avLst/>
              <a:gdLst>
                <a:gd name="T0" fmla="*/ 0 w 546"/>
                <a:gd name="T1" fmla="*/ 837 h 837"/>
                <a:gd name="T2" fmla="*/ 546 w 546"/>
                <a:gd name="T3" fmla="*/ 836 h 837"/>
                <a:gd name="T4" fmla="*/ 546 w 546"/>
                <a:gd name="T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6" h="837">
                  <a:moveTo>
                    <a:pt x="0" y="837"/>
                  </a:moveTo>
                  <a:lnTo>
                    <a:pt x="546" y="836"/>
                  </a:lnTo>
                  <a:lnTo>
                    <a:pt x="546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 flipH="1">
              <a:off x="3059" y="2517"/>
              <a:ext cx="1318" cy="839"/>
            </a:xfrm>
            <a:custGeom>
              <a:avLst/>
              <a:gdLst>
                <a:gd name="T0" fmla="*/ 1318 w 1318"/>
                <a:gd name="T1" fmla="*/ 839 h 839"/>
                <a:gd name="T2" fmla="*/ 0 w 1318"/>
                <a:gd name="T3" fmla="*/ 836 h 839"/>
                <a:gd name="T4" fmla="*/ 0 w 1318"/>
                <a:gd name="T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8" h="839">
                  <a:moveTo>
                    <a:pt x="1318" y="839"/>
                  </a:moveTo>
                  <a:lnTo>
                    <a:pt x="0" y="836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57361" name="Group 17"/>
            <p:cNvGrpSpPr>
              <a:grpSpLocks/>
            </p:cNvGrpSpPr>
            <p:nvPr/>
          </p:nvGrpSpPr>
          <p:grpSpPr bwMode="auto">
            <a:xfrm flipH="1">
              <a:off x="3102" y="527"/>
              <a:ext cx="577" cy="667"/>
              <a:chOff x="4675" y="-199"/>
              <a:chExt cx="577" cy="667"/>
            </a:xfrm>
          </p:grpSpPr>
          <p:sp>
            <p:nvSpPr>
              <p:cNvPr id="57362" name="Text Box 18"/>
              <p:cNvSpPr txBox="1">
                <a:spLocks noChangeArrowheads="1"/>
              </p:cNvSpPr>
              <p:nvPr/>
            </p:nvSpPr>
            <p:spPr bwMode="auto">
              <a:xfrm>
                <a:off x="4675" y="-108"/>
                <a:ext cx="57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+</a:t>
                </a:r>
              </a:p>
            </p:txBody>
          </p:sp>
          <p:grpSp>
            <p:nvGrpSpPr>
              <p:cNvPr id="57363" name="Group 19"/>
              <p:cNvGrpSpPr>
                <a:grpSpLocks/>
              </p:cNvGrpSpPr>
              <p:nvPr/>
            </p:nvGrpSpPr>
            <p:grpSpPr bwMode="auto">
              <a:xfrm flipH="1">
                <a:off x="4740" y="-199"/>
                <a:ext cx="429" cy="667"/>
                <a:chOff x="2354" y="2112"/>
                <a:chExt cx="337" cy="530"/>
              </a:xfrm>
            </p:grpSpPr>
            <p:sp>
              <p:nvSpPr>
                <p:cNvPr id="57364" name="Freeform 20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65" name="Freeform 21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6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54" y="2112"/>
                  <a:ext cx="33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54" y="2135"/>
                  <a:ext cx="33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7433" name="Text Box 89"/>
            <p:cNvSpPr txBox="1">
              <a:spLocks noChangeArrowheads="1"/>
            </p:cNvSpPr>
            <p:nvPr/>
          </p:nvSpPr>
          <p:spPr bwMode="auto">
            <a:xfrm>
              <a:off x="3334" y="436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6 V</a:t>
              </a:r>
            </a:p>
          </p:txBody>
        </p:sp>
      </p:grpSp>
      <p:sp>
        <p:nvSpPr>
          <p:cNvPr id="57427" name="AutoShape 83"/>
          <p:cNvSpPr>
            <a:spLocks noChangeArrowheads="1"/>
          </p:cNvSpPr>
          <p:nvPr/>
        </p:nvSpPr>
        <p:spPr bwMode="auto">
          <a:xfrm>
            <a:off x="5508625" y="3767138"/>
            <a:ext cx="931863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Stroomsterkte meten bij </a:t>
            </a:r>
            <a:r>
              <a:rPr lang="nl-NL" altLang="nl-NL" sz="32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parallelschakeling</a:t>
            </a: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twee 6V lampjes</a:t>
            </a:r>
          </a:p>
        </p:txBody>
      </p:sp>
      <p:grpSp>
        <p:nvGrpSpPr>
          <p:cNvPr id="57419" name="Group 75"/>
          <p:cNvGrpSpPr>
            <a:grpSpLocks/>
          </p:cNvGrpSpPr>
          <p:nvPr/>
        </p:nvGrpSpPr>
        <p:grpSpPr bwMode="auto">
          <a:xfrm>
            <a:off x="5422900" y="3792538"/>
            <a:ext cx="1008063" cy="877887"/>
            <a:chOff x="3406" y="2359"/>
            <a:chExt cx="635" cy="553"/>
          </a:xfrm>
        </p:grpSpPr>
        <p:grpSp>
          <p:nvGrpSpPr>
            <p:cNvPr id="57397" name="Group 53"/>
            <p:cNvGrpSpPr>
              <a:grpSpLocks/>
            </p:cNvGrpSpPr>
            <p:nvPr/>
          </p:nvGrpSpPr>
          <p:grpSpPr bwMode="auto">
            <a:xfrm>
              <a:off x="3454" y="2359"/>
              <a:ext cx="587" cy="318"/>
              <a:chOff x="2384" y="799"/>
              <a:chExt cx="587" cy="318"/>
            </a:xfrm>
          </p:grpSpPr>
          <p:sp>
            <p:nvSpPr>
              <p:cNvPr id="57398" name="AutoShape 54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99" name="Text Box 55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7413" name="Text Box 69"/>
            <p:cNvSpPr txBox="1">
              <a:spLocks noChangeArrowheads="1"/>
            </p:cNvSpPr>
            <p:nvPr/>
          </p:nvSpPr>
          <p:spPr bwMode="auto">
            <a:xfrm>
              <a:off x="3406" y="2662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57426" name="AutoShape 82"/>
          <p:cNvSpPr>
            <a:spLocks noChangeArrowheads="1"/>
          </p:cNvSpPr>
          <p:nvPr/>
        </p:nvSpPr>
        <p:spPr bwMode="auto">
          <a:xfrm>
            <a:off x="5884863" y="1265238"/>
            <a:ext cx="931862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7428" name="AutoShape 84"/>
          <p:cNvSpPr>
            <a:spLocks noChangeArrowheads="1"/>
          </p:cNvSpPr>
          <p:nvPr/>
        </p:nvSpPr>
        <p:spPr bwMode="auto">
          <a:xfrm>
            <a:off x="5364163" y="5072063"/>
            <a:ext cx="931862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7423" name="AutoShape 79"/>
          <p:cNvSpPr>
            <a:spLocks noChangeArrowheads="1"/>
          </p:cNvSpPr>
          <p:nvPr/>
        </p:nvSpPr>
        <p:spPr bwMode="auto">
          <a:xfrm>
            <a:off x="3779838" y="1268413"/>
            <a:ext cx="931862" cy="504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7418" name="Group 74"/>
          <p:cNvGrpSpPr>
            <a:grpSpLocks/>
          </p:cNvGrpSpPr>
          <p:nvPr/>
        </p:nvGrpSpPr>
        <p:grpSpPr bwMode="auto">
          <a:xfrm>
            <a:off x="3708400" y="1270000"/>
            <a:ext cx="1008063" cy="901700"/>
            <a:chOff x="2336" y="799"/>
            <a:chExt cx="635" cy="568"/>
          </a:xfrm>
        </p:grpSpPr>
        <p:grpSp>
          <p:nvGrpSpPr>
            <p:cNvPr id="57396" name="Group 52"/>
            <p:cNvGrpSpPr>
              <a:grpSpLocks/>
            </p:cNvGrpSpPr>
            <p:nvPr/>
          </p:nvGrpSpPr>
          <p:grpSpPr bwMode="auto">
            <a:xfrm>
              <a:off x="2384" y="799"/>
              <a:ext cx="587" cy="318"/>
              <a:chOff x="2384" y="799"/>
              <a:chExt cx="587" cy="318"/>
            </a:xfrm>
          </p:grpSpPr>
          <p:sp>
            <p:nvSpPr>
              <p:cNvPr id="57387" name="AutoShape 43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92" name="Text Box 48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7412" name="Text Box 68"/>
            <p:cNvSpPr txBox="1">
              <a:spLocks noChangeArrowheads="1"/>
            </p:cNvSpPr>
            <p:nvPr/>
          </p:nvSpPr>
          <p:spPr bwMode="auto">
            <a:xfrm>
              <a:off x="2336" y="111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3754438" y="13414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0,55</a:t>
            </a:r>
          </a:p>
        </p:txBody>
      </p:sp>
      <p:grpSp>
        <p:nvGrpSpPr>
          <p:cNvPr id="57417" name="Group 73"/>
          <p:cNvGrpSpPr>
            <a:grpSpLocks/>
          </p:cNvGrpSpPr>
          <p:nvPr/>
        </p:nvGrpSpPr>
        <p:grpSpPr bwMode="auto">
          <a:xfrm>
            <a:off x="5795963" y="1289050"/>
            <a:ext cx="1012825" cy="895350"/>
            <a:chOff x="3654" y="803"/>
            <a:chExt cx="638" cy="564"/>
          </a:xfrm>
        </p:grpSpPr>
        <p:grpSp>
          <p:nvGrpSpPr>
            <p:cNvPr id="57405" name="Group 61"/>
            <p:cNvGrpSpPr>
              <a:grpSpLocks/>
            </p:cNvGrpSpPr>
            <p:nvPr/>
          </p:nvGrpSpPr>
          <p:grpSpPr bwMode="auto">
            <a:xfrm>
              <a:off x="3705" y="803"/>
              <a:ext cx="587" cy="318"/>
              <a:chOff x="2384" y="799"/>
              <a:chExt cx="587" cy="318"/>
            </a:xfrm>
          </p:grpSpPr>
          <p:sp>
            <p:nvSpPr>
              <p:cNvPr id="57406" name="AutoShape 62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7" name="Text Box 63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7415" name="Text Box 71"/>
            <p:cNvSpPr txBox="1">
              <a:spLocks noChangeArrowheads="1"/>
            </p:cNvSpPr>
            <p:nvPr/>
          </p:nvSpPr>
          <p:spPr bwMode="auto">
            <a:xfrm>
              <a:off x="3654" y="111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4</a:t>
              </a:r>
            </a:p>
          </p:txBody>
        </p:sp>
      </p:grpSp>
      <p:sp>
        <p:nvSpPr>
          <p:cNvPr id="57431" name="Text Box 87"/>
          <p:cNvSpPr txBox="1">
            <a:spLocks noChangeArrowheads="1"/>
          </p:cNvSpPr>
          <p:nvPr/>
        </p:nvSpPr>
        <p:spPr bwMode="auto">
          <a:xfrm>
            <a:off x="5834063" y="1365250"/>
            <a:ext cx="792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0,55</a:t>
            </a:r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5448300" y="385762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0,50</a:t>
            </a:r>
          </a:p>
        </p:txBody>
      </p:sp>
      <p:grpSp>
        <p:nvGrpSpPr>
          <p:cNvPr id="57420" name="Group 76"/>
          <p:cNvGrpSpPr>
            <a:grpSpLocks/>
          </p:cNvGrpSpPr>
          <p:nvPr/>
        </p:nvGrpSpPr>
        <p:grpSpPr bwMode="auto">
          <a:xfrm>
            <a:off x="5292725" y="5072063"/>
            <a:ext cx="1003300" cy="868362"/>
            <a:chOff x="3416" y="3181"/>
            <a:chExt cx="632" cy="547"/>
          </a:xfrm>
        </p:grpSpPr>
        <p:grpSp>
          <p:nvGrpSpPr>
            <p:cNvPr id="57401" name="Group 57"/>
            <p:cNvGrpSpPr>
              <a:grpSpLocks/>
            </p:cNvGrpSpPr>
            <p:nvPr/>
          </p:nvGrpSpPr>
          <p:grpSpPr bwMode="auto">
            <a:xfrm>
              <a:off x="3461" y="3181"/>
              <a:ext cx="587" cy="318"/>
              <a:chOff x="2384" y="799"/>
              <a:chExt cx="587" cy="318"/>
            </a:xfrm>
          </p:grpSpPr>
          <p:sp>
            <p:nvSpPr>
              <p:cNvPr id="57402" name="AutoShape 58"/>
              <p:cNvSpPr>
                <a:spLocks noChangeArrowheads="1"/>
              </p:cNvSpPr>
              <p:nvPr/>
            </p:nvSpPr>
            <p:spPr bwMode="auto">
              <a:xfrm>
                <a:off x="2384" y="799"/>
                <a:ext cx="587" cy="31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3" name="Text Box 59"/>
              <p:cNvSpPr txBox="1">
                <a:spLocks noChangeArrowheads="1"/>
              </p:cNvSpPr>
              <p:nvPr/>
            </p:nvSpPr>
            <p:spPr bwMode="auto">
              <a:xfrm>
                <a:off x="2735" y="8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3333CC"/>
                    </a:solidFill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7416" name="Text Box 72"/>
            <p:cNvSpPr txBox="1">
              <a:spLocks noChangeArrowheads="1"/>
            </p:cNvSpPr>
            <p:nvPr/>
          </p:nvSpPr>
          <p:spPr bwMode="auto">
            <a:xfrm>
              <a:off x="3416" y="3478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3</a:t>
              </a:r>
            </a:p>
          </p:txBody>
        </p:sp>
      </p:grpSp>
      <p:sp>
        <p:nvSpPr>
          <p:cNvPr id="57404" name="Text Box 60"/>
          <p:cNvSpPr txBox="1">
            <a:spLocks noChangeArrowheads="1"/>
          </p:cNvSpPr>
          <p:nvPr/>
        </p:nvSpPr>
        <p:spPr bwMode="auto">
          <a:xfrm>
            <a:off x="5326063" y="5148263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0,05</a:t>
            </a:r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Bij parallelschakeling is de hoofdstroom gelijk aan de stromen in de paralleltakken </a:t>
            </a:r>
            <a:r>
              <a:rPr lang="nl-NL" altLang="nl-NL" sz="2800" u="sng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samen</a:t>
            </a:r>
            <a:r>
              <a:rPr lang="nl-NL" altLang="nl-NL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>
            <a:off x="0" y="54895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Conclusie: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>
            <a:off x="6084888" y="13414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5580063" y="511968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57440" name="AutoShape 96"/>
          <p:cNvSpPr>
            <a:spLocks noChangeArrowheads="1"/>
          </p:cNvSpPr>
          <p:nvPr/>
        </p:nvSpPr>
        <p:spPr bwMode="auto">
          <a:xfrm>
            <a:off x="250825" y="3213100"/>
            <a:ext cx="2736850" cy="1728788"/>
          </a:xfrm>
          <a:prstGeom prst="wedgeRoundRectCallout">
            <a:avLst>
              <a:gd name="adj1" fmla="val 94491"/>
              <a:gd name="adj2" fmla="val -1427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Draad onderbreken,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ampère-meter in de stroomkring opnemen.</a:t>
            </a:r>
          </a:p>
        </p:txBody>
      </p:sp>
      <p:grpSp>
        <p:nvGrpSpPr>
          <p:cNvPr id="57446" name="Group 102"/>
          <p:cNvGrpSpPr>
            <a:grpSpLocks/>
          </p:cNvGrpSpPr>
          <p:nvPr/>
        </p:nvGrpSpPr>
        <p:grpSpPr bwMode="auto">
          <a:xfrm>
            <a:off x="468313" y="692150"/>
            <a:ext cx="8010525" cy="5903913"/>
            <a:chOff x="295" y="436"/>
            <a:chExt cx="5046" cy="3719"/>
          </a:xfrm>
        </p:grpSpPr>
        <p:pic>
          <p:nvPicPr>
            <p:cNvPr id="57443" name="Picture 99" descr="DSCN00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36"/>
              <a:ext cx="1781" cy="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444" name="AutoShape 100"/>
            <p:cNvSpPr>
              <a:spLocks noChangeArrowheads="1"/>
            </p:cNvSpPr>
            <p:nvPr/>
          </p:nvSpPr>
          <p:spPr bwMode="auto">
            <a:xfrm>
              <a:off x="295" y="2750"/>
              <a:ext cx="1905" cy="544"/>
            </a:xfrm>
            <a:prstGeom prst="wedgeRoundRectCallout">
              <a:avLst>
                <a:gd name="adj1" fmla="val 139921"/>
                <a:gd name="adj2" fmla="val -8529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Stroomsterkte-meter of ampèremeter</a:t>
              </a:r>
            </a:p>
          </p:txBody>
        </p:sp>
      </p:grp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ctieknop: Verder of Volgende 5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1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7" grpId="0" animBg="1"/>
      <p:bldP spid="57348" grpId="0"/>
      <p:bldP spid="57426" grpId="0" animBg="1"/>
      <p:bldP spid="57428" grpId="0" animBg="1"/>
      <p:bldP spid="57423" grpId="0" animBg="1"/>
      <p:bldP spid="57393" grpId="0"/>
      <p:bldP spid="57431" grpId="0"/>
      <p:bldP spid="57400" grpId="0"/>
      <p:bldP spid="57404" grpId="0"/>
      <p:bldP spid="57436" grpId="0"/>
      <p:bldP spid="57437" grpId="0"/>
      <p:bldP spid="57438" grpId="0"/>
      <p:bldP spid="57439" grpId="0"/>
      <p:bldP spid="574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34" name="Group 142"/>
          <p:cNvGrpSpPr>
            <a:grpSpLocks/>
          </p:cNvGrpSpPr>
          <p:nvPr/>
        </p:nvGrpSpPr>
        <p:grpSpPr bwMode="auto">
          <a:xfrm>
            <a:off x="468313" y="908050"/>
            <a:ext cx="7197725" cy="2217738"/>
            <a:chOff x="295" y="573"/>
            <a:chExt cx="4534" cy="1397"/>
          </a:xfrm>
        </p:grpSpPr>
        <p:grpSp>
          <p:nvGrpSpPr>
            <p:cNvPr id="59500" name="Group 108"/>
            <p:cNvGrpSpPr>
              <a:grpSpLocks/>
            </p:cNvGrpSpPr>
            <p:nvPr/>
          </p:nvGrpSpPr>
          <p:grpSpPr bwMode="auto">
            <a:xfrm>
              <a:off x="295" y="573"/>
              <a:ext cx="4534" cy="1397"/>
              <a:chOff x="295" y="573"/>
              <a:chExt cx="4534" cy="1397"/>
            </a:xfrm>
          </p:grpSpPr>
          <p:sp>
            <p:nvSpPr>
              <p:cNvPr id="59447" name="Oval 55"/>
              <p:cNvSpPr>
                <a:spLocks noChangeAspect="1" noChangeArrowheads="1"/>
              </p:cNvSpPr>
              <p:nvPr/>
            </p:nvSpPr>
            <p:spPr bwMode="auto">
              <a:xfrm>
                <a:off x="295" y="1122"/>
                <a:ext cx="227" cy="227"/>
              </a:xfrm>
              <a:prstGeom prst="ellipse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677" y="876"/>
                <a:ext cx="1360" cy="725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2400">
                  <a:solidFill>
                    <a:srgbClr val="3333CC"/>
                  </a:solidFill>
                </a:endParaRPr>
              </a:p>
            </p:txBody>
          </p:sp>
          <p:sp>
            <p:nvSpPr>
              <p:cNvPr id="5948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692" y="876"/>
                <a:ext cx="907" cy="727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2400">
                  <a:solidFill>
                    <a:srgbClr val="3333CC"/>
                  </a:solidFill>
                </a:endParaRPr>
              </a:p>
            </p:txBody>
          </p:sp>
          <p:sp>
            <p:nvSpPr>
              <p:cNvPr id="59488" name="Freeform 96"/>
              <p:cNvSpPr>
                <a:spLocks noChangeAspect="1"/>
              </p:cNvSpPr>
              <p:nvPr/>
            </p:nvSpPr>
            <p:spPr bwMode="auto">
              <a:xfrm>
                <a:off x="411" y="1355"/>
                <a:ext cx="4418" cy="615"/>
              </a:xfrm>
              <a:custGeom>
                <a:avLst/>
                <a:gdLst>
                  <a:gd name="T0" fmla="*/ 0 w 4418"/>
                  <a:gd name="T1" fmla="*/ 0 h 615"/>
                  <a:gd name="T2" fmla="*/ 1 w 4418"/>
                  <a:gd name="T3" fmla="*/ 615 h 615"/>
                  <a:gd name="T4" fmla="*/ 4418 w 4418"/>
                  <a:gd name="T5" fmla="*/ 615 h 615"/>
                  <a:gd name="T6" fmla="*/ 4418 w 4418"/>
                  <a:gd name="T7" fmla="*/ 182 h 615"/>
                  <a:gd name="T8" fmla="*/ 4195 w 4418"/>
                  <a:gd name="T9" fmla="*/ 18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8" h="615">
                    <a:moveTo>
                      <a:pt x="0" y="0"/>
                    </a:moveTo>
                    <a:lnTo>
                      <a:pt x="1" y="615"/>
                    </a:lnTo>
                    <a:lnTo>
                      <a:pt x="4418" y="615"/>
                    </a:lnTo>
                    <a:lnTo>
                      <a:pt x="4418" y="182"/>
                    </a:lnTo>
                    <a:lnTo>
                      <a:pt x="4195" y="182"/>
                    </a:lnTo>
                  </a:path>
                </a:pathLst>
              </a:custGeom>
              <a:noFill/>
              <a:ln w="38100" cmpd="dbl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3034" y="1538"/>
                <a:ext cx="121" cy="425"/>
              </a:xfrm>
              <a:custGeom>
                <a:avLst/>
                <a:gdLst>
                  <a:gd name="T0" fmla="*/ 0 w 121"/>
                  <a:gd name="T1" fmla="*/ 0 h 425"/>
                  <a:gd name="T2" fmla="*/ 120 w 121"/>
                  <a:gd name="T3" fmla="*/ 0 h 425"/>
                  <a:gd name="T4" fmla="*/ 121 w 121"/>
                  <a:gd name="T5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" h="425">
                    <a:moveTo>
                      <a:pt x="0" y="0"/>
                    </a:moveTo>
                    <a:lnTo>
                      <a:pt x="120" y="0"/>
                    </a:lnTo>
                    <a:lnTo>
                      <a:pt x="121" y="425"/>
                    </a:lnTo>
                  </a:path>
                </a:pathLst>
              </a:custGeom>
              <a:noFill/>
              <a:ln w="38100" cmpd="dbl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408" y="573"/>
                <a:ext cx="3277" cy="547"/>
              </a:xfrm>
              <a:custGeom>
                <a:avLst/>
                <a:gdLst>
                  <a:gd name="T0" fmla="*/ 0 w 3277"/>
                  <a:gd name="T1" fmla="*/ 547 h 547"/>
                  <a:gd name="T2" fmla="*/ 2 w 3277"/>
                  <a:gd name="T3" fmla="*/ 3 h 547"/>
                  <a:gd name="T4" fmla="*/ 3083 w 3277"/>
                  <a:gd name="T5" fmla="*/ 0 h 547"/>
                  <a:gd name="T6" fmla="*/ 3083 w 3277"/>
                  <a:gd name="T7" fmla="*/ 354 h 547"/>
                  <a:gd name="T8" fmla="*/ 3277 w 3277"/>
                  <a:gd name="T9" fmla="*/ 354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7" h="547">
                    <a:moveTo>
                      <a:pt x="0" y="547"/>
                    </a:moveTo>
                    <a:lnTo>
                      <a:pt x="2" y="3"/>
                    </a:lnTo>
                    <a:lnTo>
                      <a:pt x="3083" y="0"/>
                    </a:lnTo>
                    <a:lnTo>
                      <a:pt x="3083" y="354"/>
                    </a:lnTo>
                    <a:lnTo>
                      <a:pt x="3277" y="354"/>
                    </a:lnTo>
                  </a:path>
                </a:pathLst>
              </a:custGeom>
              <a:noFill/>
              <a:ln w="38100" cmpd="dbl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513" y="581"/>
                <a:ext cx="162" cy="348"/>
              </a:xfrm>
              <a:custGeom>
                <a:avLst/>
                <a:gdLst>
                  <a:gd name="T0" fmla="*/ 0 w 162"/>
                  <a:gd name="T1" fmla="*/ 0 h 348"/>
                  <a:gd name="T2" fmla="*/ 0 w 162"/>
                  <a:gd name="T3" fmla="*/ 348 h 348"/>
                  <a:gd name="T4" fmla="*/ 162 w 162"/>
                  <a:gd name="T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348">
                    <a:moveTo>
                      <a:pt x="0" y="0"/>
                    </a:moveTo>
                    <a:lnTo>
                      <a:pt x="0" y="348"/>
                    </a:lnTo>
                    <a:lnTo>
                      <a:pt x="162" y="348"/>
                    </a:lnTo>
                  </a:path>
                </a:pathLst>
              </a:custGeom>
              <a:noFill/>
              <a:ln w="38100" cmpd="dbl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4" name="Oval 102"/>
              <p:cNvSpPr>
                <a:spLocks noChangeAspect="1" noChangeArrowheads="1"/>
              </p:cNvSpPr>
              <p:nvPr/>
            </p:nvSpPr>
            <p:spPr bwMode="auto">
              <a:xfrm>
                <a:off x="1560" y="88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95" name="Oval 103"/>
              <p:cNvSpPr>
                <a:spLocks noChangeAspect="1" noChangeArrowheads="1"/>
              </p:cNvSpPr>
              <p:nvPr/>
            </p:nvSpPr>
            <p:spPr bwMode="auto">
              <a:xfrm>
                <a:off x="3561" y="88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517" name="Group 125"/>
            <p:cNvGrpSpPr>
              <a:grpSpLocks/>
            </p:cNvGrpSpPr>
            <p:nvPr/>
          </p:nvGrpSpPr>
          <p:grpSpPr bwMode="auto">
            <a:xfrm>
              <a:off x="1761" y="941"/>
              <a:ext cx="1201" cy="594"/>
              <a:chOff x="1747" y="939"/>
              <a:chExt cx="1201" cy="594"/>
            </a:xfrm>
          </p:grpSpPr>
          <p:sp>
            <p:nvSpPr>
              <p:cNvPr id="59501" name="Line 109"/>
              <p:cNvSpPr>
                <a:spLocks noChangeShapeType="1"/>
              </p:cNvSpPr>
              <p:nvPr/>
            </p:nvSpPr>
            <p:spPr bwMode="auto">
              <a:xfrm>
                <a:off x="1747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2" name="Line 110"/>
              <p:cNvSpPr>
                <a:spLocks noChangeShapeType="1"/>
              </p:cNvSpPr>
              <p:nvPr/>
            </p:nvSpPr>
            <p:spPr bwMode="auto">
              <a:xfrm>
                <a:off x="1838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3" name="Line 111"/>
              <p:cNvSpPr>
                <a:spLocks noChangeShapeType="1"/>
              </p:cNvSpPr>
              <p:nvPr/>
            </p:nvSpPr>
            <p:spPr bwMode="auto">
              <a:xfrm>
                <a:off x="1929" y="942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4" name="Line 112"/>
              <p:cNvSpPr>
                <a:spLocks noChangeShapeType="1"/>
              </p:cNvSpPr>
              <p:nvPr/>
            </p:nvSpPr>
            <p:spPr bwMode="auto">
              <a:xfrm>
                <a:off x="2020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5" name="Line 113"/>
              <p:cNvSpPr>
                <a:spLocks noChangeShapeType="1"/>
              </p:cNvSpPr>
              <p:nvPr/>
            </p:nvSpPr>
            <p:spPr bwMode="auto">
              <a:xfrm>
                <a:off x="2110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6" name="Line 114"/>
              <p:cNvSpPr>
                <a:spLocks noChangeShapeType="1"/>
              </p:cNvSpPr>
              <p:nvPr/>
            </p:nvSpPr>
            <p:spPr bwMode="auto">
              <a:xfrm>
                <a:off x="2201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7" name="Line 115"/>
              <p:cNvSpPr>
                <a:spLocks noChangeShapeType="1"/>
              </p:cNvSpPr>
              <p:nvPr/>
            </p:nvSpPr>
            <p:spPr bwMode="auto">
              <a:xfrm>
                <a:off x="2292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8" name="Line 116"/>
              <p:cNvSpPr>
                <a:spLocks noChangeShapeType="1"/>
              </p:cNvSpPr>
              <p:nvPr/>
            </p:nvSpPr>
            <p:spPr bwMode="auto">
              <a:xfrm>
                <a:off x="2382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09" name="Line 117"/>
              <p:cNvSpPr>
                <a:spLocks noChangeShapeType="1"/>
              </p:cNvSpPr>
              <p:nvPr/>
            </p:nvSpPr>
            <p:spPr bwMode="auto">
              <a:xfrm>
                <a:off x="2473" y="941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0" name="Line 118"/>
              <p:cNvSpPr>
                <a:spLocks noChangeShapeType="1"/>
              </p:cNvSpPr>
              <p:nvPr/>
            </p:nvSpPr>
            <p:spPr bwMode="auto">
              <a:xfrm>
                <a:off x="2577" y="941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1" name="Line 119"/>
              <p:cNvSpPr>
                <a:spLocks noChangeShapeType="1"/>
              </p:cNvSpPr>
              <p:nvPr/>
            </p:nvSpPr>
            <p:spPr bwMode="auto">
              <a:xfrm>
                <a:off x="2668" y="941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2" name="Line 120"/>
              <p:cNvSpPr>
                <a:spLocks noChangeShapeType="1"/>
              </p:cNvSpPr>
              <p:nvPr/>
            </p:nvSpPr>
            <p:spPr bwMode="auto">
              <a:xfrm>
                <a:off x="2758" y="943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3" name="Line 121"/>
              <p:cNvSpPr>
                <a:spLocks noChangeShapeType="1"/>
              </p:cNvSpPr>
              <p:nvPr/>
            </p:nvSpPr>
            <p:spPr bwMode="auto">
              <a:xfrm>
                <a:off x="2849" y="941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15" name="Line 123"/>
              <p:cNvSpPr>
                <a:spLocks noChangeShapeType="1"/>
              </p:cNvSpPr>
              <p:nvPr/>
            </p:nvSpPr>
            <p:spPr bwMode="auto">
              <a:xfrm>
                <a:off x="2948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533" name="Group 141"/>
            <p:cNvGrpSpPr>
              <a:grpSpLocks/>
            </p:cNvGrpSpPr>
            <p:nvPr/>
          </p:nvGrpSpPr>
          <p:grpSpPr bwMode="auto">
            <a:xfrm>
              <a:off x="3782" y="941"/>
              <a:ext cx="726" cy="592"/>
              <a:chOff x="3798" y="937"/>
              <a:chExt cx="726" cy="592"/>
            </a:xfrm>
          </p:grpSpPr>
          <p:sp>
            <p:nvSpPr>
              <p:cNvPr id="59519" name="Line 127"/>
              <p:cNvSpPr>
                <a:spLocks noChangeShapeType="1"/>
              </p:cNvSpPr>
              <p:nvPr/>
            </p:nvSpPr>
            <p:spPr bwMode="auto">
              <a:xfrm>
                <a:off x="3798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0" name="Line 128"/>
              <p:cNvSpPr>
                <a:spLocks noChangeShapeType="1"/>
              </p:cNvSpPr>
              <p:nvPr/>
            </p:nvSpPr>
            <p:spPr bwMode="auto">
              <a:xfrm>
                <a:off x="3889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1" name="Line 129"/>
              <p:cNvSpPr>
                <a:spLocks noChangeShapeType="1"/>
              </p:cNvSpPr>
              <p:nvPr/>
            </p:nvSpPr>
            <p:spPr bwMode="auto">
              <a:xfrm>
                <a:off x="3980" y="938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2" name="Line 130"/>
              <p:cNvSpPr>
                <a:spLocks noChangeShapeType="1"/>
              </p:cNvSpPr>
              <p:nvPr/>
            </p:nvSpPr>
            <p:spPr bwMode="auto">
              <a:xfrm>
                <a:off x="4071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3" name="Line 131"/>
              <p:cNvSpPr>
                <a:spLocks noChangeShapeType="1"/>
              </p:cNvSpPr>
              <p:nvPr/>
            </p:nvSpPr>
            <p:spPr bwMode="auto">
              <a:xfrm>
                <a:off x="4161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4" name="Line 132"/>
              <p:cNvSpPr>
                <a:spLocks noChangeShapeType="1"/>
              </p:cNvSpPr>
              <p:nvPr/>
            </p:nvSpPr>
            <p:spPr bwMode="auto">
              <a:xfrm>
                <a:off x="4252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5" name="Line 133"/>
              <p:cNvSpPr>
                <a:spLocks noChangeShapeType="1"/>
              </p:cNvSpPr>
              <p:nvPr/>
            </p:nvSpPr>
            <p:spPr bwMode="auto">
              <a:xfrm>
                <a:off x="4343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6" name="Line 134"/>
              <p:cNvSpPr>
                <a:spLocks noChangeShapeType="1"/>
              </p:cNvSpPr>
              <p:nvPr/>
            </p:nvSpPr>
            <p:spPr bwMode="auto">
              <a:xfrm>
                <a:off x="4433" y="93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27" name="Line 135"/>
              <p:cNvSpPr>
                <a:spLocks noChangeShapeType="1"/>
              </p:cNvSpPr>
              <p:nvPr/>
            </p:nvSpPr>
            <p:spPr bwMode="auto">
              <a:xfrm>
                <a:off x="4524" y="937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Overeenkomst CV en stroomkring</a:t>
            </a:r>
          </a:p>
        </p:txBody>
      </p: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-36513" y="3810000"/>
            <a:ext cx="7027863" cy="2597150"/>
            <a:chOff x="-23" y="2400"/>
            <a:chExt cx="4427" cy="1636"/>
          </a:xfrm>
        </p:grpSpPr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2360" y="2402"/>
              <a:ext cx="1872" cy="640"/>
            </a:xfrm>
            <a:custGeom>
              <a:avLst/>
              <a:gdLst>
                <a:gd name="T0" fmla="*/ 1872 w 1872"/>
                <a:gd name="T1" fmla="*/ 640 h 640"/>
                <a:gd name="T2" fmla="*/ 1871 w 1872"/>
                <a:gd name="T3" fmla="*/ 0 h 640"/>
                <a:gd name="T4" fmla="*/ 0 w 1872"/>
                <a:gd name="T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2" h="640">
                  <a:moveTo>
                    <a:pt x="1872" y="640"/>
                  </a:moveTo>
                  <a:lnTo>
                    <a:pt x="1871" y="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416" y="3304"/>
              <a:ext cx="1936" cy="731"/>
            </a:xfrm>
            <a:custGeom>
              <a:avLst/>
              <a:gdLst>
                <a:gd name="T0" fmla="*/ 0 w 1936"/>
                <a:gd name="T1" fmla="*/ 0 h 731"/>
                <a:gd name="T2" fmla="*/ 1 w 1936"/>
                <a:gd name="T3" fmla="*/ 731 h 731"/>
                <a:gd name="T4" fmla="*/ 1936 w 1936"/>
                <a:gd name="T5" fmla="*/ 728 h 731"/>
                <a:gd name="T6" fmla="*/ 1936 w 1936"/>
                <a:gd name="T7" fmla="*/ 15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6" h="731">
                  <a:moveTo>
                    <a:pt x="0" y="0"/>
                  </a:moveTo>
                  <a:lnTo>
                    <a:pt x="1" y="731"/>
                  </a:lnTo>
                  <a:lnTo>
                    <a:pt x="1936" y="728"/>
                  </a:lnTo>
                  <a:lnTo>
                    <a:pt x="1936" y="1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399" name="AutoShape 7"/>
            <p:cNvSpPr>
              <a:spLocks noChangeArrowheads="1"/>
            </p:cNvSpPr>
            <p:nvPr/>
          </p:nvSpPr>
          <p:spPr bwMode="auto">
            <a:xfrm rot="-16200000" flipH="1" flipV="1">
              <a:off x="2115" y="2976"/>
              <a:ext cx="488" cy="483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0" name="AutoShape 8"/>
            <p:cNvSpPr>
              <a:spLocks noChangeAspect="1" noChangeArrowheads="1"/>
            </p:cNvSpPr>
            <p:nvPr/>
          </p:nvSpPr>
          <p:spPr bwMode="auto">
            <a:xfrm rot="-16200000" flipH="1" flipV="1">
              <a:off x="4066" y="3046"/>
              <a:ext cx="340" cy="337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20" y="2400"/>
              <a:ext cx="1948" cy="762"/>
            </a:xfrm>
            <a:custGeom>
              <a:avLst/>
              <a:gdLst>
                <a:gd name="T0" fmla="*/ 0 w 1948"/>
                <a:gd name="T1" fmla="*/ 762 h 762"/>
                <a:gd name="T2" fmla="*/ 0 w 1948"/>
                <a:gd name="T3" fmla="*/ 0 h 762"/>
                <a:gd name="T4" fmla="*/ 1948 w 1948"/>
                <a:gd name="T5" fmla="*/ 0 h 762"/>
                <a:gd name="T6" fmla="*/ 1948 w 1948"/>
                <a:gd name="T7" fmla="*/ 58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762">
                  <a:moveTo>
                    <a:pt x="0" y="762"/>
                  </a:moveTo>
                  <a:lnTo>
                    <a:pt x="0" y="0"/>
                  </a:lnTo>
                  <a:lnTo>
                    <a:pt x="1948" y="0"/>
                  </a:lnTo>
                  <a:lnTo>
                    <a:pt x="1948" y="584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2352" y="3392"/>
              <a:ext cx="1888" cy="644"/>
            </a:xfrm>
            <a:custGeom>
              <a:avLst/>
              <a:gdLst>
                <a:gd name="T0" fmla="*/ 1888 w 1888"/>
                <a:gd name="T1" fmla="*/ 0 h 644"/>
                <a:gd name="T2" fmla="*/ 1886 w 1888"/>
                <a:gd name="T3" fmla="*/ 644 h 644"/>
                <a:gd name="T4" fmla="*/ 0 w 1888"/>
                <a:gd name="T5" fmla="*/ 6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8" h="644">
                  <a:moveTo>
                    <a:pt x="1888" y="0"/>
                  </a:moveTo>
                  <a:lnTo>
                    <a:pt x="1886" y="644"/>
                  </a:lnTo>
                  <a:lnTo>
                    <a:pt x="0" y="64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59404" name="Group 12"/>
            <p:cNvGrpSpPr>
              <a:grpSpLocks/>
            </p:cNvGrpSpPr>
            <p:nvPr/>
          </p:nvGrpSpPr>
          <p:grpSpPr bwMode="auto">
            <a:xfrm rot="-16200000" flipH="1" flipV="1">
              <a:off x="22" y="2737"/>
              <a:ext cx="577" cy="667"/>
              <a:chOff x="4675" y="-199"/>
              <a:chExt cx="577" cy="667"/>
            </a:xfrm>
          </p:grpSpPr>
          <p:sp>
            <p:nvSpPr>
              <p:cNvPr id="59405" name="Text Box 13"/>
              <p:cNvSpPr txBox="1">
                <a:spLocks noChangeArrowheads="1"/>
              </p:cNvSpPr>
              <p:nvPr/>
            </p:nvSpPr>
            <p:spPr bwMode="auto">
              <a:xfrm>
                <a:off x="4675" y="-108"/>
                <a:ext cx="57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grpSp>
            <p:nvGrpSpPr>
              <p:cNvPr id="59406" name="Group 14"/>
              <p:cNvGrpSpPr>
                <a:grpSpLocks/>
              </p:cNvGrpSpPr>
              <p:nvPr/>
            </p:nvGrpSpPr>
            <p:grpSpPr bwMode="auto">
              <a:xfrm flipH="1">
                <a:off x="4740" y="-199"/>
                <a:ext cx="429" cy="667"/>
                <a:chOff x="2354" y="2112"/>
                <a:chExt cx="337" cy="530"/>
              </a:xfrm>
            </p:grpSpPr>
            <p:sp>
              <p:nvSpPr>
                <p:cNvPr id="59407" name="Freeform 15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8" name="Freeform 16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54" y="2112"/>
                  <a:ext cx="33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54" y="2135"/>
                  <a:ext cx="33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9471" name="Line 79"/>
            <p:cNvSpPr>
              <a:spLocks noChangeShapeType="1"/>
            </p:cNvSpPr>
            <p:nvPr/>
          </p:nvSpPr>
          <p:spPr bwMode="auto">
            <a:xfrm>
              <a:off x="2362" y="2511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72" name="Line 80"/>
            <p:cNvSpPr>
              <a:spLocks noChangeShapeType="1"/>
            </p:cNvSpPr>
            <p:nvPr/>
          </p:nvSpPr>
          <p:spPr bwMode="auto">
            <a:xfrm>
              <a:off x="4235" y="2494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9484" name="Group 92"/>
          <p:cNvGrpSpPr>
            <a:grpSpLocks noChangeAspect="1"/>
          </p:cNvGrpSpPr>
          <p:nvPr/>
        </p:nvGrpSpPr>
        <p:grpSpPr bwMode="auto">
          <a:xfrm flipV="1">
            <a:off x="503238" y="1827213"/>
            <a:ext cx="287337" cy="287337"/>
            <a:chOff x="626" y="2390"/>
            <a:chExt cx="2309" cy="2309"/>
          </a:xfrm>
        </p:grpSpPr>
        <p:grpSp>
          <p:nvGrpSpPr>
            <p:cNvPr id="59480" name="Group 88"/>
            <p:cNvGrpSpPr>
              <a:grpSpLocks noChangeAspect="1"/>
            </p:cNvGrpSpPr>
            <p:nvPr/>
          </p:nvGrpSpPr>
          <p:grpSpPr bwMode="auto">
            <a:xfrm>
              <a:off x="626" y="2931"/>
              <a:ext cx="2309" cy="1179"/>
              <a:chOff x="626" y="2931"/>
              <a:chExt cx="2309" cy="1179"/>
            </a:xfrm>
          </p:grpSpPr>
          <p:sp>
            <p:nvSpPr>
              <p:cNvPr id="59478" name="Arc 86"/>
              <p:cNvSpPr>
                <a:spLocks noChangeAspect="1"/>
              </p:cNvSpPr>
              <p:nvPr/>
            </p:nvSpPr>
            <p:spPr bwMode="auto">
              <a:xfrm>
                <a:off x="626" y="2931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79" name="Arc 87"/>
              <p:cNvSpPr>
                <a:spLocks noChangeAspect="1"/>
              </p:cNvSpPr>
              <p:nvPr/>
            </p:nvSpPr>
            <p:spPr bwMode="auto">
              <a:xfrm flipV="1">
                <a:off x="1783" y="3499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481" name="Group 89"/>
            <p:cNvGrpSpPr>
              <a:grpSpLocks noChangeAspect="1"/>
            </p:cNvGrpSpPr>
            <p:nvPr/>
          </p:nvGrpSpPr>
          <p:grpSpPr bwMode="auto">
            <a:xfrm rot="-5400000">
              <a:off x="674" y="2955"/>
              <a:ext cx="2309" cy="1179"/>
              <a:chOff x="626" y="2931"/>
              <a:chExt cx="2309" cy="1179"/>
            </a:xfrm>
          </p:grpSpPr>
          <p:sp>
            <p:nvSpPr>
              <p:cNvPr id="59482" name="Arc 90"/>
              <p:cNvSpPr>
                <a:spLocks noChangeAspect="1"/>
              </p:cNvSpPr>
              <p:nvPr/>
            </p:nvSpPr>
            <p:spPr bwMode="auto">
              <a:xfrm>
                <a:off x="626" y="2931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83" name="Arc 91"/>
              <p:cNvSpPr>
                <a:spLocks noChangeAspect="1"/>
              </p:cNvSpPr>
              <p:nvPr/>
            </p:nvSpPr>
            <p:spPr bwMode="auto">
              <a:xfrm flipV="1">
                <a:off x="1783" y="3499"/>
                <a:ext cx="1152" cy="61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0 w 43200"/>
                  <a:gd name="T1" fmla="*/ 22907 h 22907"/>
                  <a:gd name="T2" fmla="*/ 43200 w 43200"/>
                  <a:gd name="T3" fmla="*/ 21600 h 22907"/>
                  <a:gd name="T4" fmla="*/ 21600 w 43200"/>
                  <a:gd name="T5" fmla="*/ 21600 h 2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7" fill="none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7" stroke="0" extrusionOk="0">
                    <a:moveTo>
                      <a:pt x="39" y="22907"/>
                    </a:moveTo>
                    <a:cubicBezTo>
                      <a:pt x="13" y="22471"/>
                      <a:pt x="0" y="2203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540" name="Text Box 148"/>
          <p:cNvSpPr txBox="1">
            <a:spLocks noChangeArrowheads="1"/>
          </p:cNvSpPr>
          <p:nvPr/>
        </p:nvSpPr>
        <p:spPr bwMode="auto">
          <a:xfrm>
            <a:off x="2200275" y="14589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541" name="Text Box 149"/>
          <p:cNvSpPr txBox="1">
            <a:spLocks noChangeArrowheads="1"/>
          </p:cNvSpPr>
          <p:nvPr/>
        </p:nvSpPr>
        <p:spPr bwMode="auto">
          <a:xfrm>
            <a:off x="5435600" y="14589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542" name="Text Box 150"/>
          <p:cNvSpPr txBox="1">
            <a:spLocks noChangeArrowheads="1"/>
          </p:cNvSpPr>
          <p:nvPr/>
        </p:nvSpPr>
        <p:spPr bwMode="auto">
          <a:xfrm>
            <a:off x="3749675" y="39338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543" name="Text Box 151"/>
          <p:cNvSpPr txBox="1">
            <a:spLocks noChangeArrowheads="1"/>
          </p:cNvSpPr>
          <p:nvPr/>
        </p:nvSpPr>
        <p:spPr bwMode="auto">
          <a:xfrm>
            <a:off x="6692900" y="39465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544" name="Text Box 152"/>
          <p:cNvSpPr txBox="1">
            <a:spLocks noChangeArrowheads="1"/>
          </p:cNvSpPr>
          <p:nvPr/>
        </p:nvSpPr>
        <p:spPr bwMode="auto">
          <a:xfrm>
            <a:off x="3490913" y="251777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545" name="Text Box 153"/>
          <p:cNvSpPr txBox="1">
            <a:spLocks noChangeArrowheads="1"/>
          </p:cNvSpPr>
          <p:nvPr/>
        </p:nvSpPr>
        <p:spPr bwMode="auto">
          <a:xfrm>
            <a:off x="6299200" y="249237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546" name="Text Box 154"/>
          <p:cNvSpPr txBox="1">
            <a:spLocks noChangeArrowheads="1"/>
          </p:cNvSpPr>
          <p:nvPr/>
        </p:nvSpPr>
        <p:spPr bwMode="auto">
          <a:xfrm>
            <a:off x="4105275" y="477520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547" name="Text Box 155"/>
          <p:cNvSpPr txBox="1">
            <a:spLocks noChangeArrowheads="1"/>
          </p:cNvSpPr>
          <p:nvPr/>
        </p:nvSpPr>
        <p:spPr bwMode="auto">
          <a:xfrm>
            <a:off x="6973888" y="4775200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400" b="1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548" name="Text Box 156"/>
          <p:cNvSpPr txBox="1">
            <a:spLocks noChangeArrowheads="1"/>
          </p:cNvSpPr>
          <p:nvPr/>
        </p:nvSpPr>
        <p:spPr bwMode="auto">
          <a:xfrm>
            <a:off x="827088" y="1747838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0000"/>
                </a:solidFill>
                <a:latin typeface="Comic Sans MS" pitchFamily="66" charset="0"/>
              </a:rPr>
              <a:t>Pomp</a:t>
            </a:r>
            <a:endParaRPr lang="nl-NL" altLang="nl-NL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549" name="Text Box 157"/>
          <p:cNvSpPr txBox="1">
            <a:spLocks noChangeArrowheads="1"/>
          </p:cNvSpPr>
          <p:nvPr/>
        </p:nvSpPr>
        <p:spPr bwMode="auto">
          <a:xfrm>
            <a:off x="958850" y="4856163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0000"/>
                </a:solidFill>
                <a:latin typeface="Comic Sans MS" pitchFamily="66" charset="0"/>
              </a:rPr>
              <a:t>Spanningsbron</a:t>
            </a:r>
            <a:endParaRPr lang="nl-NL" altLang="nl-NL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552" name="Rectangle 160"/>
          <p:cNvSpPr>
            <a:spLocks noChangeArrowheads="1"/>
          </p:cNvSpPr>
          <p:nvPr/>
        </p:nvSpPr>
        <p:spPr bwMode="auto">
          <a:xfrm>
            <a:off x="323850" y="4584700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9554" name="Line 162"/>
          <p:cNvSpPr>
            <a:spLocks noChangeShapeType="1"/>
          </p:cNvSpPr>
          <p:nvPr/>
        </p:nvSpPr>
        <p:spPr bwMode="auto">
          <a:xfrm flipV="1">
            <a:off x="755650" y="1438275"/>
            <a:ext cx="0" cy="2889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1581150" y="34036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0,55 A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3708400" y="563562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0,50 A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6875463" y="56483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 A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969963" y="5397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0,6 L/s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2339975" y="10318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3333CC"/>
                </a:solidFill>
                <a:latin typeface="Comic Sans MS" pitchFamily="66" charset="0"/>
              </a:rPr>
              <a:t>0,4 L/s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5584825" y="9175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? L/s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5651500" y="917575"/>
            <a:ext cx="1584325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0,2 L/s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6838950" y="5614988"/>
            <a:ext cx="14414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FF3300"/>
                </a:solidFill>
                <a:latin typeface="Comic Sans MS" pitchFamily="66" charset="0"/>
              </a:rPr>
              <a:t>0,05 A</a:t>
            </a:r>
          </a:p>
        </p:txBody>
      </p:sp>
      <p:sp>
        <p:nvSpPr>
          <p:cNvPr id="59566" name="Freeform 174"/>
          <p:cNvSpPr>
            <a:spLocks/>
          </p:cNvSpPr>
          <p:nvPr/>
        </p:nvSpPr>
        <p:spPr bwMode="auto">
          <a:xfrm>
            <a:off x="647700" y="900113"/>
            <a:ext cx="1588" cy="873125"/>
          </a:xfrm>
          <a:custGeom>
            <a:avLst/>
            <a:gdLst>
              <a:gd name="T0" fmla="*/ 0 w 1"/>
              <a:gd name="T1" fmla="*/ 0 h 550"/>
              <a:gd name="T2" fmla="*/ 0 w 1"/>
              <a:gd name="T3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50">
                <a:moveTo>
                  <a:pt x="0" y="0"/>
                </a:moveTo>
                <a:lnTo>
                  <a:pt x="0" y="55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67" name="Freeform 175"/>
          <p:cNvSpPr>
            <a:spLocks/>
          </p:cNvSpPr>
          <p:nvPr/>
        </p:nvSpPr>
        <p:spPr bwMode="auto">
          <a:xfrm>
            <a:off x="655638" y="2152650"/>
            <a:ext cx="1587" cy="971550"/>
          </a:xfrm>
          <a:custGeom>
            <a:avLst/>
            <a:gdLst>
              <a:gd name="T0" fmla="*/ 0 w 1"/>
              <a:gd name="T1" fmla="*/ 0 h 612"/>
              <a:gd name="T2" fmla="*/ 1 w 1"/>
              <a:gd name="T3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612">
                <a:moveTo>
                  <a:pt x="0" y="0"/>
                </a:moveTo>
                <a:lnTo>
                  <a:pt x="1" y="612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76" name="Freeform 184"/>
          <p:cNvSpPr>
            <a:spLocks/>
          </p:cNvSpPr>
          <p:nvPr/>
        </p:nvSpPr>
        <p:spPr bwMode="auto">
          <a:xfrm>
            <a:off x="663575" y="3803650"/>
            <a:ext cx="1588" cy="1206500"/>
          </a:xfrm>
          <a:custGeom>
            <a:avLst/>
            <a:gdLst>
              <a:gd name="T0" fmla="*/ 0 w 1"/>
              <a:gd name="T1" fmla="*/ 0 h 760"/>
              <a:gd name="T2" fmla="*/ 0 w 1"/>
              <a:gd name="T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60">
                <a:moveTo>
                  <a:pt x="0" y="0"/>
                </a:moveTo>
                <a:lnTo>
                  <a:pt x="0" y="760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577" name="Freeform 185"/>
          <p:cNvSpPr>
            <a:spLocks/>
          </p:cNvSpPr>
          <p:nvPr/>
        </p:nvSpPr>
        <p:spPr bwMode="auto">
          <a:xfrm>
            <a:off x="657225" y="5270500"/>
            <a:ext cx="1588" cy="1130300"/>
          </a:xfrm>
          <a:custGeom>
            <a:avLst/>
            <a:gdLst>
              <a:gd name="T0" fmla="*/ 1 w 1"/>
              <a:gd name="T1" fmla="*/ 0 h 712"/>
              <a:gd name="T2" fmla="*/ 0 w 1"/>
              <a:gd name="T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12">
                <a:moveTo>
                  <a:pt x="1" y="0"/>
                </a:moveTo>
                <a:lnTo>
                  <a:pt x="0" y="712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9584" name="Group 192"/>
          <p:cNvGrpSpPr>
            <a:grpSpLocks/>
          </p:cNvGrpSpPr>
          <p:nvPr/>
        </p:nvGrpSpPr>
        <p:grpSpPr bwMode="auto">
          <a:xfrm>
            <a:off x="131763" y="1436688"/>
            <a:ext cx="1008062" cy="1241425"/>
            <a:chOff x="83" y="905"/>
            <a:chExt cx="635" cy="782"/>
          </a:xfrm>
        </p:grpSpPr>
        <p:sp>
          <p:nvSpPr>
            <p:cNvPr id="59582" name="Rectangle 190"/>
            <p:cNvSpPr>
              <a:spLocks noChangeArrowheads="1"/>
            </p:cNvSpPr>
            <p:nvPr/>
          </p:nvSpPr>
          <p:spPr bwMode="auto">
            <a:xfrm>
              <a:off x="146" y="905"/>
              <a:ext cx="409" cy="590"/>
            </a:xfrm>
            <a:prstGeom prst="rect">
              <a:avLst/>
            </a:prstGeom>
            <a:solidFill>
              <a:srgbClr val="EAEAEA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583" name="Text Box 191"/>
            <p:cNvSpPr txBox="1">
              <a:spLocks noChangeArrowheads="1"/>
            </p:cNvSpPr>
            <p:nvPr/>
          </p:nvSpPr>
          <p:spPr bwMode="auto">
            <a:xfrm>
              <a:off x="83" y="1495"/>
              <a:ext cx="6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1400" b="1">
                  <a:solidFill>
                    <a:srgbClr val="000000"/>
                  </a:solidFill>
                  <a:latin typeface="Comic Sans MS" pitchFamily="66" charset="0"/>
                </a:rPr>
                <a:t>CV-ketel</a:t>
              </a:r>
              <a:endParaRPr lang="nl-NL" altLang="nl-NL" sz="1400" b="1" baseline="-25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Actieknop: Verder of Volgende 9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426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9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540" grpId="0"/>
      <p:bldP spid="59541" grpId="0"/>
      <p:bldP spid="59542" grpId="0"/>
      <p:bldP spid="59543" grpId="0"/>
      <p:bldP spid="59544" grpId="0"/>
      <p:bldP spid="59545" grpId="0"/>
      <p:bldP spid="59546" grpId="0"/>
      <p:bldP spid="59547" grpId="0"/>
      <p:bldP spid="59548" grpId="0"/>
      <p:bldP spid="59549" grpId="0"/>
      <p:bldP spid="59552" grpId="0" build="allAtOnce"/>
      <p:bldP spid="59554" grpId="0" animBg="1"/>
      <p:bldP spid="59555" grpId="0"/>
      <p:bldP spid="59556" grpId="0"/>
      <p:bldP spid="59557" grpId="0"/>
      <p:bldP spid="59558" grpId="0"/>
      <p:bldP spid="59559" grpId="0"/>
      <p:bldP spid="59562" grpId="0"/>
      <p:bldP spid="59563" grpId="0" animBg="1"/>
      <p:bldP spid="59564" grpId="0" animBg="1"/>
      <p:bldP spid="59566" grpId="0" animBg="1"/>
      <p:bldP spid="59567" grpId="0" animBg="1"/>
      <p:bldP spid="59576" grpId="0" animBg="1"/>
      <p:bldP spid="595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56984" cy="52130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8295"/>
            <a:ext cx="8951192" cy="584775"/>
          </a:xfrm>
        </p:spPr>
        <p:txBody>
          <a:bodyPr wrap="square" anchor="t" anchorCtr="0">
            <a:spAutoFit/>
          </a:bodyPr>
          <a:lstStyle/>
          <a:p>
            <a:pPr indent="95250"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gevaar van elektrische stroom 1/4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Vrije vorm 79"/>
          <p:cNvSpPr/>
          <p:nvPr/>
        </p:nvSpPr>
        <p:spPr>
          <a:xfrm>
            <a:off x="8024884" y="5745707"/>
            <a:ext cx="68238" cy="40944"/>
          </a:xfrm>
          <a:custGeom>
            <a:avLst/>
            <a:gdLst>
              <a:gd name="connsiteX0" fmla="*/ 68238 w 68238"/>
              <a:gd name="connsiteY0" fmla="*/ 0 h 40944"/>
              <a:gd name="connsiteX1" fmla="*/ 0 w 68238"/>
              <a:gd name="connsiteY1" fmla="*/ 40944 h 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8" h="40944">
                <a:moveTo>
                  <a:pt x="68238" y="0"/>
                </a:moveTo>
                <a:lnTo>
                  <a:pt x="0" y="409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84" name="Toelichting met afgeronde rechthoek 83"/>
          <p:cNvSpPr/>
          <p:nvPr/>
        </p:nvSpPr>
        <p:spPr>
          <a:xfrm>
            <a:off x="358731" y="3237411"/>
            <a:ext cx="2210174" cy="1021556"/>
          </a:xfrm>
          <a:prstGeom prst="wedgeRoundRectCallout">
            <a:avLst>
              <a:gd name="adj1" fmla="val -26921"/>
              <a:gd name="adj2" fmla="val -19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AC-1: Voelbaar.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Géén schrikreactie.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oelichting met afgeronde rechthoek 84"/>
          <p:cNvSpPr/>
          <p:nvPr/>
        </p:nvSpPr>
        <p:spPr>
          <a:xfrm>
            <a:off x="2339752" y="3237411"/>
            <a:ext cx="1728192" cy="1021556"/>
          </a:xfrm>
          <a:prstGeom prst="wedgeRoundRectCallout">
            <a:avLst>
              <a:gd name="adj1" fmla="val -9930"/>
              <a:gd name="adj2" fmla="val -408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AC-2: Géén schadelijke effecten.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oelichting met afgeronde rechthoek 85"/>
          <p:cNvSpPr/>
          <p:nvPr/>
        </p:nvSpPr>
        <p:spPr>
          <a:xfrm>
            <a:off x="4130255" y="3271401"/>
            <a:ext cx="3106041" cy="1328023"/>
          </a:xfrm>
          <a:prstGeom prst="wedgeRoundRectCallout">
            <a:avLst>
              <a:gd name="adj1" fmla="val 47142"/>
              <a:gd name="adj2" fmla="val 118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AC-3: Spiercontracties, ademhalingsmoeilijkheden, geen orgaanschade. Onbeweeglijkheid.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oelichting met afgeronde rechthoek 87"/>
          <p:cNvSpPr/>
          <p:nvPr/>
        </p:nvSpPr>
        <p:spPr>
          <a:xfrm>
            <a:off x="1115616" y="1703637"/>
            <a:ext cx="2736304" cy="1328023"/>
          </a:xfrm>
          <a:prstGeom prst="wedgeRoundRectCallout">
            <a:avLst>
              <a:gd name="adj1" fmla="val 48893"/>
              <a:gd name="adj2" fmla="val 1982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Loslaatdrempel 10 </a:t>
            </a: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mA.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kunt je hand kan niet meer openen door verkramping.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4185128" y="937590"/>
            <a:ext cx="1827032" cy="4874304"/>
            <a:chOff x="4185128" y="996494"/>
            <a:chExt cx="1827032" cy="4874304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4556234" y="996494"/>
              <a:ext cx="0" cy="4157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4185128" y="5501466"/>
              <a:ext cx="182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mA </a:t>
              </a:r>
              <a:r>
                <a:rPr lang="nl-NL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aardlek</a:t>
              </a:r>
              <a:endPara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628242" y="947966"/>
            <a:ext cx="3680495" cy="4171885"/>
            <a:chOff x="4644008" y="991104"/>
            <a:chExt cx="3680495" cy="4171885"/>
          </a:xfrm>
        </p:grpSpPr>
        <p:sp>
          <p:nvSpPr>
            <p:cNvPr id="75" name="Vrije vorm 74"/>
            <p:cNvSpPr/>
            <p:nvPr/>
          </p:nvSpPr>
          <p:spPr>
            <a:xfrm>
              <a:off x="6335525" y="2410787"/>
              <a:ext cx="1942821" cy="1379166"/>
            </a:xfrm>
            <a:custGeom>
              <a:avLst/>
              <a:gdLst>
                <a:gd name="connsiteX0" fmla="*/ 0 w 1924334"/>
                <a:gd name="connsiteY0" fmla="*/ 1351129 h 1351129"/>
                <a:gd name="connsiteX1" fmla="*/ 1924334 w 1924334"/>
                <a:gd name="connsiteY1" fmla="*/ 0 h 1351129"/>
                <a:gd name="connsiteX0" fmla="*/ 0 w 1871171"/>
                <a:gd name="connsiteY0" fmla="*/ 1308598 h 1308598"/>
                <a:gd name="connsiteX1" fmla="*/ 1871171 w 1871171"/>
                <a:gd name="connsiteY1" fmla="*/ 0 h 13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171" h="1308598">
                  <a:moveTo>
                    <a:pt x="0" y="1308598"/>
                  </a:moveTo>
                  <a:lnTo>
                    <a:pt x="187117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/>
            <p:cNvSpPr>
              <a:spLocks noChangeAspect="1"/>
            </p:cNvSpPr>
            <p:nvPr/>
          </p:nvSpPr>
          <p:spPr>
            <a:xfrm>
              <a:off x="4938861" y="991104"/>
              <a:ext cx="2093751" cy="1526503"/>
            </a:xfrm>
            <a:custGeom>
              <a:avLst/>
              <a:gdLst>
                <a:gd name="connsiteX0" fmla="*/ 0 w 1924335"/>
                <a:gd name="connsiteY0" fmla="*/ 1392072 h 1392072"/>
                <a:gd name="connsiteX1" fmla="*/ 1924335 w 1924335"/>
                <a:gd name="connsiteY1" fmla="*/ 0 h 1392072"/>
                <a:gd name="connsiteX0" fmla="*/ 0 w 1839275"/>
                <a:gd name="connsiteY0" fmla="*/ 1328277 h 1328277"/>
                <a:gd name="connsiteX1" fmla="*/ 1839275 w 1839275"/>
                <a:gd name="connsiteY1" fmla="*/ 0 h 132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9275" h="1328277">
                  <a:moveTo>
                    <a:pt x="0" y="1328277"/>
                  </a:moveTo>
                  <a:lnTo>
                    <a:pt x="183927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" name="Groep 9"/>
            <p:cNvGrpSpPr/>
            <p:nvPr/>
          </p:nvGrpSpPr>
          <p:grpSpPr>
            <a:xfrm>
              <a:off x="4644008" y="993516"/>
              <a:ext cx="3680495" cy="4169473"/>
              <a:chOff x="4659774" y="1009282"/>
              <a:chExt cx="3680495" cy="4169473"/>
            </a:xfrm>
          </p:grpSpPr>
          <p:grpSp>
            <p:nvGrpSpPr>
              <p:cNvPr id="82" name="Groep 81"/>
              <p:cNvGrpSpPr/>
              <p:nvPr/>
            </p:nvGrpSpPr>
            <p:grpSpPr>
              <a:xfrm>
                <a:off x="4659774" y="1018720"/>
                <a:ext cx="3680495" cy="4138541"/>
                <a:chOff x="4465523" y="1728120"/>
                <a:chExt cx="3717776" cy="4140896"/>
              </a:xfrm>
            </p:grpSpPr>
            <p:sp>
              <p:nvSpPr>
                <p:cNvPr id="76" name="Vrije vorm 75"/>
                <p:cNvSpPr/>
                <p:nvPr/>
              </p:nvSpPr>
              <p:spPr>
                <a:xfrm>
                  <a:off x="6237027" y="3559228"/>
                  <a:ext cx="1884978" cy="1331451"/>
                </a:xfrm>
                <a:custGeom>
                  <a:avLst/>
                  <a:gdLst>
                    <a:gd name="connsiteX0" fmla="*/ 0 w 1842448"/>
                    <a:gd name="connsiteY0" fmla="*/ 1310185 h 1310185"/>
                    <a:gd name="connsiteX1" fmla="*/ 1842448 w 1842448"/>
                    <a:gd name="connsiteY1" fmla="*/ 0 h 1310185"/>
                    <a:gd name="connsiteX0" fmla="*/ 0 w 1884978"/>
                    <a:gd name="connsiteY0" fmla="*/ 1331451 h 1331451"/>
                    <a:gd name="connsiteX1" fmla="*/ 1884978 w 1884978"/>
                    <a:gd name="connsiteY1" fmla="*/ 0 h 133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4978" h="1331451">
                      <a:moveTo>
                        <a:pt x="0" y="1331451"/>
                      </a:moveTo>
                      <a:lnTo>
                        <a:pt x="1884978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1" name="Groep 80"/>
                <p:cNvGrpSpPr/>
                <p:nvPr/>
              </p:nvGrpSpPr>
              <p:grpSpPr>
                <a:xfrm>
                  <a:off x="4465523" y="1728120"/>
                  <a:ext cx="3717776" cy="4140896"/>
                  <a:chOff x="4465523" y="1728120"/>
                  <a:chExt cx="3717776" cy="4140896"/>
                </a:xfrm>
              </p:grpSpPr>
              <p:sp>
                <p:nvSpPr>
                  <p:cNvPr id="65" name="Vrije vorm 64"/>
                  <p:cNvSpPr/>
                  <p:nvPr/>
                </p:nvSpPr>
                <p:spPr>
                  <a:xfrm>
                    <a:off x="5404418" y="1730472"/>
                    <a:ext cx="2720555" cy="1897517"/>
                  </a:xfrm>
                  <a:custGeom>
                    <a:avLst/>
                    <a:gdLst>
                      <a:gd name="connsiteX0" fmla="*/ 2674962 w 2674962"/>
                      <a:gd name="connsiteY0" fmla="*/ 0 h 1910687"/>
                      <a:gd name="connsiteX1" fmla="*/ 0 w 2674962"/>
                      <a:gd name="connsiteY1" fmla="*/ 1910687 h 1910687"/>
                      <a:gd name="connsiteX0" fmla="*/ 2568637 w 2568637"/>
                      <a:gd name="connsiteY0" fmla="*/ 0 h 1814994"/>
                      <a:gd name="connsiteX1" fmla="*/ 0 w 2568637"/>
                      <a:gd name="connsiteY1" fmla="*/ 1814994 h 1814994"/>
                      <a:gd name="connsiteX0" fmla="*/ 2632432 w 2632432"/>
                      <a:gd name="connsiteY0" fmla="*/ 0 h 1878789"/>
                      <a:gd name="connsiteX1" fmla="*/ 0 w 2632432"/>
                      <a:gd name="connsiteY1" fmla="*/ 1878789 h 1878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32432" h="1878789">
                        <a:moveTo>
                          <a:pt x="2632432" y="0"/>
                        </a:moveTo>
                        <a:lnTo>
                          <a:pt x="0" y="1878789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8" name="Vrije vorm 67"/>
                  <p:cNvSpPr/>
                  <p:nvPr/>
                </p:nvSpPr>
                <p:spPr>
                  <a:xfrm>
                    <a:off x="5057197" y="1730472"/>
                    <a:ext cx="2403697" cy="1723115"/>
                  </a:xfrm>
                  <a:custGeom>
                    <a:avLst/>
                    <a:gdLst>
                      <a:gd name="connsiteX0" fmla="*/ 2333767 w 2333767"/>
                      <a:gd name="connsiteY0" fmla="*/ 0 h 1651379"/>
                      <a:gd name="connsiteX1" fmla="*/ 0 w 2333767"/>
                      <a:gd name="connsiteY1" fmla="*/ 1651379 h 1651379"/>
                      <a:gd name="connsiteX0" fmla="*/ 2269971 w 2269971"/>
                      <a:gd name="connsiteY0" fmla="*/ 0 h 1598216"/>
                      <a:gd name="connsiteX1" fmla="*/ 0 w 2269971"/>
                      <a:gd name="connsiteY1" fmla="*/ 1598216 h 1598216"/>
                      <a:gd name="connsiteX0" fmla="*/ 2312501 w 2312501"/>
                      <a:gd name="connsiteY0" fmla="*/ 0 h 1640746"/>
                      <a:gd name="connsiteX1" fmla="*/ 0 w 2312501"/>
                      <a:gd name="connsiteY1" fmla="*/ 1640746 h 1640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2501" h="1640746">
                        <a:moveTo>
                          <a:pt x="2312501" y="0"/>
                        </a:moveTo>
                        <a:lnTo>
                          <a:pt x="0" y="1640746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Vrije vorm 68"/>
                  <p:cNvSpPr>
                    <a:spLocks noChangeAspect="1"/>
                  </p:cNvSpPr>
                  <p:nvPr/>
                </p:nvSpPr>
                <p:spPr>
                  <a:xfrm>
                    <a:off x="4465523" y="1728120"/>
                    <a:ext cx="525087" cy="369558"/>
                  </a:xfrm>
                  <a:custGeom>
                    <a:avLst/>
                    <a:gdLst>
                      <a:gd name="connsiteX0" fmla="*/ 0 w 1924335"/>
                      <a:gd name="connsiteY0" fmla="*/ 1392072 h 1392072"/>
                      <a:gd name="connsiteX1" fmla="*/ 1924335 w 1924335"/>
                      <a:gd name="connsiteY1" fmla="*/ 0 h 1392072"/>
                      <a:gd name="connsiteX0" fmla="*/ 0 w 1839275"/>
                      <a:gd name="connsiteY0" fmla="*/ 1328277 h 1328277"/>
                      <a:gd name="connsiteX1" fmla="*/ 1839275 w 1839275"/>
                      <a:gd name="connsiteY1" fmla="*/ 0 h 1328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9275" h="1328277">
                        <a:moveTo>
                          <a:pt x="0" y="1328277"/>
                        </a:moveTo>
                        <a:lnTo>
                          <a:pt x="1839275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1" name="Vrije vorm 70"/>
                  <p:cNvSpPr/>
                  <p:nvPr/>
                </p:nvSpPr>
                <p:spPr>
                  <a:xfrm>
                    <a:off x="4522010" y="1728121"/>
                    <a:ext cx="1123237" cy="740363"/>
                  </a:xfrm>
                  <a:custGeom>
                    <a:avLst/>
                    <a:gdLst>
                      <a:gd name="connsiteX0" fmla="*/ 0 w 777923"/>
                      <a:gd name="connsiteY0" fmla="*/ 504968 h 504968"/>
                      <a:gd name="connsiteX1" fmla="*/ 777923 w 777923"/>
                      <a:gd name="connsiteY1" fmla="*/ 0 h 504968"/>
                      <a:gd name="connsiteX0" fmla="*/ 0 w 618434"/>
                      <a:gd name="connsiteY0" fmla="*/ 398642 h 398642"/>
                      <a:gd name="connsiteX1" fmla="*/ 618434 w 618434"/>
                      <a:gd name="connsiteY1" fmla="*/ 0 h 398642"/>
                      <a:gd name="connsiteX0" fmla="*/ 0 w 586536"/>
                      <a:gd name="connsiteY0" fmla="*/ 377377 h 377377"/>
                      <a:gd name="connsiteX1" fmla="*/ 586536 w 586536"/>
                      <a:gd name="connsiteY1" fmla="*/ 0 h 3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6536" h="377377">
                        <a:moveTo>
                          <a:pt x="0" y="377377"/>
                        </a:moveTo>
                        <a:lnTo>
                          <a:pt x="586536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3" name="Vrije vorm 72"/>
                  <p:cNvSpPr/>
                  <p:nvPr/>
                </p:nvSpPr>
                <p:spPr>
                  <a:xfrm>
                    <a:off x="5738873" y="2122403"/>
                    <a:ext cx="2397802" cy="1746296"/>
                  </a:xfrm>
                  <a:custGeom>
                    <a:avLst/>
                    <a:gdLst>
                      <a:gd name="connsiteX0" fmla="*/ 0 w 2333767"/>
                      <a:gd name="connsiteY0" fmla="*/ 1678674 h 1678674"/>
                      <a:gd name="connsiteX1" fmla="*/ 2333767 w 2333767"/>
                      <a:gd name="connsiteY1" fmla="*/ 0 h 167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3767" h="1678674">
                        <a:moveTo>
                          <a:pt x="0" y="1678674"/>
                        </a:moveTo>
                        <a:lnTo>
                          <a:pt x="2333767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4" name="Vrije vorm 73"/>
                  <p:cNvSpPr/>
                  <p:nvPr/>
                </p:nvSpPr>
                <p:spPr>
                  <a:xfrm>
                    <a:off x="6014107" y="2599918"/>
                    <a:ext cx="2122569" cy="1540493"/>
                  </a:xfrm>
                  <a:custGeom>
                    <a:avLst/>
                    <a:gdLst>
                      <a:gd name="connsiteX0" fmla="*/ 0 w 2060812"/>
                      <a:gd name="connsiteY0" fmla="*/ 1528549 h 1528549"/>
                      <a:gd name="connsiteX1" fmla="*/ 2060812 w 2060812"/>
                      <a:gd name="connsiteY1" fmla="*/ 0 h 1528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60812" h="1528549">
                        <a:moveTo>
                          <a:pt x="0" y="1528549"/>
                        </a:moveTo>
                        <a:lnTo>
                          <a:pt x="2060812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7" name="Vrije vorm 76"/>
                  <p:cNvSpPr/>
                  <p:nvPr/>
                </p:nvSpPr>
                <p:spPr>
                  <a:xfrm rot="21420000">
                    <a:off x="6215988" y="4056830"/>
                    <a:ext cx="1955259" cy="1257923"/>
                  </a:xfrm>
                  <a:custGeom>
                    <a:avLst/>
                    <a:gdLst>
                      <a:gd name="connsiteX0" fmla="*/ 0 w 1883391"/>
                      <a:gd name="connsiteY0" fmla="*/ 1201003 h 1201003"/>
                      <a:gd name="connsiteX1" fmla="*/ 1883391 w 1883391"/>
                      <a:gd name="connsiteY1" fmla="*/ 0 h 1201003"/>
                      <a:gd name="connsiteX0" fmla="*/ 0 w 1840861"/>
                      <a:gd name="connsiteY0" fmla="*/ 1179738 h 1179738"/>
                      <a:gd name="connsiteX1" fmla="*/ 1840861 w 1840861"/>
                      <a:gd name="connsiteY1" fmla="*/ 0 h 1179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40861" h="1179738">
                        <a:moveTo>
                          <a:pt x="0" y="1179738"/>
                        </a:moveTo>
                        <a:lnTo>
                          <a:pt x="1840861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8" name="Vrije vorm 77"/>
                  <p:cNvSpPr/>
                  <p:nvPr/>
                </p:nvSpPr>
                <p:spPr>
                  <a:xfrm rot="21360000">
                    <a:off x="6194671" y="4568106"/>
                    <a:ext cx="1988628" cy="1255246"/>
                  </a:xfrm>
                  <a:custGeom>
                    <a:avLst/>
                    <a:gdLst>
                      <a:gd name="connsiteX0" fmla="*/ 1419367 w 1419367"/>
                      <a:gd name="connsiteY0" fmla="*/ 0 h 887105"/>
                      <a:gd name="connsiteX1" fmla="*/ 0 w 1419367"/>
                      <a:gd name="connsiteY1" fmla="*/ 887105 h 887105"/>
                      <a:gd name="connsiteX0" fmla="*/ 1546958 w 1546958"/>
                      <a:gd name="connsiteY0" fmla="*/ 0 h 961533"/>
                      <a:gd name="connsiteX1" fmla="*/ 0 w 1546958"/>
                      <a:gd name="connsiteY1" fmla="*/ 961533 h 961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46958" h="961533">
                        <a:moveTo>
                          <a:pt x="1546958" y="0"/>
                        </a:moveTo>
                        <a:lnTo>
                          <a:pt x="0" y="961533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9" name="Vrije vorm 78"/>
                  <p:cNvSpPr/>
                  <p:nvPr/>
                </p:nvSpPr>
                <p:spPr>
                  <a:xfrm rot="21480000">
                    <a:off x="6892793" y="5025869"/>
                    <a:ext cx="1259119" cy="843147"/>
                  </a:xfrm>
                  <a:custGeom>
                    <a:avLst/>
                    <a:gdLst>
                      <a:gd name="connsiteX0" fmla="*/ 682388 w 682388"/>
                      <a:gd name="connsiteY0" fmla="*/ 0 h 436729"/>
                      <a:gd name="connsiteX1" fmla="*/ 0 w 682388"/>
                      <a:gd name="connsiteY1" fmla="*/ 436729 h 436729"/>
                      <a:gd name="connsiteX0" fmla="*/ 767448 w 767448"/>
                      <a:gd name="connsiteY0" fmla="*/ 0 h 511157"/>
                      <a:gd name="connsiteX1" fmla="*/ 0 w 767448"/>
                      <a:gd name="connsiteY1" fmla="*/ 511157 h 5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48" h="511157">
                        <a:moveTo>
                          <a:pt x="767448" y="0"/>
                        </a:moveTo>
                        <a:lnTo>
                          <a:pt x="0" y="511157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33" name="Vrije vorm 32"/>
              <p:cNvSpPr/>
              <p:nvPr/>
            </p:nvSpPr>
            <p:spPr>
              <a:xfrm>
                <a:off x="7608833" y="4710444"/>
                <a:ext cx="646047" cy="468311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37"/>
              <p:cNvSpPr>
                <a:spLocks/>
              </p:cNvSpPr>
              <p:nvPr/>
            </p:nvSpPr>
            <p:spPr>
              <a:xfrm>
                <a:off x="4760177" y="1009282"/>
                <a:ext cx="1675134" cy="1188000"/>
              </a:xfrm>
              <a:custGeom>
                <a:avLst/>
                <a:gdLst>
                  <a:gd name="connsiteX0" fmla="*/ 0 w 1924335"/>
                  <a:gd name="connsiteY0" fmla="*/ 1392072 h 1392072"/>
                  <a:gd name="connsiteX1" fmla="*/ 1924335 w 1924335"/>
                  <a:gd name="connsiteY1" fmla="*/ 0 h 1392072"/>
                  <a:gd name="connsiteX0" fmla="*/ 0 w 1839275"/>
                  <a:gd name="connsiteY0" fmla="*/ 1328277 h 1328277"/>
                  <a:gd name="connsiteX1" fmla="*/ 1839275 w 1839275"/>
                  <a:gd name="connsiteY1" fmla="*/ 0 h 132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9275" h="1328277">
                    <a:moveTo>
                      <a:pt x="0" y="1328277"/>
                    </a:moveTo>
                    <a:lnTo>
                      <a:pt x="183927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3" name="Toelichting met afgeronde rechthoek 12"/>
          <p:cNvSpPr/>
          <p:nvPr/>
        </p:nvSpPr>
        <p:spPr>
          <a:xfrm>
            <a:off x="5383257" y="1021940"/>
            <a:ext cx="2736304" cy="1204586"/>
          </a:xfrm>
          <a:prstGeom prst="wedgeRoundRectCallout">
            <a:avLst>
              <a:gd name="adj1" fmla="val -78192"/>
              <a:gd name="adj2" fmla="val 2856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lekstroom boven de 30 mA gaat aardlekschakelaar binnen 100 ms werken.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0" y="580683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Effecten op het menselijk lichaam bij een wisselstroom van de</a:t>
            </a:r>
          </a:p>
          <a:p>
            <a:pPr indent="952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linkerhand naar beide voeten (15 tot 100 Hz).</a:t>
            </a:r>
          </a:p>
          <a:p>
            <a:pPr indent="95250"/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Veiligheidsnorm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oelichting met afgeronde rechthoek 86"/>
          <p:cNvSpPr/>
          <p:nvPr/>
        </p:nvSpPr>
        <p:spPr>
          <a:xfrm>
            <a:off x="5783217" y="3442917"/>
            <a:ext cx="2336344" cy="1328023"/>
          </a:xfrm>
          <a:prstGeom prst="wedgeRoundRectCallout">
            <a:avLst>
              <a:gd name="adj1" fmla="val 49711"/>
              <a:gd name="adj2" fmla="val 261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AC-4: Hartstilstand, geen ademhaling, orgaanschade, brandwonden.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98047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91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85" grpId="0" animBg="1"/>
      <p:bldP spid="86" grpId="0" animBg="1"/>
      <p:bldP spid="88" grpId="0" animBg="1"/>
      <p:bldP spid="13" grpId="0" animBg="1"/>
      <p:bldP spid="14" grpId="0"/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19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gevaar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2/4.</a:t>
            </a:r>
            <a:endParaRPr lang="nl-NL" sz="2800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953" y="764704"/>
            <a:ext cx="9144000" cy="5509200"/>
          </a:xfrm>
          <a:noFill/>
          <a:ln/>
        </p:spPr>
        <p:txBody>
          <a:bodyPr wrap="square">
            <a:spAutoFit/>
          </a:bodyPr>
          <a:lstStyle/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AC-1: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AC-2:Je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voelt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spiercontracties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ademhalingsmoeilijkheden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tijdelijke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verstoringvan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hartfnuctie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immobilisatie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fysiologische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stilstand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ademhaling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orgaanschade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brandwonden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endParaRPr lang="en-US" altLang="nl-NL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AC-4.1: 5%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hartfibrillatie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AC-4.2: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AC-4.3: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hartfibillatie</a:t>
            </a:r>
            <a:r>
              <a:rPr lang="en-US" alt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Volgens Veiligheidsnorm </a:t>
            </a:r>
            <a:r>
              <a:rPr lang="nl-NL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NEN-IEC</a:t>
            </a:r>
            <a:r>
              <a:rPr lang="nl-N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60479-1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678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021" grpId="0" build="p" autoUpdateAnimBg="0" advAuto="5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36513" y="925513"/>
            <a:ext cx="9890126" cy="1189037"/>
            <a:chOff x="-23" y="583"/>
            <a:chExt cx="6230" cy="749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-23" y="583"/>
              <a:ext cx="6230" cy="749"/>
              <a:chOff x="-23" y="583"/>
              <a:chExt cx="6230" cy="749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auto">
              <a:xfrm>
                <a:off x="791" y="1105"/>
                <a:ext cx="5416" cy="227"/>
              </a:xfrm>
              <a:custGeom>
                <a:avLst/>
                <a:gdLst>
                  <a:gd name="T0" fmla="*/ 0 w 5416"/>
                  <a:gd name="T1" fmla="*/ 0 h 731"/>
                  <a:gd name="T2" fmla="*/ 1 w 5416"/>
                  <a:gd name="T3" fmla="*/ 731 h 731"/>
                  <a:gd name="T4" fmla="*/ 1936 w 5416"/>
                  <a:gd name="T5" fmla="*/ 728 h 731"/>
                  <a:gd name="T6" fmla="*/ 5416 w 5416"/>
                  <a:gd name="T7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6" h="731">
                    <a:moveTo>
                      <a:pt x="0" y="0"/>
                    </a:moveTo>
                    <a:lnTo>
                      <a:pt x="1" y="731"/>
                    </a:lnTo>
                    <a:lnTo>
                      <a:pt x="1936" y="728"/>
                    </a:lnTo>
                    <a:lnTo>
                      <a:pt x="5416" y="731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auto">
              <a:xfrm>
                <a:off x="795" y="735"/>
                <a:ext cx="5376" cy="227"/>
              </a:xfrm>
              <a:custGeom>
                <a:avLst/>
                <a:gdLst>
                  <a:gd name="T0" fmla="*/ 0 w 5376"/>
                  <a:gd name="T1" fmla="*/ 227 h 227"/>
                  <a:gd name="T2" fmla="*/ 0 w 5376"/>
                  <a:gd name="T3" fmla="*/ 1 h 227"/>
                  <a:gd name="T4" fmla="*/ 1948 w 5376"/>
                  <a:gd name="T5" fmla="*/ 1 h 227"/>
                  <a:gd name="T6" fmla="*/ 5376 w 5376"/>
                  <a:gd name="T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76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948" y="1"/>
                    </a:lnTo>
                    <a:lnTo>
                      <a:pt x="537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6566" name="Group 6"/>
              <p:cNvGrpSpPr>
                <a:grpSpLocks/>
              </p:cNvGrpSpPr>
              <p:nvPr/>
            </p:nvGrpSpPr>
            <p:grpSpPr bwMode="auto">
              <a:xfrm rot="-16200000" flipH="1" flipV="1">
                <a:off x="397" y="538"/>
                <a:ext cx="577" cy="667"/>
                <a:chOff x="4675" y="-199"/>
                <a:chExt cx="577" cy="667"/>
              </a:xfrm>
            </p:grpSpPr>
            <p:sp>
              <p:nvSpPr>
                <p:cNvPr id="665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75" y="-108"/>
                  <a:ext cx="577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4000" b="1">
                      <a:solidFill>
                        <a:srgbClr val="FF3300"/>
                      </a:solidFill>
                      <a:latin typeface="Comic Sans MS" pitchFamily="66" charset="0"/>
                    </a:rPr>
                    <a:t> </a:t>
                  </a:r>
                </a:p>
              </p:txBody>
            </p:sp>
            <p:grpSp>
              <p:nvGrpSpPr>
                <p:cNvPr id="66568" name="Group 8"/>
                <p:cNvGrpSpPr>
                  <a:grpSpLocks/>
                </p:cNvGrpSpPr>
                <p:nvPr/>
              </p:nvGrpSpPr>
              <p:grpSpPr bwMode="auto">
                <a:xfrm flipH="1">
                  <a:off x="4740" y="-199"/>
                  <a:ext cx="429" cy="667"/>
                  <a:chOff x="2354" y="2112"/>
                  <a:chExt cx="337" cy="530"/>
                </a:xfrm>
              </p:grpSpPr>
              <p:sp>
                <p:nvSpPr>
                  <p:cNvPr id="66569" name="Freeform 9"/>
                  <p:cNvSpPr>
                    <a:spLocks/>
                  </p:cNvSpPr>
                  <p:nvPr/>
                </p:nvSpPr>
                <p:spPr bwMode="auto">
                  <a:xfrm>
                    <a:off x="2592" y="2279"/>
                    <a:ext cx="1" cy="363"/>
                  </a:xfrm>
                  <a:custGeom>
                    <a:avLst/>
                    <a:gdLst>
                      <a:gd name="T0" fmla="*/ 0 w 1"/>
                      <a:gd name="T1" fmla="*/ 0 h 363"/>
                      <a:gd name="T2" fmla="*/ 1 w 1"/>
                      <a:gd name="T3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63">
                        <a:moveTo>
                          <a:pt x="0" y="0"/>
                        </a:moveTo>
                        <a:lnTo>
                          <a:pt x="1" y="36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570" name="Freeform 10"/>
                  <p:cNvSpPr>
                    <a:spLocks/>
                  </p:cNvSpPr>
                  <p:nvPr/>
                </p:nvSpPr>
                <p:spPr bwMode="auto">
                  <a:xfrm>
                    <a:off x="2688" y="2378"/>
                    <a:ext cx="1" cy="168"/>
                  </a:xfrm>
                  <a:custGeom>
                    <a:avLst/>
                    <a:gdLst>
                      <a:gd name="T0" fmla="*/ 0 w 1"/>
                      <a:gd name="T1" fmla="*/ 0 h 168"/>
                      <a:gd name="T2" fmla="*/ 1 w 1"/>
                      <a:gd name="T3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68">
                        <a:moveTo>
                          <a:pt x="0" y="0"/>
                        </a:moveTo>
                        <a:lnTo>
                          <a:pt x="1" y="168"/>
                        </a:lnTo>
                      </a:path>
                    </a:pathLst>
                  </a:custGeom>
                  <a:noFill/>
                  <a:ln w="762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57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4" y="2112"/>
                    <a:ext cx="337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57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4" y="2135"/>
                    <a:ext cx="336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3200" b="1">
                        <a:solidFill>
                          <a:srgbClr val="000000"/>
                        </a:solidFill>
                      </a:rPr>
                      <a:t> </a:t>
                    </a:r>
                    <a:endParaRPr lang="nl-NL" altLang="nl-NL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6573" name="Text Box 13"/>
              <p:cNvSpPr txBox="1">
                <a:spLocks noChangeArrowheads="1"/>
              </p:cNvSpPr>
              <p:nvPr/>
            </p:nvSpPr>
            <p:spPr bwMode="auto">
              <a:xfrm>
                <a:off x="-23" y="892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230 V</a:t>
                </a:r>
              </a:p>
            </p:txBody>
          </p:sp>
        </p:grpSp>
        <p:sp>
          <p:nvSpPr>
            <p:cNvPr id="66574" name="Rectangle 14"/>
            <p:cNvSpPr>
              <a:spLocks noChangeArrowheads="1"/>
            </p:cNvSpPr>
            <p:nvPr/>
          </p:nvSpPr>
          <p:spPr bwMode="auto">
            <a:xfrm>
              <a:off x="592" y="689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3200">
                  <a:solidFill>
                    <a:srgbClr val="FF3300"/>
                  </a:solidFill>
                  <a:latin typeface="Comic Sans MS" pitchFamily="66" charset="0"/>
                </a:rPr>
                <a:t>+</a:t>
              </a:r>
            </a:p>
          </p:txBody>
        </p:sp>
      </p:grpSp>
      <p:pic>
        <p:nvPicPr>
          <p:cNvPr id="66575" name="Picture 15" descr="mannetj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450">
            <a:off x="7340600" y="857250"/>
            <a:ext cx="12636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573463"/>
            <a:ext cx="9144000" cy="3284537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FF0000"/>
                </a:solidFill>
                <a:cs typeface="Arial" panose="020B0604020202020204" pitchFamily="34" charset="0"/>
              </a:rPr>
              <a:t>Het </a:t>
            </a:r>
            <a:r>
              <a:rPr lang="en-US" altLang="nl-NL" sz="2400" dirty="0" err="1">
                <a:solidFill>
                  <a:srgbClr val="FF0000"/>
                </a:solidFill>
                <a:cs typeface="Arial" panose="020B0604020202020204" pitchFamily="34" charset="0"/>
              </a:rPr>
              <a:t>gevaar</a:t>
            </a:r>
            <a:r>
              <a:rPr lang="en-US" altLang="nl-NL" sz="2400" dirty="0">
                <a:solidFill>
                  <a:srgbClr val="FF0000"/>
                </a:solidFill>
                <a:cs typeface="Arial" panose="020B0604020202020204" pitchFamily="34" charset="0"/>
              </a:rPr>
              <a:t> van </a:t>
            </a:r>
            <a:r>
              <a:rPr lang="en-US" altLang="nl-NL" sz="2400" dirty="0" err="1">
                <a:solidFill>
                  <a:srgbClr val="FF0000"/>
                </a:solidFill>
                <a:cs typeface="Arial" panose="020B0604020202020204" pitchFamily="34" charset="0"/>
              </a:rPr>
              <a:t>elektrische</a:t>
            </a:r>
            <a:r>
              <a:rPr lang="en-US" altLang="nl-NL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cs typeface="Arial" panose="020B0604020202020204" pitchFamily="34" charset="0"/>
              </a:rPr>
              <a:t>stroom</a:t>
            </a:r>
            <a:r>
              <a:rPr lang="en-US" altLang="nl-NL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3/4: </a:t>
            </a:r>
            <a:r>
              <a:rPr lang="nl-NL" altLang="nl-NL" sz="2400" dirty="0" smtClean="0">
                <a:solidFill>
                  <a:srgbClr val="FF3300"/>
                </a:solidFill>
              </a:rPr>
              <a:t>Hoe </a:t>
            </a:r>
            <a:r>
              <a:rPr lang="nl-NL" altLang="nl-NL" sz="2400" dirty="0">
                <a:solidFill>
                  <a:srgbClr val="FF3300"/>
                </a:solidFill>
              </a:rPr>
              <a:t>krijg je een schok?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8172450" y="6396038"/>
            <a:ext cx="971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menu</a:t>
            </a:r>
            <a:endParaRPr lang="nl-NL" altLang="nl-NL" sz="24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1331913" y="3933825"/>
            <a:ext cx="3024187" cy="1582738"/>
          </a:xfrm>
          <a:prstGeom prst="wedgeRoundRectCallout">
            <a:avLst>
              <a:gd name="adj1" fmla="val 178454"/>
              <a:gd name="adj2" fmla="val -22632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Hij raakt de rode draad aan.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 de stroomkring nu gesloten?</a:t>
            </a:r>
          </a:p>
        </p:txBody>
      </p: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-36513" y="692150"/>
            <a:ext cx="2016126" cy="2881313"/>
            <a:chOff x="-23" y="436"/>
            <a:chExt cx="1270" cy="1815"/>
          </a:xfrm>
        </p:grpSpPr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0" y="436"/>
              <a:ext cx="1247" cy="181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-23" y="1733"/>
              <a:ext cx="117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Elektriciteits-</a:t>
              </a:r>
              <a:br>
                <a:rPr lang="nl-NL" altLang="nl-NL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nl-NL" altLang="nl-NL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centrale</a:t>
              </a:r>
            </a:p>
          </p:txBody>
        </p:sp>
      </p:grp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4211638" y="4941888"/>
            <a:ext cx="3024187" cy="1655762"/>
          </a:xfrm>
          <a:prstGeom prst="wedgeRoundRectCallout">
            <a:avLst>
              <a:gd name="adj1" fmla="val -129264"/>
              <a:gd name="adj2" fmla="val -2196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de centrale is echter de zwarte draad met de aarde verbonden!</a:t>
            </a:r>
          </a:p>
        </p:txBody>
      </p:sp>
      <p:sp>
        <p:nvSpPr>
          <p:cNvPr id="66585" name="Rectangle 25" descr="Brede diagonaal omhoog"/>
          <p:cNvSpPr>
            <a:spLocks noChangeArrowheads="1"/>
          </p:cNvSpPr>
          <p:nvPr/>
        </p:nvSpPr>
        <p:spPr bwMode="auto">
          <a:xfrm>
            <a:off x="1692275" y="2133600"/>
            <a:ext cx="71438" cy="2016125"/>
          </a:xfrm>
          <a:prstGeom prst="rect">
            <a:avLst/>
          </a:prstGeom>
          <a:pattFill prst="wdUpDiag">
            <a:fgClr>
              <a:srgbClr val="339933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>
            <a:off x="1547813" y="4941888"/>
            <a:ext cx="3744912" cy="1582737"/>
          </a:xfrm>
          <a:prstGeom prst="wedgeRoundRectCallout">
            <a:avLst>
              <a:gd name="adj1" fmla="val 126685"/>
              <a:gd name="adj2" fmla="val -29192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Hij raakt nu weer de rode draad aan. Is de stroomkring nu wel gesloten?</a:t>
            </a:r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4914900" y="1165225"/>
            <a:ext cx="203200" cy="4763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 rot="3210670">
            <a:off x="8357394" y="1431132"/>
            <a:ext cx="203200" cy="4762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 rot="5400000">
            <a:off x="7828757" y="2282031"/>
            <a:ext cx="203200" cy="4763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 flipH="1">
            <a:off x="7667625" y="3716338"/>
            <a:ext cx="203200" cy="4762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7570788" y="3033713"/>
            <a:ext cx="565150" cy="217487"/>
            <a:chOff x="4769" y="1911"/>
            <a:chExt cx="356" cy="137"/>
          </a:xfrm>
        </p:grpSpPr>
        <p:sp>
          <p:nvSpPr>
            <p:cNvPr id="66592" name="Freeform 32"/>
            <p:cNvSpPr>
              <a:spLocks/>
            </p:cNvSpPr>
            <p:nvPr/>
          </p:nvSpPr>
          <p:spPr bwMode="auto">
            <a:xfrm rot="5400000">
              <a:off x="4707" y="1982"/>
              <a:ext cx="128" cy="3"/>
            </a:xfrm>
            <a:custGeom>
              <a:avLst/>
              <a:gdLst>
                <a:gd name="T0" fmla="*/ 0 w 128"/>
                <a:gd name="T1" fmla="*/ 0 h 3"/>
                <a:gd name="T2" fmla="*/ 128 w 128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">
                  <a:moveTo>
                    <a:pt x="0" y="0"/>
                  </a:moveTo>
                  <a:lnTo>
                    <a:pt x="128" y="3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auto">
            <a:xfrm rot="5400000">
              <a:off x="5060" y="1973"/>
              <a:ext cx="128" cy="3"/>
            </a:xfrm>
            <a:custGeom>
              <a:avLst/>
              <a:gdLst>
                <a:gd name="T0" fmla="*/ 0 w 128"/>
                <a:gd name="T1" fmla="*/ 0 h 3"/>
                <a:gd name="T2" fmla="*/ 128 w 128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">
                  <a:moveTo>
                    <a:pt x="0" y="0"/>
                  </a:moveTo>
                  <a:lnTo>
                    <a:pt x="128" y="3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6594" name="Freeform 34"/>
          <p:cNvSpPr>
            <a:spLocks/>
          </p:cNvSpPr>
          <p:nvPr/>
        </p:nvSpPr>
        <p:spPr bwMode="auto">
          <a:xfrm flipH="1">
            <a:off x="4932363" y="3716338"/>
            <a:ext cx="203200" cy="4762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5" name="Freeform 35"/>
          <p:cNvSpPr>
            <a:spLocks/>
          </p:cNvSpPr>
          <p:nvPr/>
        </p:nvSpPr>
        <p:spPr bwMode="auto">
          <a:xfrm rot="5400000" flipH="1">
            <a:off x="1623219" y="3145632"/>
            <a:ext cx="203200" cy="4762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6" name="Freeform 36"/>
          <p:cNvSpPr>
            <a:spLocks/>
          </p:cNvSpPr>
          <p:nvPr/>
        </p:nvSpPr>
        <p:spPr bwMode="auto">
          <a:xfrm flipH="1">
            <a:off x="2339975" y="3716338"/>
            <a:ext cx="203200" cy="4762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7" name="AutoShape 37"/>
          <p:cNvSpPr>
            <a:spLocks noChangeArrowheads="1"/>
          </p:cNvSpPr>
          <p:nvPr/>
        </p:nvSpPr>
        <p:spPr bwMode="auto">
          <a:xfrm>
            <a:off x="7235825" y="1052513"/>
            <a:ext cx="1439863" cy="259238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7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4546600" y="676275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8027988" y="892175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7308850" y="3235325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2051050" y="3213100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4643438" y="3213100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1258888" y="2708275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761288" y="714375"/>
            <a:ext cx="914400" cy="9144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6" name="Freeform 46"/>
          <p:cNvSpPr>
            <a:spLocks/>
          </p:cNvSpPr>
          <p:nvPr/>
        </p:nvSpPr>
        <p:spPr bwMode="auto">
          <a:xfrm flipH="1">
            <a:off x="1346200" y="2108200"/>
            <a:ext cx="203200" cy="4763"/>
          </a:xfrm>
          <a:custGeom>
            <a:avLst/>
            <a:gdLst>
              <a:gd name="T0" fmla="*/ 0 w 128"/>
              <a:gd name="T1" fmla="*/ 0 h 3"/>
              <a:gd name="T2" fmla="*/ 128 w 128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3">
                <a:moveTo>
                  <a:pt x="0" y="0"/>
                </a:moveTo>
                <a:lnTo>
                  <a:pt x="128" y="3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1033463" y="1633538"/>
            <a:ext cx="914400" cy="914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58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66578" grpId="0"/>
      <p:bldP spid="66580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4" grpId="0" animBg="1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66604" grpId="0" animBg="1"/>
      <p:bldP spid="66606" grpId="0" animBg="1"/>
      <p:bldP spid="666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10266" y="1288893"/>
            <a:ext cx="5580120" cy="5580120"/>
            <a:chOff x="-10266" y="1257361"/>
            <a:chExt cx="5580120" cy="558012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66" y="1257361"/>
              <a:ext cx="5580120" cy="5580120"/>
            </a:xfrm>
            <a:prstGeom prst="rect">
              <a:avLst/>
            </a:prstGeom>
          </p:spPr>
        </p:pic>
        <p:sp>
          <p:nvSpPr>
            <p:cNvPr id="6" name="Vrije vorm 5"/>
            <p:cNvSpPr/>
            <p:nvPr/>
          </p:nvSpPr>
          <p:spPr>
            <a:xfrm>
              <a:off x="2949171" y="2114236"/>
              <a:ext cx="261257" cy="2018805"/>
            </a:xfrm>
            <a:custGeom>
              <a:avLst/>
              <a:gdLst>
                <a:gd name="connsiteX0" fmla="*/ 106877 w 261257"/>
                <a:gd name="connsiteY0" fmla="*/ 0 h 2018805"/>
                <a:gd name="connsiteX1" fmla="*/ 71252 w 261257"/>
                <a:gd name="connsiteY1" fmla="*/ 59376 h 2018805"/>
                <a:gd name="connsiteX2" fmla="*/ 59376 w 261257"/>
                <a:gd name="connsiteY2" fmla="*/ 142504 h 2018805"/>
                <a:gd name="connsiteX3" fmla="*/ 95002 w 261257"/>
                <a:gd name="connsiteY3" fmla="*/ 166254 h 2018805"/>
                <a:gd name="connsiteX4" fmla="*/ 106877 w 261257"/>
                <a:gd name="connsiteY4" fmla="*/ 201880 h 2018805"/>
                <a:gd name="connsiteX5" fmla="*/ 178129 w 261257"/>
                <a:gd name="connsiteY5" fmla="*/ 249382 h 2018805"/>
                <a:gd name="connsiteX6" fmla="*/ 178129 w 261257"/>
                <a:gd name="connsiteY6" fmla="*/ 403761 h 2018805"/>
                <a:gd name="connsiteX7" fmla="*/ 154379 w 261257"/>
                <a:gd name="connsiteY7" fmla="*/ 439387 h 2018805"/>
                <a:gd name="connsiteX8" fmla="*/ 106877 w 261257"/>
                <a:gd name="connsiteY8" fmla="*/ 546265 h 2018805"/>
                <a:gd name="connsiteX9" fmla="*/ 95002 w 261257"/>
                <a:gd name="connsiteY9" fmla="*/ 617517 h 2018805"/>
                <a:gd name="connsiteX10" fmla="*/ 23750 w 261257"/>
                <a:gd name="connsiteY10" fmla="*/ 665018 h 2018805"/>
                <a:gd name="connsiteX11" fmla="*/ 0 w 261257"/>
                <a:gd name="connsiteY11" fmla="*/ 700644 h 2018805"/>
                <a:gd name="connsiteX12" fmla="*/ 59376 w 261257"/>
                <a:gd name="connsiteY12" fmla="*/ 748145 h 2018805"/>
                <a:gd name="connsiteX13" fmla="*/ 154379 w 261257"/>
                <a:gd name="connsiteY13" fmla="*/ 831272 h 2018805"/>
                <a:gd name="connsiteX14" fmla="*/ 190005 w 261257"/>
                <a:gd name="connsiteY14" fmla="*/ 855023 h 2018805"/>
                <a:gd name="connsiteX15" fmla="*/ 213755 w 261257"/>
                <a:gd name="connsiteY15" fmla="*/ 890649 h 2018805"/>
                <a:gd name="connsiteX16" fmla="*/ 213755 w 261257"/>
                <a:gd name="connsiteY16" fmla="*/ 985652 h 2018805"/>
                <a:gd name="connsiteX17" fmla="*/ 142503 w 261257"/>
                <a:gd name="connsiteY17" fmla="*/ 1033153 h 2018805"/>
                <a:gd name="connsiteX18" fmla="*/ 106877 w 261257"/>
                <a:gd name="connsiteY18" fmla="*/ 1056904 h 2018805"/>
                <a:gd name="connsiteX19" fmla="*/ 71252 w 261257"/>
                <a:gd name="connsiteY19" fmla="*/ 1128156 h 2018805"/>
                <a:gd name="connsiteX20" fmla="*/ 83127 w 261257"/>
                <a:gd name="connsiteY20" fmla="*/ 1163782 h 2018805"/>
                <a:gd name="connsiteX21" fmla="*/ 118753 w 261257"/>
                <a:gd name="connsiteY21" fmla="*/ 1199408 h 2018805"/>
                <a:gd name="connsiteX22" fmla="*/ 190005 w 261257"/>
                <a:gd name="connsiteY22" fmla="*/ 1246909 h 2018805"/>
                <a:gd name="connsiteX23" fmla="*/ 213755 w 261257"/>
                <a:gd name="connsiteY23" fmla="*/ 1282535 h 2018805"/>
                <a:gd name="connsiteX24" fmla="*/ 249381 w 261257"/>
                <a:gd name="connsiteY24" fmla="*/ 1306285 h 2018805"/>
                <a:gd name="connsiteX25" fmla="*/ 261257 w 261257"/>
                <a:gd name="connsiteY25" fmla="*/ 1341911 h 2018805"/>
                <a:gd name="connsiteX26" fmla="*/ 201880 w 261257"/>
                <a:gd name="connsiteY26" fmla="*/ 1543792 h 2018805"/>
                <a:gd name="connsiteX27" fmla="*/ 166254 w 261257"/>
                <a:gd name="connsiteY27" fmla="*/ 1555667 h 2018805"/>
                <a:gd name="connsiteX28" fmla="*/ 142503 w 261257"/>
                <a:gd name="connsiteY28" fmla="*/ 1626919 h 2018805"/>
                <a:gd name="connsiteX29" fmla="*/ 166254 w 261257"/>
                <a:gd name="connsiteY29" fmla="*/ 1769423 h 2018805"/>
                <a:gd name="connsiteX30" fmla="*/ 106877 w 261257"/>
                <a:gd name="connsiteY30" fmla="*/ 1947553 h 2018805"/>
                <a:gd name="connsiteX31" fmla="*/ 47501 w 261257"/>
                <a:gd name="connsiteY31" fmla="*/ 2006930 h 2018805"/>
                <a:gd name="connsiteX32" fmla="*/ 47501 w 261257"/>
                <a:gd name="connsiteY32" fmla="*/ 2018805 h 201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1257" h="2018805">
                  <a:moveTo>
                    <a:pt x="106877" y="0"/>
                  </a:moveTo>
                  <a:cubicBezTo>
                    <a:pt x="95002" y="19792"/>
                    <a:pt x="83485" y="39803"/>
                    <a:pt x="71252" y="59376"/>
                  </a:cubicBezTo>
                  <a:cubicBezTo>
                    <a:pt x="50322" y="92864"/>
                    <a:pt x="30460" y="99130"/>
                    <a:pt x="59376" y="142504"/>
                  </a:cubicBezTo>
                  <a:cubicBezTo>
                    <a:pt x="67293" y="154379"/>
                    <a:pt x="83127" y="158337"/>
                    <a:pt x="95002" y="166254"/>
                  </a:cubicBezTo>
                  <a:cubicBezTo>
                    <a:pt x="98960" y="178129"/>
                    <a:pt x="98026" y="193029"/>
                    <a:pt x="106877" y="201880"/>
                  </a:cubicBezTo>
                  <a:cubicBezTo>
                    <a:pt x="127061" y="222064"/>
                    <a:pt x="178129" y="249382"/>
                    <a:pt x="178129" y="249382"/>
                  </a:cubicBezTo>
                  <a:cubicBezTo>
                    <a:pt x="199396" y="313178"/>
                    <a:pt x="201389" y="302967"/>
                    <a:pt x="178129" y="403761"/>
                  </a:cubicBezTo>
                  <a:cubicBezTo>
                    <a:pt x="174920" y="417668"/>
                    <a:pt x="160175" y="426345"/>
                    <a:pt x="154379" y="439387"/>
                  </a:cubicBezTo>
                  <a:cubicBezTo>
                    <a:pt x="97854" y="566570"/>
                    <a:pt x="160626" y="465642"/>
                    <a:pt x="106877" y="546265"/>
                  </a:cubicBezTo>
                  <a:cubicBezTo>
                    <a:pt x="102919" y="570016"/>
                    <a:pt x="108810" y="597791"/>
                    <a:pt x="95002" y="617517"/>
                  </a:cubicBezTo>
                  <a:cubicBezTo>
                    <a:pt x="78633" y="640902"/>
                    <a:pt x="23750" y="665018"/>
                    <a:pt x="23750" y="665018"/>
                  </a:cubicBezTo>
                  <a:cubicBezTo>
                    <a:pt x="15833" y="676893"/>
                    <a:pt x="0" y="686372"/>
                    <a:pt x="0" y="700644"/>
                  </a:cubicBezTo>
                  <a:cubicBezTo>
                    <a:pt x="0" y="736455"/>
                    <a:pt x="37130" y="740730"/>
                    <a:pt x="59376" y="748145"/>
                  </a:cubicBezTo>
                  <a:cubicBezTo>
                    <a:pt x="98961" y="807522"/>
                    <a:pt x="71251" y="775853"/>
                    <a:pt x="154379" y="831272"/>
                  </a:cubicBezTo>
                  <a:lnTo>
                    <a:pt x="190005" y="855023"/>
                  </a:lnTo>
                  <a:cubicBezTo>
                    <a:pt x="197922" y="866898"/>
                    <a:pt x="207372" y="877884"/>
                    <a:pt x="213755" y="890649"/>
                  </a:cubicBezTo>
                  <a:cubicBezTo>
                    <a:pt x="227524" y="918187"/>
                    <a:pt x="235326" y="957918"/>
                    <a:pt x="213755" y="985652"/>
                  </a:cubicBezTo>
                  <a:cubicBezTo>
                    <a:pt x="196230" y="1008184"/>
                    <a:pt x="166254" y="1017319"/>
                    <a:pt x="142503" y="1033153"/>
                  </a:cubicBezTo>
                  <a:lnTo>
                    <a:pt x="106877" y="1056904"/>
                  </a:lnTo>
                  <a:cubicBezTo>
                    <a:pt x="94869" y="1074917"/>
                    <a:pt x="71252" y="1103573"/>
                    <a:pt x="71252" y="1128156"/>
                  </a:cubicBezTo>
                  <a:cubicBezTo>
                    <a:pt x="71252" y="1140674"/>
                    <a:pt x="76183" y="1153367"/>
                    <a:pt x="83127" y="1163782"/>
                  </a:cubicBezTo>
                  <a:cubicBezTo>
                    <a:pt x="92443" y="1177756"/>
                    <a:pt x="105496" y="1189097"/>
                    <a:pt x="118753" y="1199408"/>
                  </a:cubicBezTo>
                  <a:cubicBezTo>
                    <a:pt x="141285" y="1216933"/>
                    <a:pt x="190005" y="1246909"/>
                    <a:pt x="190005" y="1246909"/>
                  </a:cubicBezTo>
                  <a:cubicBezTo>
                    <a:pt x="197922" y="1258784"/>
                    <a:pt x="203663" y="1272443"/>
                    <a:pt x="213755" y="1282535"/>
                  </a:cubicBezTo>
                  <a:cubicBezTo>
                    <a:pt x="223847" y="1292627"/>
                    <a:pt x="240465" y="1295140"/>
                    <a:pt x="249381" y="1306285"/>
                  </a:cubicBezTo>
                  <a:cubicBezTo>
                    <a:pt x="257201" y="1316060"/>
                    <a:pt x="257298" y="1330036"/>
                    <a:pt x="261257" y="1341911"/>
                  </a:cubicBezTo>
                  <a:cubicBezTo>
                    <a:pt x="258818" y="1368733"/>
                    <a:pt x="265785" y="1522491"/>
                    <a:pt x="201880" y="1543792"/>
                  </a:cubicBezTo>
                  <a:lnTo>
                    <a:pt x="166254" y="1555667"/>
                  </a:lnTo>
                  <a:cubicBezTo>
                    <a:pt x="158337" y="1579418"/>
                    <a:pt x="139738" y="1602037"/>
                    <a:pt x="142503" y="1626919"/>
                  </a:cubicBezTo>
                  <a:cubicBezTo>
                    <a:pt x="155761" y="1746238"/>
                    <a:pt x="143044" y="1699791"/>
                    <a:pt x="166254" y="1769423"/>
                  </a:cubicBezTo>
                  <a:cubicBezTo>
                    <a:pt x="151227" y="1904673"/>
                    <a:pt x="174263" y="1846474"/>
                    <a:pt x="106877" y="1947553"/>
                  </a:cubicBezTo>
                  <a:cubicBezTo>
                    <a:pt x="43541" y="2042556"/>
                    <a:pt x="126671" y="1927760"/>
                    <a:pt x="47501" y="2006930"/>
                  </a:cubicBezTo>
                  <a:lnTo>
                    <a:pt x="47501" y="2018805"/>
                  </a:lnTo>
                </a:path>
              </a:pathLst>
            </a:custGeom>
            <a:noFill/>
            <a:ln cmpd="sng">
              <a:gradFill flip="none" rotWithShape="1">
                <a:gsLst>
                  <a:gs pos="0">
                    <a:srgbClr val="777777"/>
                  </a:gs>
                  <a:gs pos="58000">
                    <a:srgbClr val="9A9A9A"/>
                  </a:gs>
                  <a:gs pos="100000">
                    <a:srgbClr val="EAEAEA"/>
                  </a:gs>
                </a:gsLst>
                <a:lin ang="2700000" scaled="1"/>
                <a:tileRect/>
              </a:gradFill>
              <a:headEnd type="diamond" w="lg" len="lg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3206630" y="2434551"/>
              <a:ext cx="1691101" cy="2855406"/>
              <a:chOff x="5895256" y="2262712"/>
              <a:chExt cx="1691101" cy="2855406"/>
            </a:xfrm>
          </p:grpSpPr>
          <p:sp>
            <p:nvSpPr>
              <p:cNvPr id="8" name="Vrije vorm 7"/>
              <p:cNvSpPr/>
              <p:nvPr/>
            </p:nvSpPr>
            <p:spPr>
              <a:xfrm>
                <a:off x="6473408" y="4476851"/>
                <a:ext cx="1112949" cy="641267"/>
              </a:xfrm>
              <a:custGeom>
                <a:avLst/>
                <a:gdLst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80011 w 1112949"/>
                  <a:gd name="connsiteY3" fmla="*/ 201880 h 641267"/>
                  <a:gd name="connsiteX4" fmla="*/ 0 w 1112949"/>
                  <a:gd name="connsiteY4" fmla="*/ 0 h 641267"/>
                  <a:gd name="connsiteX0" fmla="*/ 1092530 w 1112949"/>
                  <a:gd name="connsiteY0" fmla="*/ 641267 h 641267"/>
                  <a:gd name="connsiteX1" fmla="*/ 1068779 w 1112949"/>
                  <a:gd name="connsiteY1" fmla="*/ 356260 h 641267"/>
                  <a:gd name="connsiteX2" fmla="*/ 700644 w 1112949"/>
                  <a:gd name="connsiteY2" fmla="*/ 213756 h 641267"/>
                  <a:gd name="connsiteX3" fmla="*/ 368135 w 1112949"/>
                  <a:gd name="connsiteY3" fmla="*/ 219693 h 641267"/>
                  <a:gd name="connsiteX4" fmla="*/ 0 w 1112949"/>
                  <a:gd name="connsiteY4" fmla="*/ 0 h 64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949" h="641267">
                    <a:moveTo>
                      <a:pt x="1092530" y="641267"/>
                    </a:moveTo>
                    <a:cubicBezTo>
                      <a:pt x="1113311" y="534389"/>
                      <a:pt x="1134093" y="427512"/>
                      <a:pt x="1068779" y="356260"/>
                    </a:cubicBezTo>
                    <a:cubicBezTo>
                      <a:pt x="1003465" y="285008"/>
                      <a:pt x="817418" y="236517"/>
                      <a:pt x="700644" y="213756"/>
                    </a:cubicBezTo>
                    <a:cubicBezTo>
                      <a:pt x="583870" y="190995"/>
                      <a:pt x="484909" y="255319"/>
                      <a:pt x="368135" y="219693"/>
                    </a:cubicBezTo>
                    <a:cubicBezTo>
                      <a:pt x="251361" y="184067"/>
                      <a:pt x="51460" y="35626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Vrije vorm 8"/>
              <p:cNvSpPr/>
              <p:nvPr/>
            </p:nvSpPr>
            <p:spPr>
              <a:xfrm>
                <a:off x="5895256" y="2262712"/>
                <a:ext cx="510639" cy="2149434"/>
              </a:xfrm>
              <a:custGeom>
                <a:avLst/>
                <a:gdLst>
                  <a:gd name="connsiteX0" fmla="*/ 0 w 510639"/>
                  <a:gd name="connsiteY0" fmla="*/ 0 h 2149434"/>
                  <a:gd name="connsiteX1" fmla="*/ 59376 w 510639"/>
                  <a:gd name="connsiteY1" fmla="*/ 24938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30628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54379 w 510639"/>
                  <a:gd name="connsiteY3" fmla="*/ 629392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213756 w 510639"/>
                  <a:gd name="connsiteY4" fmla="*/ 926275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213756 w 510639"/>
                  <a:gd name="connsiteY5" fmla="*/ 1341912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85007 w 510639"/>
                  <a:gd name="connsiteY6" fmla="*/ 1591293 h 2149434"/>
                  <a:gd name="connsiteX7" fmla="*/ 380010 w 510639"/>
                  <a:gd name="connsiteY7" fmla="*/ 1864426 h 2149434"/>
                  <a:gd name="connsiteX8" fmla="*/ 510639 w 510639"/>
                  <a:gd name="connsiteY8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80010 w 510639"/>
                  <a:gd name="connsiteY8" fmla="*/ 1864426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9070 w 510639"/>
                  <a:gd name="connsiteY6" fmla="*/ 1650670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73132 w 510639"/>
                  <a:gd name="connsiteY6" fmla="*/ 169223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591293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72192 w 510639"/>
                  <a:gd name="connsiteY4" fmla="*/ 950026 h 2149434"/>
                  <a:gd name="connsiteX5" fmla="*/ 195943 w 510639"/>
                  <a:gd name="connsiteY5" fmla="*/ 1335974 h 2149434"/>
                  <a:gd name="connsiteX6" fmla="*/ 237506 w 510639"/>
                  <a:gd name="connsiteY6" fmla="*/ 1490354 h 2149434"/>
                  <a:gd name="connsiteX7" fmla="*/ 285007 w 510639"/>
                  <a:gd name="connsiteY7" fmla="*/ 1644732 h 2149434"/>
                  <a:gd name="connsiteX8" fmla="*/ 362197 w 510639"/>
                  <a:gd name="connsiteY8" fmla="*/ 1876301 h 2149434"/>
                  <a:gd name="connsiteX9" fmla="*/ 510639 w 510639"/>
                  <a:gd name="connsiteY9" fmla="*/ 2149434 h 2149434"/>
                  <a:gd name="connsiteX0" fmla="*/ 0 w 510639"/>
                  <a:gd name="connsiteY0" fmla="*/ 0 h 2149434"/>
                  <a:gd name="connsiteX1" fmla="*/ 17812 w 510639"/>
                  <a:gd name="connsiteY1" fmla="*/ 172192 h 2149434"/>
                  <a:gd name="connsiteX2" fmla="*/ 112815 w 510639"/>
                  <a:gd name="connsiteY2" fmla="*/ 403761 h 2149434"/>
                  <a:gd name="connsiteX3" fmla="*/ 136566 w 510639"/>
                  <a:gd name="connsiteY3" fmla="*/ 605641 h 2149434"/>
                  <a:gd name="connsiteX4" fmla="*/ 181699 w 510639"/>
                  <a:gd name="connsiteY4" fmla="*/ 759561 h 2149434"/>
                  <a:gd name="connsiteX5" fmla="*/ 172192 w 510639"/>
                  <a:gd name="connsiteY5" fmla="*/ 950026 h 2149434"/>
                  <a:gd name="connsiteX6" fmla="*/ 195943 w 510639"/>
                  <a:gd name="connsiteY6" fmla="*/ 1335974 h 2149434"/>
                  <a:gd name="connsiteX7" fmla="*/ 237506 w 510639"/>
                  <a:gd name="connsiteY7" fmla="*/ 1490354 h 2149434"/>
                  <a:gd name="connsiteX8" fmla="*/ 285007 w 510639"/>
                  <a:gd name="connsiteY8" fmla="*/ 1644732 h 2149434"/>
                  <a:gd name="connsiteX9" fmla="*/ 362197 w 510639"/>
                  <a:gd name="connsiteY9" fmla="*/ 1876301 h 2149434"/>
                  <a:gd name="connsiteX10" fmla="*/ 510639 w 510639"/>
                  <a:gd name="connsiteY10" fmla="*/ 2149434 h 214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0639" h="2149434">
                    <a:moveTo>
                      <a:pt x="0" y="0"/>
                    </a:moveTo>
                    <a:cubicBezTo>
                      <a:pt x="18802" y="91044"/>
                      <a:pt x="-991" y="104899"/>
                      <a:pt x="17812" y="172192"/>
                    </a:cubicBezTo>
                    <a:cubicBezTo>
                      <a:pt x="36615" y="239486"/>
                      <a:pt x="93023" y="331520"/>
                      <a:pt x="112815" y="403761"/>
                    </a:cubicBezTo>
                    <a:cubicBezTo>
                      <a:pt x="132607" y="476003"/>
                      <a:pt x="125085" y="546341"/>
                      <a:pt x="136566" y="605641"/>
                    </a:cubicBezTo>
                    <a:cubicBezTo>
                      <a:pt x="148047" y="664941"/>
                      <a:pt x="175761" y="702163"/>
                      <a:pt x="181699" y="759561"/>
                    </a:cubicBezTo>
                    <a:cubicBezTo>
                      <a:pt x="187637" y="816959"/>
                      <a:pt x="169818" y="853957"/>
                      <a:pt x="172192" y="950026"/>
                    </a:cubicBezTo>
                    <a:cubicBezTo>
                      <a:pt x="174566" y="1046095"/>
                      <a:pt x="185057" y="1245919"/>
                      <a:pt x="195943" y="1335974"/>
                    </a:cubicBezTo>
                    <a:cubicBezTo>
                      <a:pt x="206829" y="1426029"/>
                      <a:pt x="222662" y="1447801"/>
                      <a:pt x="237506" y="1490354"/>
                    </a:cubicBezTo>
                    <a:cubicBezTo>
                      <a:pt x="252350" y="1532907"/>
                      <a:pt x="264225" y="1580408"/>
                      <a:pt x="285007" y="1644732"/>
                    </a:cubicBezTo>
                    <a:cubicBezTo>
                      <a:pt x="305789" y="1709057"/>
                      <a:pt x="324592" y="1792184"/>
                      <a:pt x="362197" y="1876301"/>
                    </a:cubicBezTo>
                    <a:cubicBezTo>
                      <a:pt x="399802" y="1960418"/>
                      <a:pt x="464127" y="2053441"/>
                      <a:pt x="510639" y="2149434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gevaar van elektrische stroom 4/4: schrikdraad.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0" y="571500"/>
            <a:ext cx="7772400" cy="58477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Geen stroomkring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 Dan ook geen stroom!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4083119" y="1950743"/>
            <a:ext cx="392794" cy="580056"/>
            <a:chOff x="4083119" y="1950743"/>
            <a:chExt cx="392794" cy="580056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19" y="1950743"/>
              <a:ext cx="392794" cy="580056"/>
            </a:xfrm>
            <a:prstGeom prst="rect">
              <a:avLst/>
            </a:prstGeom>
          </p:spPr>
        </p:pic>
        <p:cxnSp>
          <p:nvCxnSpPr>
            <p:cNvPr id="14" name="Rechte verbindingslijn 13"/>
            <p:cNvCxnSpPr/>
            <p:nvPr/>
          </p:nvCxnSpPr>
          <p:spPr>
            <a:xfrm rot="-360000">
              <a:off x="4121219" y="2234421"/>
              <a:ext cx="216000" cy="391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oelichting met afgeronde rechthoek 14"/>
          <p:cNvSpPr/>
          <p:nvPr/>
        </p:nvSpPr>
        <p:spPr>
          <a:xfrm>
            <a:off x="5785944" y="1165099"/>
            <a:ext cx="2963917" cy="1328023"/>
          </a:xfrm>
          <a:prstGeom prst="wedgeRoundRectCallout">
            <a:avLst>
              <a:gd name="adj1" fmla="val -83277"/>
              <a:gd name="adj2" fmla="val 2647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+ pool is met het schrikdraad verbonden.</a:t>
            </a: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5938343" y="4415339"/>
            <a:ext cx="3200401" cy="1736646"/>
          </a:xfrm>
          <a:prstGeom prst="wedgeRoundRectCallout">
            <a:avLst>
              <a:gd name="adj1" fmla="val -97325"/>
              <a:gd name="adj2" fmla="val -16441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stroomkring is niet gesloten. De zwaluw heeft geen last.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rot="-540000" flipH="1" flipV="1">
            <a:off x="3252573" y="2634897"/>
            <a:ext cx="45054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-540000" flipV="1">
            <a:off x="3433603" y="3759865"/>
            <a:ext cx="0" cy="216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353857" y="6151985"/>
            <a:ext cx="3108092" cy="16203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420000" flipH="1" flipV="1">
            <a:off x="4386015" y="4889573"/>
            <a:ext cx="287478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rot="240000">
            <a:off x="3204151" y="3443457"/>
            <a:ext cx="5026" cy="180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oelichting met afgeronde rechthoek 21"/>
          <p:cNvSpPr/>
          <p:nvPr/>
        </p:nvSpPr>
        <p:spPr>
          <a:xfrm>
            <a:off x="5785944" y="3547016"/>
            <a:ext cx="3200401" cy="1736646"/>
          </a:xfrm>
          <a:prstGeom prst="wedgeRoundRectCallout">
            <a:avLst>
              <a:gd name="adj1" fmla="val -99761"/>
              <a:gd name="adj2" fmla="val 548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is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verbonden met een </a:t>
            </a:r>
            <a:r>
              <a:rPr 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aardpen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in de grond is geslagen.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-2039099" y="2657055"/>
            <a:ext cx="3782571" cy="3672732"/>
            <a:chOff x="-2259823" y="2641289"/>
            <a:chExt cx="3782571" cy="3672732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9823" y="2641289"/>
              <a:ext cx="3782571" cy="3672732"/>
            </a:xfrm>
            <a:prstGeom prst="rect">
              <a:avLst/>
            </a:prstGeom>
          </p:spPr>
        </p:pic>
        <p:cxnSp>
          <p:nvCxnSpPr>
            <p:cNvPr id="25" name="Rechte verbindingslijn 24"/>
            <p:cNvCxnSpPr/>
            <p:nvPr/>
          </p:nvCxnSpPr>
          <p:spPr>
            <a:xfrm flipV="1">
              <a:off x="-946494" y="4237249"/>
              <a:ext cx="1763719" cy="126333"/>
            </a:xfrm>
            <a:prstGeom prst="line">
              <a:avLst/>
            </a:prstGeom>
            <a:ln w="19050" cmpd="sng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Rechte verbindingslijn met pijl 25"/>
          <p:cNvCxnSpPr/>
          <p:nvPr/>
        </p:nvCxnSpPr>
        <p:spPr>
          <a:xfrm rot="-480000" flipH="1" flipV="1">
            <a:off x="1946129" y="4176401"/>
            <a:ext cx="180000" cy="324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rot="360000">
            <a:off x="368893" y="4414524"/>
            <a:ext cx="5026" cy="287956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-540000" flipV="1">
            <a:off x="1430326" y="3905997"/>
            <a:ext cx="0" cy="28800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/>
          <p:cNvGrpSpPr/>
          <p:nvPr/>
        </p:nvGrpSpPr>
        <p:grpSpPr>
          <a:xfrm>
            <a:off x="3971833" y="4990256"/>
            <a:ext cx="1200333" cy="787839"/>
            <a:chOff x="229993" y="1052403"/>
            <a:chExt cx="1200333" cy="787839"/>
          </a:xfrm>
        </p:grpSpPr>
        <p:sp>
          <p:nvSpPr>
            <p:cNvPr id="30" name="Tekstvak 29"/>
            <p:cNvSpPr txBox="1"/>
            <p:nvPr/>
          </p:nvSpPr>
          <p:spPr>
            <a:xfrm>
              <a:off x="229993" y="1052403"/>
              <a:ext cx="80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852370" y="1317022"/>
              <a:ext cx="57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oelichting met afgeronde rechthoek 31"/>
          <p:cNvSpPr/>
          <p:nvPr/>
        </p:nvSpPr>
        <p:spPr>
          <a:xfrm>
            <a:off x="6158157" y="1059574"/>
            <a:ext cx="2963917" cy="1328023"/>
          </a:xfrm>
          <a:prstGeom prst="wedgeRoundRectCallout">
            <a:avLst>
              <a:gd name="adj1" fmla="val -200998"/>
              <a:gd name="adj2" fmla="val 1777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pony komt met zijn neus tegen het schrikdraad!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6106109" y="2621399"/>
            <a:ext cx="2963917" cy="919401"/>
          </a:xfrm>
          <a:prstGeom prst="wedgeRoundRectCallout">
            <a:avLst>
              <a:gd name="adj1" fmla="val -97891"/>
              <a:gd name="adj2" fmla="val 188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gaat de stroom lopen: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tieknop: Verder of Volgende 3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067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5" grpId="0" animBg="1"/>
      <p:bldP spid="16" grpId="0" animBg="1"/>
      <p:bldP spid="22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Grootheden, eenheden, formule: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47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34290"/>
              </p:ext>
            </p:extLst>
          </p:nvPr>
        </p:nvGraphicFramePr>
        <p:xfrm>
          <a:off x="69850" y="527050"/>
          <a:ext cx="9074150" cy="3825877"/>
        </p:xfrm>
        <a:graphic>
          <a:graphicData uri="http://schemas.openxmlformats.org/drawingml/2006/table">
            <a:tbl>
              <a:tblPr/>
              <a:tblGrid>
                <a:gridCol w="2486025"/>
                <a:gridCol w="1511300"/>
                <a:gridCol w="1441450"/>
                <a:gridCol w="2232025"/>
                <a:gridCol w="1403350"/>
              </a:tblGrid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Grootheid</a:t>
                      </a:r>
                      <a:endParaRPr kumimoji="0" lang="nl-NL" altLang="nl-N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Eenheid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36513" y="1141413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Vermogen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628900" y="1157288"/>
            <a:ext cx="1439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4087813" y="110807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5534025" y="1131888"/>
            <a:ext cx="24304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kiloWatt, Watt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723188" y="1130300"/>
            <a:ext cx="15478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kW, W 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38100" y="1733550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2636838" y="1749425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4140200" y="1712913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5534025" y="1730375"/>
            <a:ext cx="24939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Kilowattuur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7724775" y="1735138"/>
            <a:ext cx="1419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66675" y="2230438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2617788" y="2259013"/>
            <a:ext cx="1439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3" name="Rectangle 47"/>
          <p:cNvSpPr>
            <a:spLocks noChangeArrowheads="1"/>
          </p:cNvSpPr>
          <p:nvPr/>
        </p:nvSpPr>
        <p:spPr bwMode="auto">
          <a:xfrm>
            <a:off x="4117975" y="2200275"/>
            <a:ext cx="958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4" name="Rectangle 48"/>
          <p:cNvSpPr>
            <a:spLocks noChangeArrowheads="1"/>
          </p:cNvSpPr>
          <p:nvPr/>
        </p:nvSpPr>
        <p:spPr bwMode="auto">
          <a:xfrm>
            <a:off x="5538788" y="2233613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7753350" y="2232025"/>
            <a:ext cx="12112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76" name="Rectangle 80"/>
          <p:cNvSpPr>
            <a:spLocks noChangeArrowheads="1"/>
          </p:cNvSpPr>
          <p:nvPr/>
        </p:nvSpPr>
        <p:spPr bwMode="auto">
          <a:xfrm>
            <a:off x="34925" y="2781300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79" name="Rectangle 83"/>
          <p:cNvSpPr>
            <a:spLocks noChangeArrowheads="1"/>
          </p:cNvSpPr>
          <p:nvPr/>
        </p:nvSpPr>
        <p:spPr bwMode="auto">
          <a:xfrm>
            <a:off x="5519738" y="275907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80" name="Rectangle 84"/>
          <p:cNvSpPr>
            <a:spLocks noChangeArrowheads="1"/>
          </p:cNvSpPr>
          <p:nvPr/>
        </p:nvSpPr>
        <p:spPr bwMode="auto">
          <a:xfrm>
            <a:off x="7721600" y="275748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81" name="Rectangle 85"/>
          <p:cNvSpPr>
            <a:spLocks noChangeArrowheads="1"/>
          </p:cNvSpPr>
          <p:nvPr/>
        </p:nvSpPr>
        <p:spPr bwMode="auto">
          <a:xfrm>
            <a:off x="25400" y="3271838"/>
            <a:ext cx="24844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Stroomsterkte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84" name="Rectangle 88"/>
          <p:cNvSpPr>
            <a:spLocks noChangeArrowheads="1"/>
          </p:cNvSpPr>
          <p:nvPr/>
        </p:nvSpPr>
        <p:spPr bwMode="auto">
          <a:xfrm>
            <a:off x="5503863" y="325913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Ampère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85" name="Rectangle 89"/>
          <p:cNvSpPr>
            <a:spLocks noChangeArrowheads="1"/>
          </p:cNvSpPr>
          <p:nvPr/>
        </p:nvSpPr>
        <p:spPr bwMode="auto">
          <a:xfrm>
            <a:off x="7769225" y="3244850"/>
            <a:ext cx="1195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97" name="Rectangle 101"/>
          <p:cNvSpPr>
            <a:spLocks noChangeArrowheads="1"/>
          </p:cNvSpPr>
          <p:nvPr/>
        </p:nvSpPr>
        <p:spPr bwMode="auto">
          <a:xfrm>
            <a:off x="34925" y="3810000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frequentie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99" name="Rectangle 103"/>
          <p:cNvSpPr>
            <a:spLocks noChangeArrowheads="1"/>
          </p:cNvSpPr>
          <p:nvPr/>
        </p:nvSpPr>
        <p:spPr bwMode="auto">
          <a:xfrm>
            <a:off x="4022725" y="381793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00" name="Rectangle 104"/>
          <p:cNvSpPr>
            <a:spLocks noChangeArrowheads="1"/>
          </p:cNvSpPr>
          <p:nvPr/>
        </p:nvSpPr>
        <p:spPr bwMode="auto">
          <a:xfrm>
            <a:off x="5443538" y="3813175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Hertz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01" name="Rectangle 105"/>
          <p:cNvSpPr>
            <a:spLocks noChangeArrowheads="1"/>
          </p:cNvSpPr>
          <p:nvPr/>
        </p:nvSpPr>
        <p:spPr bwMode="auto">
          <a:xfrm>
            <a:off x="7683500" y="3798888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13" name="Rectangle 117"/>
          <p:cNvSpPr>
            <a:spLocks noChangeArrowheads="1"/>
          </p:cNvSpPr>
          <p:nvPr/>
        </p:nvSpPr>
        <p:spPr bwMode="auto">
          <a:xfrm>
            <a:off x="179388" y="4652963"/>
            <a:ext cx="1584325" cy="533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P.t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39" name="Rectangle 143"/>
          <p:cNvSpPr>
            <a:spLocks noChangeArrowheads="1"/>
          </p:cNvSpPr>
          <p:nvPr/>
        </p:nvSpPr>
        <p:spPr bwMode="auto">
          <a:xfrm>
            <a:off x="2586038" y="5275263"/>
            <a:ext cx="3641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kW =          W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42" name="Rectangle 146"/>
          <p:cNvSpPr>
            <a:spLocks noChangeArrowheads="1"/>
          </p:cNvSpPr>
          <p:nvPr/>
        </p:nvSpPr>
        <p:spPr bwMode="auto">
          <a:xfrm>
            <a:off x="2579688" y="5729288"/>
            <a:ext cx="25098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 =        min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45" name="Rectangle 149"/>
          <p:cNvSpPr>
            <a:spLocks noChangeArrowheads="1"/>
          </p:cNvSpPr>
          <p:nvPr/>
        </p:nvSpPr>
        <p:spPr bwMode="auto">
          <a:xfrm>
            <a:off x="2571750" y="6173788"/>
            <a:ext cx="274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 =             h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46" name="Rectangle 150"/>
          <p:cNvSpPr>
            <a:spLocks noChangeArrowheads="1"/>
          </p:cNvSpPr>
          <p:nvPr/>
        </p:nvSpPr>
        <p:spPr bwMode="auto">
          <a:xfrm>
            <a:off x="177800" y="5300663"/>
            <a:ext cx="2576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43" name="AutoShape 147"/>
          <p:cNvSpPr>
            <a:spLocks noChangeArrowheads="1"/>
          </p:cNvSpPr>
          <p:nvPr/>
        </p:nvSpPr>
        <p:spPr bwMode="auto">
          <a:xfrm>
            <a:off x="6084888" y="4581525"/>
            <a:ext cx="2735262" cy="919401"/>
          </a:xfrm>
          <a:prstGeom prst="wedgeRoundRectCallout">
            <a:avLst>
              <a:gd name="adj1" fmla="val -204833"/>
              <a:gd name="adj2" fmla="val -993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Aantal trillingen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 seconde</a:t>
            </a:r>
          </a:p>
        </p:txBody>
      </p:sp>
      <p:sp>
        <p:nvSpPr>
          <p:cNvPr id="55457" name="Rectangle 161"/>
          <p:cNvSpPr>
            <a:spLocks noChangeArrowheads="1"/>
          </p:cNvSpPr>
          <p:nvPr/>
        </p:nvSpPr>
        <p:spPr bwMode="auto">
          <a:xfrm>
            <a:off x="165100" y="5741988"/>
            <a:ext cx="24114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in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58" name="Rectangle 162"/>
          <p:cNvSpPr>
            <a:spLocks noChangeArrowheads="1"/>
          </p:cNvSpPr>
          <p:nvPr/>
        </p:nvSpPr>
        <p:spPr bwMode="auto">
          <a:xfrm>
            <a:off x="1011238" y="6224588"/>
            <a:ext cx="935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55459" name="Rectangle 163"/>
          <p:cNvSpPr>
            <a:spLocks noChangeArrowheads="1"/>
          </p:cNvSpPr>
          <p:nvPr/>
        </p:nvSpPr>
        <p:spPr bwMode="auto">
          <a:xfrm>
            <a:off x="165100" y="6224588"/>
            <a:ext cx="21240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in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1" name="Rectangle 165"/>
          <p:cNvSpPr>
            <a:spLocks noChangeArrowheads="1"/>
          </p:cNvSpPr>
          <p:nvPr/>
        </p:nvSpPr>
        <p:spPr bwMode="auto">
          <a:xfrm>
            <a:off x="1027113" y="5348288"/>
            <a:ext cx="12239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</a:p>
        </p:txBody>
      </p:sp>
      <p:sp>
        <p:nvSpPr>
          <p:cNvPr id="55462" name="Rectangle 166"/>
          <p:cNvSpPr>
            <a:spLocks noChangeArrowheads="1"/>
          </p:cNvSpPr>
          <p:nvPr/>
        </p:nvSpPr>
        <p:spPr bwMode="auto">
          <a:xfrm>
            <a:off x="1027113" y="5772150"/>
            <a:ext cx="935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</a:p>
        </p:txBody>
      </p:sp>
      <p:sp>
        <p:nvSpPr>
          <p:cNvPr id="55463" name="Rectangle 167"/>
          <p:cNvSpPr>
            <a:spLocks noChangeArrowheads="1"/>
          </p:cNvSpPr>
          <p:nvPr/>
        </p:nvSpPr>
        <p:spPr bwMode="auto">
          <a:xfrm>
            <a:off x="3924300" y="5280025"/>
            <a:ext cx="2879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6" name="Rectangle 170"/>
          <p:cNvSpPr>
            <a:spLocks noChangeArrowheads="1"/>
          </p:cNvSpPr>
          <p:nvPr/>
        </p:nvSpPr>
        <p:spPr bwMode="auto">
          <a:xfrm>
            <a:off x="3600450" y="5734050"/>
            <a:ext cx="611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7" name="Rectangle 171"/>
          <p:cNvSpPr>
            <a:spLocks noChangeArrowheads="1"/>
          </p:cNvSpPr>
          <p:nvPr/>
        </p:nvSpPr>
        <p:spPr bwMode="auto">
          <a:xfrm>
            <a:off x="5786438" y="6173788"/>
            <a:ext cx="2962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 =           h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8" name="Rectangle 172"/>
          <p:cNvSpPr>
            <a:spLocks noChangeArrowheads="1"/>
          </p:cNvSpPr>
          <p:nvPr/>
        </p:nvSpPr>
        <p:spPr bwMode="auto">
          <a:xfrm>
            <a:off x="3432175" y="6165850"/>
            <a:ext cx="15128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1/3600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9" name="Rectangle 173"/>
          <p:cNvSpPr>
            <a:spLocks noChangeArrowheads="1"/>
          </p:cNvSpPr>
          <p:nvPr/>
        </p:nvSpPr>
        <p:spPr bwMode="auto">
          <a:xfrm>
            <a:off x="7235825" y="6165850"/>
            <a:ext cx="10810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1/60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70" name="Rectangle 174"/>
          <p:cNvSpPr>
            <a:spLocks noChangeArrowheads="1"/>
          </p:cNvSpPr>
          <p:nvPr/>
        </p:nvSpPr>
        <p:spPr bwMode="auto">
          <a:xfrm>
            <a:off x="5784850" y="5734050"/>
            <a:ext cx="2963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 =        s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71" name="Rectangle 175"/>
          <p:cNvSpPr>
            <a:spLocks noChangeArrowheads="1"/>
          </p:cNvSpPr>
          <p:nvPr/>
        </p:nvSpPr>
        <p:spPr bwMode="auto">
          <a:xfrm>
            <a:off x="7273925" y="5738813"/>
            <a:ext cx="611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72" name="Rectangle 176"/>
          <p:cNvSpPr>
            <a:spLocks noChangeArrowheads="1"/>
          </p:cNvSpPr>
          <p:nvPr/>
        </p:nvSpPr>
        <p:spPr bwMode="auto">
          <a:xfrm>
            <a:off x="2614613" y="3810000"/>
            <a:ext cx="180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18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5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5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5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31" grpId="0" autoUpdateAnimBg="0"/>
      <p:bldP spid="55332" grpId="0" autoUpdateAnimBg="0"/>
      <p:bldP spid="55333" grpId="0" autoUpdateAnimBg="0"/>
      <p:bldP spid="55334" grpId="0" autoUpdateAnimBg="0"/>
      <p:bldP spid="55335" grpId="0" autoUpdateAnimBg="0"/>
      <p:bldP spid="55336" grpId="0" autoUpdateAnimBg="0"/>
      <p:bldP spid="55337" grpId="0" autoUpdateAnimBg="0"/>
      <p:bldP spid="55338" grpId="0" autoUpdateAnimBg="0"/>
      <p:bldP spid="55339" grpId="0" autoUpdateAnimBg="0"/>
      <p:bldP spid="55340" grpId="0" autoUpdateAnimBg="0"/>
      <p:bldP spid="55341" grpId="0" autoUpdateAnimBg="0"/>
      <p:bldP spid="55342" grpId="0" autoUpdateAnimBg="0"/>
      <p:bldP spid="55343" grpId="0" autoUpdateAnimBg="0"/>
      <p:bldP spid="55344" grpId="0" autoUpdateAnimBg="0"/>
      <p:bldP spid="55345" grpId="0" autoUpdateAnimBg="0"/>
      <p:bldP spid="55376" grpId="0" autoUpdateAnimBg="0"/>
      <p:bldP spid="55379" grpId="0" autoUpdateAnimBg="0"/>
      <p:bldP spid="55380" grpId="0" autoUpdateAnimBg="0"/>
      <p:bldP spid="55381" grpId="0" autoUpdateAnimBg="0"/>
      <p:bldP spid="55384" grpId="0" autoUpdateAnimBg="0"/>
      <p:bldP spid="55385" grpId="0" autoUpdateAnimBg="0"/>
      <p:bldP spid="55397" grpId="0" autoUpdateAnimBg="0"/>
      <p:bldP spid="55399" grpId="0" autoUpdateAnimBg="0"/>
      <p:bldP spid="55400" grpId="0" autoUpdateAnimBg="0"/>
      <p:bldP spid="55401" grpId="0" autoUpdateAnimBg="0"/>
      <p:bldP spid="55413" grpId="0"/>
      <p:bldP spid="55439" grpId="0" autoUpdateAnimBg="0"/>
      <p:bldP spid="55442" grpId="0" autoUpdateAnimBg="0"/>
      <p:bldP spid="55445" grpId="0" autoUpdateAnimBg="0"/>
      <p:bldP spid="55446" grpId="0" autoUpdateAnimBg="0"/>
      <p:bldP spid="55443" grpId="0" animBg="1"/>
      <p:bldP spid="55457" grpId="0" autoUpdateAnimBg="0"/>
      <p:bldP spid="55458" grpId="0" autoUpdateAnimBg="0"/>
      <p:bldP spid="55459" grpId="0" autoUpdateAnimBg="0"/>
      <p:bldP spid="55461" grpId="0" autoUpdateAnimBg="0"/>
      <p:bldP spid="55462" grpId="0" autoUpdateAnimBg="0"/>
      <p:bldP spid="55463" grpId="0" autoUpdateAnimBg="0"/>
      <p:bldP spid="55466" grpId="0" autoUpdateAnimBg="0"/>
      <p:bldP spid="55467" grpId="0" autoUpdateAnimBg="0"/>
      <p:bldP spid="55468" grpId="0" autoUpdateAnimBg="0"/>
      <p:bldP spid="55469" grpId="0" autoUpdateAnimBg="0"/>
      <p:bldP spid="55470" grpId="0" autoUpdateAnimBg="0"/>
      <p:bldP spid="55471" grpId="0" autoUpdateAnimBg="0"/>
      <p:bldP spid="554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err="1">
                <a:solidFill>
                  <a:srgbClr val="FF3300"/>
                </a:solidFill>
              </a:rPr>
              <a:t>Voorbeeld</a:t>
            </a:r>
            <a:r>
              <a:rPr lang="en-US" altLang="nl-NL" sz="2800" dirty="0">
                <a:solidFill>
                  <a:srgbClr val="FF3300"/>
                </a:solidFill>
              </a:rPr>
              <a:t> 1: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Energierekening</a:t>
            </a:r>
            <a:r>
              <a:rPr lang="en-US" altLang="nl-NL" sz="2800" dirty="0" smtClean="0">
                <a:solidFill>
                  <a:srgbClr val="FF3300"/>
                </a:solidFill>
              </a:rPr>
              <a:t> 1/ 4: </a:t>
            </a:r>
            <a:r>
              <a:rPr lang="en-US" altLang="nl-NL" sz="2800" dirty="0" err="1" smtClean="0">
                <a:solidFill>
                  <a:srgbClr val="FF3300"/>
                </a:solidFill>
              </a:rPr>
              <a:t>kachel</a:t>
            </a:r>
            <a:endParaRPr lang="nl-NL" altLang="nl-NL" sz="2800" dirty="0">
              <a:solidFill>
                <a:srgbClr val="FF3300"/>
              </a:solidFill>
            </a:endParaRP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-36513" y="605291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kachel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400 W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energiekosten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kWh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cent).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-36513" y="1772817"/>
            <a:ext cx="126682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Geg.: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1112838" y="1772817"/>
            <a:ext cx="45005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400 W =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1112838" y="2435225"/>
            <a:ext cx="2522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45 min =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3" name="Rectangle 53"/>
          <p:cNvSpPr>
            <a:spLocks noChangeArrowheads="1"/>
          </p:cNvSpPr>
          <p:nvPr/>
        </p:nvSpPr>
        <p:spPr bwMode="auto">
          <a:xfrm>
            <a:off x="-36513" y="3702731"/>
            <a:ext cx="126682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Opl.:</a:t>
            </a:r>
            <a:endParaRPr lang="nl-NL" alt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-36513" y="4350884"/>
            <a:ext cx="15478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P.t =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5" name="Rectangle 55"/>
          <p:cNvSpPr>
            <a:spLocks noChangeArrowheads="1"/>
          </p:cNvSpPr>
          <p:nvPr/>
        </p:nvSpPr>
        <p:spPr bwMode="auto">
          <a:xfrm>
            <a:off x="1475656" y="4368370"/>
            <a:ext cx="28082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0,75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3347864" y="4368370"/>
            <a:ext cx="15128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0,3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4080967" y="4368370"/>
            <a:ext cx="15128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kWh</a:t>
            </a:r>
            <a:endParaRPr lang="nl-NL" altLang="nl-NL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-36513" y="5000626"/>
            <a:ext cx="17764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1475656" y="5012977"/>
            <a:ext cx="1692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0,3 .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=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3131840" y="5013325"/>
            <a:ext cx="19431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1" name="AutoShape 61"/>
          <p:cNvSpPr>
            <a:spLocks noChangeArrowheads="1"/>
          </p:cNvSpPr>
          <p:nvPr/>
        </p:nvSpPr>
        <p:spPr bwMode="auto">
          <a:xfrm>
            <a:off x="2483768" y="687642"/>
            <a:ext cx="1401762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62" name="AutoShape 62"/>
          <p:cNvSpPr>
            <a:spLocks noChangeArrowheads="1"/>
          </p:cNvSpPr>
          <p:nvPr/>
        </p:nvSpPr>
        <p:spPr bwMode="auto">
          <a:xfrm>
            <a:off x="4572223" y="692150"/>
            <a:ext cx="1957165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-36513" y="3054577"/>
            <a:ext cx="2016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1230313" y="3054578"/>
            <a:ext cx="6842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9" name="AutoShape 69"/>
          <p:cNvSpPr>
            <a:spLocks noChangeArrowheads="1"/>
          </p:cNvSpPr>
          <p:nvPr/>
        </p:nvSpPr>
        <p:spPr bwMode="auto">
          <a:xfrm>
            <a:off x="1979712" y="1196752"/>
            <a:ext cx="2376388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3432175" y="2435226"/>
            <a:ext cx="3384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chemeClr val="tx1"/>
                </a:solidFill>
                <a:latin typeface="+mn-lt"/>
              </a:rPr>
              <a:t>45/60 = 0,75 h</a:t>
            </a:r>
            <a:endParaRPr lang="nl-NL" altLang="nl-NL" sz="2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3329782" y="1772816"/>
            <a:ext cx="197088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+mn-lt"/>
              </a:rPr>
              <a:t>0,4 kW</a:t>
            </a:r>
            <a:endParaRPr lang="nl-NL" altLang="nl-NL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63" name="AutoShape 63"/>
          <p:cNvSpPr>
            <a:spLocks noChangeArrowheads="1"/>
          </p:cNvSpPr>
          <p:nvPr/>
        </p:nvSpPr>
        <p:spPr bwMode="auto">
          <a:xfrm>
            <a:off x="7019925" y="4868863"/>
            <a:ext cx="1728788" cy="919401"/>
          </a:xfrm>
          <a:prstGeom prst="wedgeRoundRectCallout">
            <a:avLst>
              <a:gd name="adj1" fmla="val -217088"/>
              <a:gd name="adj2" fmla="val -2583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cs typeface="Arial" panose="020B0604020202020204" pitchFamily="34" charset="0"/>
              </a:rPr>
              <a:t>Delen door 60!</a:t>
            </a:r>
          </a:p>
        </p:txBody>
      </p:sp>
      <p:sp>
        <p:nvSpPr>
          <p:cNvPr id="51267" name="AutoShape 67"/>
          <p:cNvSpPr>
            <a:spLocks noChangeArrowheads="1"/>
          </p:cNvSpPr>
          <p:nvPr/>
        </p:nvSpPr>
        <p:spPr bwMode="auto">
          <a:xfrm>
            <a:off x="6732588" y="3141663"/>
            <a:ext cx="2195512" cy="919401"/>
          </a:xfrm>
          <a:prstGeom prst="wedgeRoundRectCallout">
            <a:avLst>
              <a:gd name="adj1" fmla="val -87785"/>
              <a:gd name="adj2" fmla="val 1223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cs typeface="Arial" panose="020B0604020202020204" pitchFamily="34" charset="0"/>
              </a:rPr>
              <a:t>Let op eenheid</a:t>
            </a:r>
          </a:p>
        </p:txBody>
      </p:sp>
      <p:sp>
        <p:nvSpPr>
          <p:cNvPr id="51268" name="AutoShape 68"/>
          <p:cNvSpPr>
            <a:spLocks noChangeArrowheads="1"/>
          </p:cNvSpPr>
          <p:nvPr/>
        </p:nvSpPr>
        <p:spPr bwMode="auto">
          <a:xfrm>
            <a:off x="6659563" y="1844675"/>
            <a:ext cx="2124075" cy="510778"/>
          </a:xfrm>
          <a:prstGeom prst="wedgeRoundRectCallout">
            <a:avLst>
              <a:gd name="adj1" fmla="val -309179"/>
              <a:gd name="adj2" fmla="val 50264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cs typeface="Arial" panose="020B0604020202020204" pitchFamily="34" charset="0"/>
              </a:rPr>
              <a:t>Formule</a:t>
            </a:r>
          </a:p>
        </p:txBody>
      </p:sp>
      <p:sp>
        <p:nvSpPr>
          <p:cNvPr id="51266" name="AutoShape 66"/>
          <p:cNvSpPr>
            <a:spLocks noChangeArrowheads="1"/>
          </p:cNvSpPr>
          <p:nvPr/>
        </p:nvSpPr>
        <p:spPr bwMode="auto">
          <a:xfrm>
            <a:off x="6084888" y="2349500"/>
            <a:ext cx="2771775" cy="919401"/>
          </a:xfrm>
          <a:prstGeom prst="wedgeRoundRectCallout">
            <a:avLst>
              <a:gd name="adj1" fmla="val -144063"/>
              <a:gd name="adj2" fmla="val 2003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/>
              <a:t>Invullen wat je weet.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311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45" grpId="0" autoUpdateAnimBg="0"/>
      <p:bldP spid="51250" grpId="0" autoUpdateAnimBg="0"/>
      <p:bldP spid="51251" grpId="0" autoUpdateAnimBg="0"/>
      <p:bldP spid="51252" grpId="0" autoUpdateAnimBg="0"/>
      <p:bldP spid="51253" grpId="0" autoUpdateAnimBg="0"/>
      <p:bldP spid="51254" grpId="0" autoUpdateAnimBg="0"/>
      <p:bldP spid="51255" grpId="0" autoUpdateAnimBg="0"/>
      <p:bldP spid="51256" grpId="0" autoUpdateAnimBg="0"/>
      <p:bldP spid="51257" grpId="0"/>
      <p:bldP spid="51258" grpId="0" autoUpdateAnimBg="0"/>
      <p:bldP spid="51259" grpId="0" autoUpdateAnimBg="0"/>
      <p:bldP spid="51260" grpId="0" autoUpdateAnimBg="0"/>
      <p:bldP spid="51261" grpId="0" animBg="1"/>
      <p:bldP spid="51262" grpId="0" animBg="1"/>
      <p:bldP spid="51264" grpId="0" autoUpdateAnimBg="0"/>
      <p:bldP spid="51265" grpId="0"/>
      <p:bldP spid="51269" grpId="0" animBg="1"/>
      <p:bldP spid="51270" grpId="0" autoUpdateAnimBg="0"/>
      <p:bldP spid="51271" grpId="0" autoUpdateAnimBg="0"/>
      <p:bldP spid="51263" grpId="0" animBg="1"/>
      <p:bldP spid="51267" grpId="0" animBg="1"/>
      <p:bldP spid="51268" grpId="0" animBg="1"/>
      <p:bldP spid="512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algn="l"/>
            <a:r>
              <a:rPr lang="en-US" altLang="nl-NL" sz="2400" dirty="0" err="1">
                <a:solidFill>
                  <a:srgbClr val="FF0000"/>
                </a:solidFill>
                <a:latin typeface="+mn-lt"/>
              </a:rPr>
              <a:t>Overzicht</a:t>
            </a:r>
            <a:r>
              <a:rPr lang="en-US" altLang="nl-NL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+mn-lt"/>
              </a:rPr>
              <a:t>schematekens</a:t>
            </a:r>
            <a:r>
              <a:rPr lang="en-US" altLang="nl-NL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+mn-lt"/>
              </a:rPr>
              <a:t>en</a:t>
            </a:r>
            <a:r>
              <a:rPr lang="en-US" altLang="nl-NL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+mn-lt"/>
              </a:rPr>
              <a:t>schakelingen</a:t>
            </a:r>
            <a:endParaRPr lang="nl-NL" altLang="nl-NL" sz="2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4638" name="Group 126"/>
          <p:cNvGrpSpPr>
            <a:grpSpLocks/>
          </p:cNvGrpSpPr>
          <p:nvPr/>
        </p:nvGrpSpPr>
        <p:grpSpPr bwMode="auto">
          <a:xfrm>
            <a:off x="650875" y="717550"/>
            <a:ext cx="1833563" cy="3287713"/>
            <a:chOff x="410" y="452"/>
            <a:chExt cx="1155" cy="2071"/>
          </a:xfrm>
        </p:grpSpPr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522" y="452"/>
              <a:ext cx="907" cy="540"/>
              <a:chOff x="385" y="573"/>
              <a:chExt cx="1169" cy="686"/>
            </a:xfrm>
          </p:grpSpPr>
          <p:grpSp>
            <p:nvGrpSpPr>
              <p:cNvPr id="64516" name="Group 4"/>
              <p:cNvGrpSpPr>
                <a:grpSpLocks/>
              </p:cNvGrpSpPr>
              <p:nvPr/>
            </p:nvGrpSpPr>
            <p:grpSpPr bwMode="auto">
              <a:xfrm>
                <a:off x="1027" y="636"/>
                <a:ext cx="129" cy="134"/>
                <a:chOff x="1536" y="2928"/>
                <a:chExt cx="384" cy="384"/>
              </a:xfrm>
            </p:grpSpPr>
            <p:sp>
              <p:nvSpPr>
                <p:cNvPr id="64517" name="Line 5"/>
                <p:cNvSpPr>
                  <a:spLocks noChangeShapeType="1"/>
                </p:cNvSpPr>
                <p:nvPr/>
              </p:nvSpPr>
              <p:spPr bwMode="auto">
                <a:xfrm>
                  <a:off x="1728" y="2928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18" name="Line 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</p:grpSp>
          <p:grpSp>
            <p:nvGrpSpPr>
              <p:cNvPr id="64519" name="Group 7"/>
              <p:cNvGrpSpPr>
                <a:grpSpLocks/>
              </p:cNvGrpSpPr>
              <p:nvPr/>
            </p:nvGrpSpPr>
            <p:grpSpPr bwMode="auto">
              <a:xfrm>
                <a:off x="385" y="573"/>
                <a:ext cx="1169" cy="686"/>
                <a:chOff x="3264" y="2064"/>
                <a:chExt cx="816" cy="480"/>
              </a:xfrm>
            </p:grpSpPr>
            <p:grpSp>
              <p:nvGrpSpPr>
                <p:cNvPr id="64520" name="Group 8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6452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5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</p:grpSp>
            <p:grpSp>
              <p:nvGrpSpPr>
                <p:cNvPr id="64523" name="Group 11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645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5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</p:grpSp>
          </p:grpSp>
        </p:grpSp>
        <p:grpSp>
          <p:nvGrpSpPr>
            <p:cNvPr id="64530" name="Group 18"/>
            <p:cNvGrpSpPr>
              <a:grpSpLocks/>
            </p:cNvGrpSpPr>
            <p:nvPr/>
          </p:nvGrpSpPr>
          <p:grpSpPr bwMode="auto">
            <a:xfrm>
              <a:off x="475" y="1095"/>
              <a:ext cx="1044" cy="339"/>
              <a:chOff x="4176" y="1968"/>
              <a:chExt cx="1152" cy="384"/>
            </a:xfrm>
          </p:grpSpPr>
          <p:sp>
            <p:nvSpPr>
              <p:cNvPr id="64531" name="AutoShape 19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64532" name="Line 20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sp>
            <p:nvSpPr>
              <p:cNvPr id="64533" name="Line 21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</p:grpSp>
        <p:grpSp>
          <p:nvGrpSpPr>
            <p:cNvPr id="64578" name="Group 66"/>
            <p:cNvGrpSpPr>
              <a:grpSpLocks/>
            </p:cNvGrpSpPr>
            <p:nvPr/>
          </p:nvGrpSpPr>
          <p:grpSpPr bwMode="auto">
            <a:xfrm>
              <a:off x="410" y="1616"/>
              <a:ext cx="1155" cy="327"/>
              <a:chOff x="473" y="2160"/>
              <a:chExt cx="1155" cy="327"/>
            </a:xfrm>
          </p:grpSpPr>
          <p:grpSp>
            <p:nvGrpSpPr>
              <p:cNvPr id="64558" name="Group 46"/>
              <p:cNvGrpSpPr>
                <a:grpSpLocks/>
              </p:cNvGrpSpPr>
              <p:nvPr/>
            </p:nvGrpSpPr>
            <p:grpSpPr bwMode="auto">
              <a:xfrm>
                <a:off x="476" y="2160"/>
                <a:ext cx="1152" cy="96"/>
                <a:chOff x="4176" y="3456"/>
                <a:chExt cx="1152" cy="96"/>
              </a:xfrm>
            </p:grpSpPr>
            <p:sp>
              <p:nvSpPr>
                <p:cNvPr id="64559" name="Line 47"/>
                <p:cNvSpPr>
                  <a:spLocks noChangeShapeType="1"/>
                </p:cNvSpPr>
                <p:nvPr/>
              </p:nvSpPr>
              <p:spPr bwMode="auto">
                <a:xfrm>
                  <a:off x="4176" y="355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60" name="Line 48"/>
                <p:cNvSpPr>
                  <a:spLocks noChangeShapeType="1"/>
                </p:cNvSpPr>
                <p:nvPr/>
              </p:nvSpPr>
              <p:spPr bwMode="auto">
                <a:xfrm>
                  <a:off x="4896" y="355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61" name="Freeform 49"/>
                <p:cNvSpPr>
                  <a:spLocks/>
                </p:cNvSpPr>
                <p:nvPr/>
              </p:nvSpPr>
              <p:spPr bwMode="auto">
                <a:xfrm>
                  <a:off x="4596" y="3456"/>
                  <a:ext cx="300" cy="90"/>
                </a:xfrm>
                <a:custGeom>
                  <a:avLst/>
                  <a:gdLst>
                    <a:gd name="T0" fmla="*/ 0 w 300"/>
                    <a:gd name="T1" fmla="*/ 90 h 90"/>
                    <a:gd name="T2" fmla="*/ 300 w 300"/>
                    <a:gd name="T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00" h="90">
                      <a:moveTo>
                        <a:pt x="0" y="90"/>
                      </a:moveTo>
                      <a:lnTo>
                        <a:pt x="300" y="0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</p:grpSp>
          <p:grpSp>
            <p:nvGrpSpPr>
              <p:cNvPr id="64562" name="Group 50"/>
              <p:cNvGrpSpPr>
                <a:grpSpLocks/>
              </p:cNvGrpSpPr>
              <p:nvPr/>
            </p:nvGrpSpPr>
            <p:grpSpPr bwMode="auto">
              <a:xfrm>
                <a:off x="473" y="2478"/>
                <a:ext cx="1152" cy="9"/>
                <a:chOff x="4176" y="3978"/>
                <a:chExt cx="1152" cy="9"/>
              </a:xfrm>
            </p:grpSpPr>
            <p:sp>
              <p:nvSpPr>
                <p:cNvPr id="64563" name="Line 51"/>
                <p:cNvSpPr>
                  <a:spLocks noChangeShapeType="1"/>
                </p:cNvSpPr>
                <p:nvPr/>
              </p:nvSpPr>
              <p:spPr bwMode="auto">
                <a:xfrm>
                  <a:off x="4176" y="398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64" name="Line 52"/>
                <p:cNvSpPr>
                  <a:spLocks noChangeShapeType="1"/>
                </p:cNvSpPr>
                <p:nvPr/>
              </p:nvSpPr>
              <p:spPr bwMode="auto">
                <a:xfrm>
                  <a:off x="4896" y="398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65" name="Freeform 53"/>
                <p:cNvSpPr>
                  <a:spLocks/>
                </p:cNvSpPr>
                <p:nvPr/>
              </p:nvSpPr>
              <p:spPr bwMode="auto">
                <a:xfrm>
                  <a:off x="4608" y="3978"/>
                  <a:ext cx="312" cy="9"/>
                </a:xfrm>
                <a:custGeom>
                  <a:avLst/>
                  <a:gdLst>
                    <a:gd name="T0" fmla="*/ 0 w 312"/>
                    <a:gd name="T1" fmla="*/ 9 h 9"/>
                    <a:gd name="T2" fmla="*/ 312 w 312"/>
                    <a:gd name="T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2" h="9">
                      <a:moveTo>
                        <a:pt x="0" y="9"/>
                      </a:moveTo>
                      <a:lnTo>
                        <a:pt x="312" y="0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</p:grpSp>
        </p:grpSp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497" y="2115"/>
              <a:ext cx="930" cy="408"/>
              <a:chOff x="4694" y="2678"/>
              <a:chExt cx="930" cy="408"/>
            </a:xfrm>
          </p:grpSpPr>
          <p:sp>
            <p:nvSpPr>
              <p:cNvPr id="64584" name="Line 72"/>
              <p:cNvSpPr>
                <a:spLocks noChangeShapeType="1"/>
              </p:cNvSpPr>
              <p:nvPr/>
            </p:nvSpPr>
            <p:spPr bwMode="auto">
              <a:xfrm>
                <a:off x="4694" y="2886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grpSp>
            <p:nvGrpSpPr>
              <p:cNvPr id="64585" name="Group 73"/>
              <p:cNvGrpSpPr>
                <a:grpSpLocks/>
              </p:cNvGrpSpPr>
              <p:nvPr/>
            </p:nvGrpSpPr>
            <p:grpSpPr bwMode="auto">
              <a:xfrm>
                <a:off x="4959" y="2678"/>
                <a:ext cx="436" cy="408"/>
                <a:chOff x="5352" y="3162"/>
                <a:chExt cx="436" cy="408"/>
              </a:xfrm>
            </p:grpSpPr>
            <p:sp>
              <p:nvSpPr>
                <p:cNvPr id="64586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5352" y="3162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8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471" y="3216"/>
                  <a:ext cx="31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400" dirty="0"/>
                    <a:t>A</a:t>
                  </a:r>
                </a:p>
              </p:txBody>
            </p:sp>
          </p:grpSp>
        </p:grpSp>
      </p:grpSp>
      <p:sp>
        <p:nvSpPr>
          <p:cNvPr id="64639" name="Rectangle 127"/>
          <p:cNvSpPr>
            <a:spLocks noChangeArrowheads="1"/>
          </p:cNvSpPr>
          <p:nvPr/>
        </p:nvSpPr>
        <p:spPr bwMode="auto">
          <a:xfrm>
            <a:off x="2555875" y="874713"/>
            <a:ext cx="3744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chemeClr val="tx1"/>
                </a:solidFill>
                <a:latin typeface="+mn-lt"/>
              </a:rPr>
              <a:t>Spanningsbron</a:t>
            </a:r>
            <a:endParaRPr lang="nl-NL" altLang="nl-N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640" name="Rectangle 128"/>
          <p:cNvSpPr>
            <a:spLocks noChangeArrowheads="1"/>
          </p:cNvSpPr>
          <p:nvPr/>
        </p:nvSpPr>
        <p:spPr bwMode="auto">
          <a:xfrm>
            <a:off x="2555875" y="1728788"/>
            <a:ext cx="3744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Lampje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641" name="Rectangle 129"/>
          <p:cNvSpPr>
            <a:spLocks noChangeArrowheads="1"/>
          </p:cNvSpPr>
          <p:nvPr/>
        </p:nvSpPr>
        <p:spPr bwMode="auto">
          <a:xfrm>
            <a:off x="2563813" y="2592388"/>
            <a:ext cx="6580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Schakelaar (open en dicht)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642" name="Rectangle 130"/>
          <p:cNvSpPr>
            <a:spLocks noChangeArrowheads="1"/>
          </p:cNvSpPr>
          <p:nvPr/>
        </p:nvSpPr>
        <p:spPr bwMode="auto">
          <a:xfrm>
            <a:off x="2563813" y="3384550"/>
            <a:ext cx="6580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chemeClr val="tx1"/>
                </a:solidFill>
                <a:latin typeface="+mn-lt"/>
              </a:rPr>
              <a:t>Ampèremeter</a:t>
            </a:r>
            <a:endParaRPr lang="nl-NL" altLang="nl-NL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644" name="Rectangle 132"/>
          <p:cNvSpPr>
            <a:spLocks noChangeArrowheads="1"/>
          </p:cNvSpPr>
          <p:nvPr/>
        </p:nvSpPr>
        <p:spPr bwMode="auto">
          <a:xfrm>
            <a:off x="5838825" y="5886450"/>
            <a:ext cx="784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+mn-lt"/>
              </a:rPr>
              <a:t>1 A</a:t>
            </a:r>
          </a:p>
        </p:txBody>
      </p:sp>
      <p:grpSp>
        <p:nvGrpSpPr>
          <p:cNvPr id="64647" name="Group 135"/>
          <p:cNvGrpSpPr>
            <a:grpSpLocks/>
          </p:cNvGrpSpPr>
          <p:nvPr/>
        </p:nvGrpSpPr>
        <p:grpSpPr bwMode="auto">
          <a:xfrm>
            <a:off x="4859338" y="3607707"/>
            <a:ext cx="1847850" cy="2714629"/>
            <a:chOff x="3061" y="2367"/>
            <a:chExt cx="1164" cy="1710"/>
          </a:xfrm>
        </p:grpSpPr>
        <p:grpSp>
          <p:nvGrpSpPr>
            <p:cNvPr id="64588" name="Group 76"/>
            <p:cNvGrpSpPr>
              <a:grpSpLocks/>
            </p:cNvGrpSpPr>
            <p:nvPr/>
          </p:nvGrpSpPr>
          <p:grpSpPr bwMode="auto">
            <a:xfrm>
              <a:off x="3077" y="2367"/>
              <a:ext cx="1148" cy="1710"/>
              <a:chOff x="176" y="2446"/>
              <a:chExt cx="1148" cy="1710"/>
            </a:xfrm>
          </p:grpSpPr>
          <p:grpSp>
            <p:nvGrpSpPr>
              <p:cNvPr id="64589" name="Group 77"/>
              <p:cNvGrpSpPr>
                <a:grpSpLocks noChangeAspect="1"/>
              </p:cNvGrpSpPr>
              <p:nvPr/>
            </p:nvGrpSpPr>
            <p:grpSpPr bwMode="auto">
              <a:xfrm>
                <a:off x="711" y="2614"/>
                <a:ext cx="221" cy="344"/>
                <a:chOff x="2354" y="2112"/>
                <a:chExt cx="337" cy="530"/>
              </a:xfrm>
            </p:grpSpPr>
            <p:sp>
              <p:nvSpPr>
                <p:cNvPr id="64590" name="Freeform 78"/>
                <p:cNvSpPr>
                  <a:spLocks noChangeAspect="1"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1" name="Freeform 79"/>
                <p:cNvSpPr>
                  <a:spLocks noChangeAspect="1"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2" name="Text Box 8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54" y="2112"/>
                  <a:ext cx="337" cy="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/>
                    <a:t> </a:t>
                  </a:r>
                  <a:endParaRPr lang="nl-NL" altLang="nl-NL" sz="2400"/>
                </a:p>
              </p:txBody>
            </p:sp>
            <p:sp>
              <p:nvSpPr>
                <p:cNvPr id="64593" name="Text Box 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54" y="2135"/>
                  <a:ext cx="335" cy="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/>
                    <a:t> </a:t>
                  </a:r>
                  <a:endParaRPr lang="nl-NL" altLang="nl-NL" sz="2400"/>
                </a:p>
              </p:txBody>
            </p:sp>
          </p:grpSp>
          <p:grpSp>
            <p:nvGrpSpPr>
              <p:cNvPr id="64594" name="Group 82"/>
              <p:cNvGrpSpPr>
                <a:grpSpLocks/>
              </p:cNvGrpSpPr>
              <p:nvPr/>
            </p:nvGrpSpPr>
            <p:grpSpPr bwMode="auto">
              <a:xfrm>
                <a:off x="176" y="2446"/>
                <a:ext cx="1148" cy="1710"/>
                <a:chOff x="176" y="2446"/>
                <a:chExt cx="1148" cy="1710"/>
              </a:xfrm>
            </p:grpSpPr>
            <p:sp>
              <p:nvSpPr>
                <p:cNvPr id="64595" name="Freeform 83"/>
                <p:cNvSpPr>
                  <a:spLocks noChangeAspect="1"/>
                </p:cNvSpPr>
                <p:nvPr/>
              </p:nvSpPr>
              <p:spPr bwMode="auto">
                <a:xfrm flipH="1">
                  <a:off x="670" y="2841"/>
                  <a:ext cx="653" cy="810"/>
                </a:xfrm>
                <a:custGeom>
                  <a:avLst/>
                  <a:gdLst>
                    <a:gd name="T0" fmla="*/ 757 w 1265"/>
                    <a:gd name="T1" fmla="*/ 2 h 1572"/>
                    <a:gd name="T2" fmla="*/ 0 w 1265"/>
                    <a:gd name="T3" fmla="*/ 0 h 1572"/>
                    <a:gd name="T4" fmla="*/ 0 w 1265"/>
                    <a:gd name="T5" fmla="*/ 1572 h 1572"/>
                    <a:gd name="T6" fmla="*/ 1265 w 1265"/>
                    <a:gd name="T7" fmla="*/ 1571 h 1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65" h="1572">
                      <a:moveTo>
                        <a:pt x="757" y="2"/>
                      </a:moveTo>
                      <a:lnTo>
                        <a:pt x="0" y="0"/>
                      </a:lnTo>
                      <a:lnTo>
                        <a:pt x="0" y="1572"/>
                      </a:lnTo>
                      <a:lnTo>
                        <a:pt x="1265" y="1571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6" name="AutoShape 8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16" y="3520"/>
                  <a:ext cx="252" cy="249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7" name="AutoShape 8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63" y="3982"/>
                  <a:ext cx="176" cy="17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8" name="Freeform 86"/>
                <p:cNvSpPr>
                  <a:spLocks noChangeAspect="1"/>
                </p:cNvSpPr>
                <p:nvPr/>
              </p:nvSpPr>
              <p:spPr bwMode="auto">
                <a:xfrm>
                  <a:off x="177" y="2838"/>
                  <a:ext cx="690" cy="812"/>
                </a:xfrm>
                <a:custGeom>
                  <a:avLst/>
                  <a:gdLst>
                    <a:gd name="T0" fmla="*/ 1337 w 1337"/>
                    <a:gd name="T1" fmla="*/ 0 h 1575"/>
                    <a:gd name="T2" fmla="*/ 0 w 1337"/>
                    <a:gd name="T3" fmla="*/ 3 h 1575"/>
                    <a:gd name="T4" fmla="*/ 0 w 1337"/>
                    <a:gd name="T5" fmla="*/ 1574 h 1575"/>
                    <a:gd name="T6" fmla="*/ 456 w 1337"/>
                    <a:gd name="T7" fmla="*/ 1575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7" h="1575">
                      <a:moveTo>
                        <a:pt x="1337" y="0"/>
                      </a:moveTo>
                      <a:lnTo>
                        <a:pt x="0" y="3"/>
                      </a:lnTo>
                      <a:lnTo>
                        <a:pt x="0" y="1574"/>
                      </a:lnTo>
                      <a:lnTo>
                        <a:pt x="456" y="157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599" name="Freeform 87"/>
                <p:cNvSpPr>
                  <a:spLocks noChangeAspect="1"/>
                </p:cNvSpPr>
                <p:nvPr/>
              </p:nvSpPr>
              <p:spPr bwMode="auto">
                <a:xfrm flipH="1">
                  <a:off x="176" y="3639"/>
                  <a:ext cx="282" cy="432"/>
                </a:xfrm>
                <a:custGeom>
                  <a:avLst/>
                  <a:gdLst>
                    <a:gd name="T0" fmla="*/ 0 w 546"/>
                    <a:gd name="T1" fmla="*/ 837 h 837"/>
                    <a:gd name="T2" fmla="*/ 546 w 546"/>
                    <a:gd name="T3" fmla="*/ 836 h 837"/>
                    <a:gd name="T4" fmla="*/ 546 w 546"/>
                    <a:gd name="T5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6" h="837">
                      <a:moveTo>
                        <a:pt x="0" y="837"/>
                      </a:moveTo>
                      <a:lnTo>
                        <a:pt x="546" y="836"/>
                      </a:lnTo>
                      <a:lnTo>
                        <a:pt x="546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600" name="Freeform 88"/>
                <p:cNvSpPr>
                  <a:spLocks noChangeAspect="1"/>
                </p:cNvSpPr>
                <p:nvPr/>
              </p:nvSpPr>
              <p:spPr bwMode="auto">
                <a:xfrm flipH="1">
                  <a:off x="643" y="3641"/>
                  <a:ext cx="681" cy="433"/>
                </a:xfrm>
                <a:custGeom>
                  <a:avLst/>
                  <a:gdLst>
                    <a:gd name="T0" fmla="*/ 1318 w 1318"/>
                    <a:gd name="T1" fmla="*/ 839 h 839"/>
                    <a:gd name="T2" fmla="*/ 0 w 1318"/>
                    <a:gd name="T3" fmla="*/ 836 h 839"/>
                    <a:gd name="T4" fmla="*/ 0 w 1318"/>
                    <a:gd name="T5" fmla="*/ 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18" h="839">
                      <a:moveTo>
                        <a:pt x="1318" y="839"/>
                      </a:moveTo>
                      <a:lnTo>
                        <a:pt x="0" y="8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601" name="Text Box 89"/>
                <p:cNvSpPr txBox="1">
                  <a:spLocks noChangeAspect="1" noChangeArrowheads="1"/>
                </p:cNvSpPr>
                <p:nvPr/>
              </p:nvSpPr>
              <p:spPr bwMode="auto">
                <a:xfrm flipH="1">
                  <a:off x="623" y="2615"/>
                  <a:ext cx="4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400" dirty="0"/>
                    <a:t> +</a:t>
                  </a:r>
                </a:p>
              </p:txBody>
            </p:sp>
            <p:sp>
              <p:nvSpPr>
                <p:cNvPr id="64602" name="Text Box 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1" y="2446"/>
                  <a:ext cx="50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400" dirty="0"/>
                    <a:t>6 V</a:t>
                  </a:r>
                </a:p>
              </p:txBody>
            </p:sp>
          </p:grpSp>
        </p:grpSp>
        <p:sp>
          <p:nvSpPr>
            <p:cNvPr id="64643" name="Rectangle 131"/>
            <p:cNvSpPr>
              <a:spLocks noChangeArrowheads="1"/>
            </p:cNvSpPr>
            <p:nvPr/>
          </p:nvSpPr>
          <p:spPr bwMode="auto">
            <a:xfrm>
              <a:off x="3061" y="2934"/>
              <a:ext cx="4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12954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17526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22098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26670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chemeClr val="tx1"/>
                  </a:solidFill>
                  <a:latin typeface="+mn-lt"/>
                </a:rPr>
                <a:t>3 A</a:t>
              </a:r>
            </a:p>
          </p:txBody>
        </p:sp>
        <p:sp>
          <p:nvSpPr>
            <p:cNvPr id="64645" name="Rectangle 133"/>
            <p:cNvSpPr>
              <a:spLocks noChangeArrowheads="1"/>
            </p:cNvSpPr>
            <p:nvPr/>
          </p:nvSpPr>
          <p:spPr bwMode="auto">
            <a:xfrm>
              <a:off x="3683" y="3315"/>
              <a:ext cx="4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12954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17526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22098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26670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chemeClr val="tx1"/>
                  </a:solidFill>
                  <a:latin typeface="+mn-lt"/>
                </a:rPr>
                <a:t>2 A</a:t>
              </a:r>
            </a:p>
          </p:txBody>
        </p:sp>
      </p:grpSp>
      <p:sp>
        <p:nvSpPr>
          <p:cNvPr id="64646" name="Rectangle 134"/>
          <p:cNvSpPr>
            <a:spLocks noChangeArrowheads="1"/>
          </p:cNvSpPr>
          <p:nvPr/>
        </p:nvSpPr>
        <p:spPr bwMode="auto">
          <a:xfrm>
            <a:off x="6659563" y="4606925"/>
            <a:ext cx="784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+mn-lt"/>
              </a:rPr>
              <a:t>3 A</a:t>
            </a:r>
          </a:p>
        </p:txBody>
      </p:sp>
      <p:grpSp>
        <p:nvGrpSpPr>
          <p:cNvPr id="64652" name="Group 140"/>
          <p:cNvGrpSpPr>
            <a:grpSpLocks/>
          </p:cNvGrpSpPr>
          <p:nvPr/>
        </p:nvGrpSpPr>
        <p:grpSpPr bwMode="auto">
          <a:xfrm>
            <a:off x="611188" y="4221088"/>
            <a:ext cx="2219330" cy="2124075"/>
            <a:chOff x="385" y="2772"/>
            <a:chExt cx="1398" cy="1338"/>
          </a:xfrm>
        </p:grpSpPr>
        <p:grpSp>
          <p:nvGrpSpPr>
            <p:cNvPr id="64637" name="Group 125"/>
            <p:cNvGrpSpPr>
              <a:grpSpLocks/>
            </p:cNvGrpSpPr>
            <p:nvPr/>
          </p:nvGrpSpPr>
          <p:grpSpPr bwMode="auto">
            <a:xfrm>
              <a:off x="385" y="2772"/>
              <a:ext cx="1398" cy="1338"/>
              <a:chOff x="3606" y="195"/>
              <a:chExt cx="1398" cy="1338"/>
            </a:xfrm>
          </p:grpSpPr>
          <p:grpSp>
            <p:nvGrpSpPr>
              <p:cNvPr id="64604" name="Group 92"/>
              <p:cNvGrpSpPr>
                <a:grpSpLocks noChangeAspect="1"/>
              </p:cNvGrpSpPr>
              <p:nvPr/>
            </p:nvGrpSpPr>
            <p:grpSpPr bwMode="auto">
              <a:xfrm>
                <a:off x="4292" y="378"/>
                <a:ext cx="221" cy="344"/>
                <a:chOff x="2354" y="2112"/>
                <a:chExt cx="337" cy="530"/>
              </a:xfrm>
            </p:grpSpPr>
            <p:sp>
              <p:nvSpPr>
                <p:cNvPr id="64605" name="Freeform 93"/>
                <p:cNvSpPr>
                  <a:spLocks noChangeAspect="1"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606" name="Freeform 94"/>
                <p:cNvSpPr>
                  <a:spLocks noChangeAspect="1"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64607" name="Text Box 9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54" y="2112"/>
                  <a:ext cx="337" cy="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/>
                    <a:t> </a:t>
                  </a:r>
                  <a:endParaRPr lang="nl-NL" altLang="nl-NL" sz="2400"/>
                </a:p>
              </p:txBody>
            </p:sp>
            <p:sp>
              <p:nvSpPr>
                <p:cNvPr id="6460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54" y="2135"/>
                  <a:ext cx="335" cy="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/>
                    <a:t> </a:t>
                  </a:r>
                  <a:endParaRPr lang="nl-NL" altLang="nl-NL" sz="2400"/>
                </a:p>
              </p:txBody>
            </p:sp>
          </p:grpSp>
          <p:grpSp>
            <p:nvGrpSpPr>
              <p:cNvPr id="64636" name="Group 124"/>
              <p:cNvGrpSpPr>
                <a:grpSpLocks/>
              </p:cNvGrpSpPr>
              <p:nvPr/>
            </p:nvGrpSpPr>
            <p:grpSpPr bwMode="auto">
              <a:xfrm>
                <a:off x="3606" y="195"/>
                <a:ext cx="1398" cy="1338"/>
                <a:chOff x="3606" y="195"/>
                <a:chExt cx="1398" cy="1338"/>
              </a:xfrm>
            </p:grpSpPr>
            <p:grpSp>
              <p:nvGrpSpPr>
                <p:cNvPr id="64628" name="Group 116"/>
                <p:cNvGrpSpPr>
                  <a:grpSpLocks/>
                </p:cNvGrpSpPr>
                <p:nvPr/>
              </p:nvGrpSpPr>
              <p:grpSpPr bwMode="auto">
                <a:xfrm>
                  <a:off x="3758" y="195"/>
                  <a:ext cx="1246" cy="1338"/>
                  <a:chOff x="3758" y="195"/>
                  <a:chExt cx="1246" cy="1338"/>
                </a:xfrm>
              </p:grpSpPr>
              <p:sp>
                <p:nvSpPr>
                  <p:cNvPr id="64611" name="AutoShape 9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3997" y="1284"/>
                    <a:ext cx="252" cy="249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616" name="Text Box 104"/>
                  <p:cNvSpPr txBox="1">
                    <a:spLocks noChangeAspect="1" noChangeArrowheads="1"/>
                  </p:cNvSpPr>
                  <p:nvPr/>
                </p:nvSpPr>
                <p:spPr bwMode="auto">
                  <a:xfrm flipH="1">
                    <a:off x="4196" y="372"/>
                    <a:ext cx="45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2400" dirty="0"/>
                      <a:t> +</a:t>
                    </a:r>
                  </a:p>
                </p:txBody>
              </p:sp>
              <p:sp>
                <p:nvSpPr>
                  <p:cNvPr id="64617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233" y="195"/>
                    <a:ext cx="771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2400" dirty="0"/>
                      <a:t>12 V</a:t>
                    </a:r>
                  </a:p>
                </p:txBody>
              </p:sp>
              <p:sp>
                <p:nvSpPr>
                  <p:cNvPr id="64610" name="Freeform 98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269" y="605"/>
                    <a:ext cx="653" cy="810"/>
                  </a:xfrm>
                  <a:custGeom>
                    <a:avLst/>
                    <a:gdLst>
                      <a:gd name="T0" fmla="*/ 757 w 1265"/>
                      <a:gd name="T1" fmla="*/ 2 h 1572"/>
                      <a:gd name="T2" fmla="*/ 0 w 1265"/>
                      <a:gd name="T3" fmla="*/ 0 h 1572"/>
                      <a:gd name="T4" fmla="*/ 0 w 1265"/>
                      <a:gd name="T5" fmla="*/ 1572 h 1572"/>
                      <a:gd name="T6" fmla="*/ 1265 w 1265"/>
                      <a:gd name="T7" fmla="*/ 1571 h 15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65" h="1572">
                        <a:moveTo>
                          <a:pt x="757" y="2"/>
                        </a:moveTo>
                        <a:lnTo>
                          <a:pt x="0" y="0"/>
                        </a:lnTo>
                        <a:lnTo>
                          <a:pt x="0" y="1572"/>
                        </a:lnTo>
                        <a:lnTo>
                          <a:pt x="1265" y="1571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613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758" y="602"/>
                    <a:ext cx="690" cy="812"/>
                  </a:xfrm>
                  <a:custGeom>
                    <a:avLst/>
                    <a:gdLst>
                      <a:gd name="T0" fmla="*/ 1337 w 1337"/>
                      <a:gd name="T1" fmla="*/ 0 h 1575"/>
                      <a:gd name="T2" fmla="*/ 0 w 1337"/>
                      <a:gd name="T3" fmla="*/ 3 h 1575"/>
                      <a:gd name="T4" fmla="*/ 0 w 1337"/>
                      <a:gd name="T5" fmla="*/ 1574 h 1575"/>
                      <a:gd name="T6" fmla="*/ 456 w 1337"/>
                      <a:gd name="T7" fmla="*/ 1575 h 15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37" h="1575">
                        <a:moveTo>
                          <a:pt x="1337" y="0"/>
                        </a:moveTo>
                        <a:lnTo>
                          <a:pt x="0" y="3"/>
                        </a:lnTo>
                        <a:lnTo>
                          <a:pt x="0" y="1574"/>
                        </a:lnTo>
                        <a:lnTo>
                          <a:pt x="456" y="157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618" name="AutoShape 10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505" y="1282"/>
                    <a:ext cx="252" cy="249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</p:grpSp>
            <p:grpSp>
              <p:nvGrpSpPr>
                <p:cNvPr id="64635" name="Group 123"/>
                <p:cNvGrpSpPr>
                  <a:grpSpLocks/>
                </p:cNvGrpSpPr>
                <p:nvPr/>
              </p:nvGrpSpPr>
              <p:grpSpPr bwMode="auto">
                <a:xfrm>
                  <a:off x="3606" y="829"/>
                  <a:ext cx="272" cy="288"/>
                  <a:chOff x="2925" y="829"/>
                  <a:chExt cx="272" cy="288"/>
                </a:xfrm>
              </p:grpSpPr>
              <p:sp>
                <p:nvSpPr>
                  <p:cNvPr id="64632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5" y="844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/>
                  </a:p>
                </p:txBody>
              </p:sp>
              <p:sp>
                <p:nvSpPr>
                  <p:cNvPr id="64633" name="Text Box 12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946" y="829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2400" dirty="0"/>
                      <a:t>A</a:t>
                    </a:r>
                  </a:p>
                </p:txBody>
              </p:sp>
            </p:grpSp>
          </p:grpSp>
        </p:grpSp>
        <p:sp>
          <p:nvSpPr>
            <p:cNvPr id="64648" name="Rectangle 136"/>
            <p:cNvSpPr>
              <a:spLocks noChangeArrowheads="1"/>
            </p:cNvSpPr>
            <p:nvPr/>
          </p:nvSpPr>
          <p:spPr bwMode="auto">
            <a:xfrm>
              <a:off x="609" y="2931"/>
              <a:ext cx="4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12954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17526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22098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26670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>
                  <a:solidFill>
                    <a:schemeClr val="tx1"/>
                  </a:solidFill>
                  <a:latin typeface="+mn-lt"/>
                </a:rPr>
                <a:t>2 A</a:t>
              </a:r>
            </a:p>
          </p:txBody>
        </p:sp>
      </p:grpSp>
      <p:sp>
        <p:nvSpPr>
          <p:cNvPr id="64649" name="Rectangle 137"/>
          <p:cNvSpPr>
            <a:spLocks noChangeArrowheads="1"/>
          </p:cNvSpPr>
          <p:nvPr/>
        </p:nvSpPr>
        <p:spPr bwMode="auto">
          <a:xfrm>
            <a:off x="2701053" y="5265660"/>
            <a:ext cx="784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+mn-lt"/>
              </a:rPr>
              <a:t>2 A</a:t>
            </a:r>
          </a:p>
        </p:txBody>
      </p:sp>
      <p:sp>
        <p:nvSpPr>
          <p:cNvPr id="64650" name="Rectangle 138"/>
          <p:cNvSpPr>
            <a:spLocks noChangeArrowheads="1"/>
          </p:cNvSpPr>
          <p:nvPr/>
        </p:nvSpPr>
        <p:spPr bwMode="auto">
          <a:xfrm>
            <a:off x="684212" y="6321837"/>
            <a:ext cx="2879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err="1">
                <a:solidFill>
                  <a:schemeClr val="tx1"/>
                </a:solidFill>
                <a:latin typeface="+mn-lt"/>
              </a:rPr>
              <a:t>Serie-schakeling</a:t>
            </a:r>
            <a:endParaRPr lang="nl-NL" altLang="nl-N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651" name="Rectangle 139"/>
          <p:cNvSpPr>
            <a:spLocks noChangeArrowheads="1"/>
          </p:cNvSpPr>
          <p:nvPr/>
        </p:nvSpPr>
        <p:spPr bwMode="auto">
          <a:xfrm>
            <a:off x="4776788" y="6321837"/>
            <a:ext cx="4367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+mn-lt"/>
              </a:rPr>
              <a:t>Parallel-schakeling</a:t>
            </a: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Actieknop: Verder of Volgende 7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23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639" grpId="0" autoUpdateAnimBg="0"/>
      <p:bldP spid="64640" grpId="0" autoUpdateAnimBg="0"/>
      <p:bldP spid="64641" grpId="0" autoUpdateAnimBg="0"/>
      <p:bldP spid="64642" grpId="0" autoUpdateAnimBg="0"/>
      <p:bldP spid="64644" grpId="0"/>
      <p:bldP spid="64646" grpId="0"/>
      <p:bldP spid="64649" grpId="0"/>
      <p:bldP spid="64650" grpId="0" autoUpdateAnimBg="0"/>
      <p:bldP spid="646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Elektriciteit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57600"/>
            <a:ext cx="6400800" cy="990600"/>
          </a:xfrm>
        </p:spPr>
        <p:txBody>
          <a:bodyPr/>
          <a:lstStyle/>
          <a:p>
            <a:r>
              <a:rPr lang="en-US" alt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94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4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 2: energierekening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635000"/>
            <a:ext cx="91440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de vakantie heb je een lamp van 150 W laten branden. Daarom moet je voor  46,8 kWh betalen.</a:t>
            </a:r>
            <a:b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 hoeveel dagen je met vakantie was.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-7938" y="2708275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50938" y="2708275"/>
            <a:ext cx="45005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150 W = 0,15 kW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50938" y="3284538"/>
            <a:ext cx="4140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46,8 kWh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-36513" y="4508500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368425" y="4494213"/>
            <a:ext cx="15478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P.t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331913" y="5084763"/>
            <a:ext cx="28082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46,8 = 0,15 . t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046663" y="5589588"/>
            <a:ext cx="15128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-12700" y="6164263"/>
            <a:ext cx="17764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 zijn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714500" y="6165850"/>
            <a:ext cx="3505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312/24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852863" y="5589588"/>
            <a:ext cx="14398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312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6516688" y="549275"/>
            <a:ext cx="1368425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5867400" y="1052513"/>
            <a:ext cx="1944688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-36513" y="3860800"/>
            <a:ext cx="20161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258888" y="3860800"/>
            <a:ext cx="4140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6084888" y="2276475"/>
            <a:ext cx="2771775" cy="1296988"/>
          </a:xfrm>
          <a:prstGeom prst="wedgeRoundRectCallout">
            <a:avLst>
              <a:gd name="adj1" fmla="val -123083"/>
              <a:gd name="adj2" fmla="val 18696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2. Invullen wat je weet.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258888" y="5589588"/>
            <a:ext cx="28082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= 46,8/0,15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3132138" y="6165850"/>
            <a:ext cx="4800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13 dagen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6372225" y="3141663"/>
            <a:ext cx="2771775" cy="1150937"/>
          </a:xfrm>
          <a:prstGeom prst="wedgeRoundRectCallout">
            <a:avLst>
              <a:gd name="adj1" fmla="val -83792"/>
              <a:gd name="adj2" fmla="val 1832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3. Let op eenheid</a:t>
            </a: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5795963" y="765175"/>
            <a:ext cx="2952750" cy="2663825"/>
          </a:xfrm>
          <a:prstGeom prst="wedgeRoundRectCallout">
            <a:avLst>
              <a:gd name="adj1" fmla="val -107528"/>
              <a:gd name="adj2" fmla="val 12520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Trucje: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Kies simpel voorbeeld:</a:t>
            </a:r>
            <a:b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</a:b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8 = 4 .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Dus 2 = 8/4</a:t>
            </a: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5724525" y="1052513"/>
            <a:ext cx="2843213" cy="792162"/>
          </a:xfrm>
          <a:prstGeom prst="wedgeRoundRectCallout">
            <a:avLst>
              <a:gd name="adj1" fmla="val -149833"/>
              <a:gd name="adj2" fmla="val 42975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1. Formule</a:t>
            </a: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1692275" y="2132013"/>
            <a:ext cx="2665413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ctieknop: Verder of Volgende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711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  <p:bldP spid="53253" grpId="0" autoUpdateAnimBg="0"/>
      <p:bldP spid="53254" grpId="0" autoUpdateAnimBg="0"/>
      <p:bldP spid="53255" grpId="0" autoUpdateAnimBg="0"/>
      <p:bldP spid="53256" grpId="0" autoUpdateAnimBg="0"/>
      <p:bldP spid="53257" grpId="0" autoUpdateAnimBg="0"/>
      <p:bldP spid="53259" grpId="0"/>
      <p:bldP spid="53260" grpId="0" autoUpdateAnimBg="0"/>
      <p:bldP spid="53261" grpId="0" autoUpdateAnimBg="0"/>
      <p:bldP spid="53262" grpId="0" autoUpdateAnimBg="0"/>
      <p:bldP spid="53263" grpId="0" animBg="1"/>
      <p:bldP spid="53264" grpId="0" animBg="1"/>
      <p:bldP spid="53266" grpId="0" autoUpdateAnimBg="0"/>
      <p:bldP spid="53267" grpId="0"/>
      <p:bldP spid="53268" grpId="0" animBg="1"/>
      <p:bldP spid="53269" grpId="0" autoUpdateAnimBg="0"/>
      <p:bldP spid="53270" grpId="0" autoUpdateAnimBg="0"/>
      <p:bldP spid="53271" grpId="0" animBg="1"/>
      <p:bldP spid="53272" grpId="0" animBg="1"/>
      <p:bldP spid="53265" grpId="0" animBg="1"/>
      <p:bldP spid="53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 3: Aanbellen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drukt 5 seconden lang op de belschakelaar. De bel is 5 W.</a:t>
            </a:r>
            <a:b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 hoeveel energie dat kost.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-7938" y="2708275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50938" y="2708275"/>
            <a:ext cx="1549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= 5 s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50938" y="3284538"/>
            <a:ext cx="18367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5 W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-36513" y="4508500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368425" y="4494213"/>
            <a:ext cx="15478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P.t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331913" y="5084763"/>
            <a:ext cx="39608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0,005 . 0,00139 =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362825" y="5084763"/>
            <a:ext cx="14398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kWh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619250" y="549275"/>
            <a:ext cx="2089150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3203575" y="1628775"/>
            <a:ext cx="1439863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-36513" y="3860800"/>
            <a:ext cx="20161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258888" y="3860800"/>
            <a:ext cx="4140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5075238" y="5084763"/>
            <a:ext cx="28082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0,000.006.9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1692275" y="1125538"/>
            <a:ext cx="935038" cy="5032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2592388" y="2717800"/>
            <a:ext cx="5397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2916238" y="2708275"/>
            <a:ext cx="2232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5/3600 h = 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5076825" y="2708275"/>
            <a:ext cx="2232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0,00139 h                   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2806700" y="3281363"/>
            <a:ext cx="18367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3311525" y="3284538"/>
            <a:ext cx="4356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0,005 kW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4716463" y="5157788"/>
            <a:ext cx="4176712" cy="1150937"/>
          </a:xfrm>
          <a:prstGeom prst="wedgeRoundRectCallout">
            <a:avLst>
              <a:gd name="adj1" fmla="val -66458"/>
              <a:gd name="adj2" fmla="val -21662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3600 s = 1 h</a:t>
            </a:r>
            <a:b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</a:b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 1 s = 1/3600 h</a:t>
            </a:r>
            <a:endParaRPr lang="nl-NL" altLang="nl-NL" sz="32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1472" name="AutoShape 32"/>
          <p:cNvSpPr>
            <a:spLocks noChangeArrowheads="1"/>
          </p:cNvSpPr>
          <p:nvPr/>
        </p:nvSpPr>
        <p:spPr bwMode="auto">
          <a:xfrm>
            <a:off x="4787900" y="5013325"/>
            <a:ext cx="4176713" cy="1150938"/>
          </a:xfrm>
          <a:prstGeom prst="wedgeRoundRectCallout">
            <a:avLst>
              <a:gd name="adj1" fmla="val -42324"/>
              <a:gd name="adj2" fmla="val -14889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1000 W = 1 kW</a:t>
            </a:r>
            <a:b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</a:b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 1 W = 0,001 kW</a:t>
            </a:r>
            <a:endParaRPr lang="nl-NL" altLang="nl-NL" sz="32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ctieknop: Verder of Volgende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371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  <p:bldP spid="61445" grpId="0" autoUpdateAnimBg="0"/>
      <p:bldP spid="61446" grpId="0" autoUpdateAnimBg="0"/>
      <p:bldP spid="61447" grpId="0" autoUpdateAnimBg="0"/>
      <p:bldP spid="61448" grpId="0" autoUpdateAnimBg="0"/>
      <p:bldP spid="61449" grpId="0" autoUpdateAnimBg="0"/>
      <p:bldP spid="61453" grpId="0"/>
      <p:bldP spid="61454" grpId="0" animBg="1"/>
      <p:bldP spid="61455" grpId="0" animBg="1"/>
      <p:bldP spid="61456" grpId="0" autoUpdateAnimBg="0"/>
      <p:bldP spid="61457" grpId="0" autoUpdateAnimBg="0"/>
      <p:bldP spid="61459" grpId="0" autoUpdateAnimBg="0"/>
      <p:bldP spid="61464" grpId="0" animBg="1"/>
      <p:bldP spid="61466" grpId="0" autoUpdateAnimBg="0"/>
      <p:bldP spid="61467" grpId="0" autoUpdateAnimBg="0"/>
      <p:bldP spid="61468" grpId="0" autoUpdateAnimBg="0"/>
      <p:bldP spid="61469" grpId="0" autoUpdateAnimBg="0"/>
      <p:bldP spid="61470" grpId="0" autoUpdateAnimBg="0"/>
      <p:bldP spid="61471" grpId="0" animBg="1"/>
      <p:bldP spid="614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 4: Zonneenergie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100" y="247650"/>
            <a:ext cx="914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 gezin gebruikt per maand 500 kWh. Zij willen overstappen op zonnecellen.</a:t>
            </a:r>
            <a:b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</a:t>
            </a:r>
            <a:r>
              <a:rPr lang="en-US" altLang="nl-NL" sz="32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zonnecel heeft een vermogen van 150 W. </a:t>
            </a:r>
            <a:b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 hoeveel m</a:t>
            </a:r>
            <a:r>
              <a:rPr lang="en-US" altLang="nl-NL" sz="32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zonnecellen er op het dak moeten.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-7938" y="2492375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Geg.: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150938" y="2898775"/>
            <a:ext cx="3276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500 kWh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150938" y="3330575"/>
            <a:ext cx="45735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150 W van 1 m</a:t>
            </a:r>
            <a:r>
              <a:rPr lang="en-US" altLang="nl-NL" sz="32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3200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-36513" y="4667250"/>
            <a:ext cx="12668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Opl.: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266825" y="4652963"/>
            <a:ext cx="15478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P.t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281113" y="5154613"/>
            <a:ext cx="39608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= P.720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3805238" y="460375"/>
            <a:ext cx="1233487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6483350" y="1374775"/>
            <a:ext cx="1257300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-36513" y="3860800"/>
            <a:ext cx="201612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Gevr.: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258888" y="3860800"/>
            <a:ext cx="78851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Oppervlakte zonnecellen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5089525" y="463550"/>
            <a:ext cx="1582738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1174750" y="2454275"/>
            <a:ext cx="4464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= 1 maand</a:t>
            </a: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nl-NL" altLang="nl-NL" sz="36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3521075" y="2497138"/>
            <a:ext cx="36004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30 .24 = 720 h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1281113" y="5608638"/>
            <a:ext cx="54721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500/720 = 0,694 kW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268413" y="6075363"/>
            <a:ext cx="45862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Nodig m</a:t>
            </a:r>
            <a:r>
              <a:rPr lang="en-US" altLang="nl-NL" sz="32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zonnecellen:</a:t>
            </a: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5076825" y="6072188"/>
            <a:ext cx="23034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0,694/0,15 =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7218363" y="605948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4,6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7832725" y="605948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nl-NL" sz="3200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14" name="AutoShape 30"/>
          <p:cNvSpPr>
            <a:spLocks noChangeArrowheads="1"/>
          </p:cNvSpPr>
          <p:nvPr/>
        </p:nvSpPr>
        <p:spPr bwMode="auto">
          <a:xfrm>
            <a:off x="1547813" y="1878013"/>
            <a:ext cx="1944687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4643438" y="3322638"/>
            <a:ext cx="20161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0,15 kW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7620" name="Group 36"/>
          <p:cNvGrpSpPr>
            <a:grpSpLocks/>
          </p:cNvGrpSpPr>
          <p:nvPr/>
        </p:nvGrpSpPr>
        <p:grpSpPr bwMode="auto">
          <a:xfrm>
            <a:off x="4656138" y="4356100"/>
            <a:ext cx="4464050" cy="992188"/>
            <a:chOff x="2933" y="2744"/>
            <a:chExt cx="2812" cy="625"/>
          </a:xfrm>
        </p:grpSpPr>
        <p:sp>
          <p:nvSpPr>
            <p:cNvPr id="67616" name="AutoShape 32"/>
            <p:cNvSpPr>
              <a:spLocks noChangeArrowheads="1"/>
            </p:cNvSpPr>
            <p:nvPr/>
          </p:nvSpPr>
          <p:spPr bwMode="auto">
            <a:xfrm>
              <a:off x="2933" y="2744"/>
              <a:ext cx="2812" cy="625"/>
            </a:xfrm>
            <a:prstGeom prst="wedgeRoundRectCallout">
              <a:avLst>
                <a:gd name="adj1" fmla="val -23935"/>
                <a:gd name="adj2" fmla="val 14344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800">
                  <a:solidFill>
                    <a:srgbClr val="3333CC"/>
                  </a:solidFill>
                  <a:latin typeface="Comic Sans MS" pitchFamily="66" charset="0"/>
                </a:rPr>
                <a:t>P in kW     0,15    0,694</a:t>
              </a:r>
              <a:br>
                <a:rPr lang="nl-NL" altLang="nl-NL" sz="2800">
                  <a:solidFill>
                    <a:srgbClr val="3333CC"/>
                  </a:solidFill>
                  <a:latin typeface="Comic Sans MS" pitchFamily="66" charset="0"/>
                </a:rPr>
              </a:br>
              <a:r>
                <a:rPr lang="nl-NL" altLang="nl-NL" sz="2800">
                  <a:solidFill>
                    <a:srgbClr val="3333CC"/>
                  </a:solidFill>
                  <a:latin typeface="Comic Sans MS" pitchFamily="66" charset="0"/>
                </a:rPr>
                <a:t>opp in m</a:t>
              </a:r>
              <a:r>
                <a:rPr lang="nl-NL" altLang="nl-NL" sz="2800" baseline="30000">
                  <a:solidFill>
                    <a:srgbClr val="3333CC"/>
                  </a:solidFill>
                  <a:latin typeface="Comic Sans MS" pitchFamily="66" charset="0"/>
                </a:rPr>
                <a:t>2     </a:t>
              </a:r>
              <a:r>
                <a:rPr lang="nl-NL" altLang="nl-NL" sz="2800">
                  <a:solidFill>
                    <a:srgbClr val="3333CC"/>
                  </a:solidFill>
                  <a:latin typeface="Comic Sans MS" pitchFamily="66" charset="0"/>
                </a:rPr>
                <a:t>1         ?</a:t>
              </a:r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>
              <a:off x="4158" y="2779"/>
              <a:ext cx="0" cy="5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7618" name="Line 34"/>
            <p:cNvSpPr>
              <a:spLocks noChangeShapeType="1"/>
            </p:cNvSpPr>
            <p:nvPr/>
          </p:nvSpPr>
          <p:spPr bwMode="auto">
            <a:xfrm>
              <a:off x="4817" y="2776"/>
              <a:ext cx="0" cy="5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7619" name="Line 35"/>
            <p:cNvSpPr>
              <a:spLocks noChangeShapeType="1"/>
            </p:cNvSpPr>
            <p:nvPr/>
          </p:nvSpPr>
          <p:spPr bwMode="auto">
            <a:xfrm>
              <a:off x="3107" y="3081"/>
              <a:ext cx="249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7740650" y="4787900"/>
            <a:ext cx="7921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4,6</a:t>
            </a:r>
            <a:endParaRPr lang="nl-NL" altLang="nl-NL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6870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autoUpdateAnimBg="0"/>
      <p:bldP spid="67588" grpId="0" autoUpdateAnimBg="0"/>
      <p:bldP spid="67589" grpId="0" autoUpdateAnimBg="0"/>
      <p:bldP spid="67590" grpId="0" autoUpdateAnimBg="0"/>
      <p:bldP spid="67591" grpId="0" autoUpdateAnimBg="0"/>
      <p:bldP spid="67592" grpId="0" autoUpdateAnimBg="0"/>
      <p:bldP spid="67593" grpId="0" autoUpdateAnimBg="0"/>
      <p:bldP spid="67595" grpId="0" animBg="1"/>
      <p:bldP spid="67596" grpId="0" animBg="1"/>
      <p:bldP spid="67597" grpId="0" autoUpdateAnimBg="0"/>
      <p:bldP spid="67598" grpId="0" autoUpdateAnimBg="0"/>
      <p:bldP spid="67600" grpId="0" animBg="1"/>
      <p:bldP spid="67604" grpId="0" autoUpdateAnimBg="0"/>
      <p:bldP spid="67606" grpId="0" autoUpdateAnimBg="0"/>
      <p:bldP spid="67609" grpId="0" autoUpdateAnimBg="0"/>
      <p:bldP spid="67610" grpId="0" autoUpdateAnimBg="0"/>
      <p:bldP spid="67611" grpId="0" autoUpdateAnimBg="0"/>
      <p:bldP spid="67612" grpId="0" autoUpdateAnimBg="0"/>
      <p:bldP spid="67613" grpId="0"/>
      <p:bldP spid="67614" grpId="0" animBg="1"/>
      <p:bldP spid="67615" grpId="0" autoUpdateAnimBg="0"/>
      <p:bldP spid="676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Schema-tekens.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0025" name="Group 89"/>
          <p:cNvGrpSpPr>
            <a:grpSpLocks/>
          </p:cNvGrpSpPr>
          <p:nvPr/>
        </p:nvGrpSpPr>
        <p:grpSpPr bwMode="auto">
          <a:xfrm>
            <a:off x="5302250" y="909638"/>
            <a:ext cx="3055938" cy="1089025"/>
            <a:chOff x="3340" y="573"/>
            <a:chExt cx="1925" cy="686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4748" y="580"/>
              <a:ext cx="129" cy="134"/>
              <a:chOff x="1536" y="2928"/>
              <a:chExt cx="384" cy="384"/>
            </a:xfrm>
          </p:grpSpPr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>
              <a:off x="4096" y="573"/>
              <a:ext cx="1169" cy="686"/>
              <a:chOff x="3264" y="2064"/>
              <a:chExt cx="816" cy="480"/>
            </a:xfrm>
          </p:grpSpPr>
          <p:grpSp>
            <p:nvGrpSpPr>
              <p:cNvPr id="39946" name="Group 10"/>
              <p:cNvGrpSpPr>
                <a:grpSpLocks/>
              </p:cNvGrpSpPr>
              <p:nvPr/>
            </p:nvGrpSpPr>
            <p:grpSpPr bwMode="auto">
              <a:xfrm>
                <a:off x="3264" y="2208"/>
                <a:ext cx="336" cy="192"/>
                <a:chOff x="3264" y="2208"/>
                <a:chExt cx="336" cy="192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3264" y="230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48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2208"/>
                  <a:ext cx="0" cy="19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3696" y="2064"/>
                <a:ext cx="384" cy="480"/>
                <a:chOff x="3696" y="2064"/>
                <a:chExt cx="384" cy="480"/>
              </a:xfrm>
            </p:grpSpPr>
            <p:sp>
              <p:nvSpPr>
                <p:cNvPr id="39950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230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51" name="Line 15"/>
                <p:cNvSpPr>
                  <a:spLocks noChangeShapeType="1"/>
                </p:cNvSpPr>
                <p:nvPr/>
              </p:nvSpPr>
              <p:spPr bwMode="auto">
                <a:xfrm>
                  <a:off x="3696" y="2064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3340" y="848"/>
              <a:ext cx="412" cy="136"/>
              <a:chOff x="2736" y="2256"/>
              <a:chExt cx="288" cy="96"/>
            </a:xfrm>
          </p:grpSpPr>
          <p:sp>
            <p:nvSpPr>
              <p:cNvPr id="39953" name="Line 17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2736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0024" name="Group 88"/>
          <p:cNvGrpSpPr>
            <a:grpSpLocks/>
          </p:cNvGrpSpPr>
          <p:nvPr/>
        </p:nvGrpSpPr>
        <p:grpSpPr bwMode="auto">
          <a:xfrm>
            <a:off x="5319713" y="3352800"/>
            <a:ext cx="3138487" cy="609600"/>
            <a:chOff x="3351" y="2112"/>
            <a:chExt cx="1977" cy="384"/>
          </a:xfrm>
        </p:grpSpPr>
        <p:grpSp>
          <p:nvGrpSpPr>
            <p:cNvPr id="39968" name="Group 32"/>
            <p:cNvGrpSpPr>
              <a:grpSpLocks/>
            </p:cNvGrpSpPr>
            <p:nvPr/>
          </p:nvGrpSpPr>
          <p:grpSpPr bwMode="auto">
            <a:xfrm>
              <a:off x="4176" y="2112"/>
              <a:ext cx="1152" cy="384"/>
              <a:chOff x="4176" y="1968"/>
              <a:chExt cx="1152" cy="384"/>
            </a:xfrm>
          </p:grpSpPr>
          <p:sp>
            <p:nvSpPr>
              <p:cNvPr id="39964" name="AutoShape 28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384" cy="384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7" name="Line 31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72" name="Group 36"/>
            <p:cNvGrpSpPr>
              <a:grpSpLocks/>
            </p:cNvGrpSpPr>
            <p:nvPr/>
          </p:nvGrpSpPr>
          <p:grpSpPr bwMode="auto">
            <a:xfrm>
              <a:off x="3351" y="2226"/>
              <a:ext cx="432" cy="144"/>
              <a:chOff x="3360" y="864"/>
              <a:chExt cx="432" cy="144"/>
            </a:xfrm>
          </p:grpSpPr>
          <p:sp>
            <p:nvSpPr>
              <p:cNvPr id="39970" name="Line 34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1" name="Line 35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9995" name="Group 59"/>
          <p:cNvGrpSpPr>
            <a:grpSpLocks/>
          </p:cNvGrpSpPr>
          <p:nvPr/>
        </p:nvGrpSpPr>
        <p:grpSpPr bwMode="auto">
          <a:xfrm>
            <a:off x="2209800" y="2667000"/>
            <a:ext cx="914400" cy="1828800"/>
            <a:chOff x="2304" y="2544"/>
            <a:chExt cx="576" cy="1152"/>
          </a:xfrm>
        </p:grpSpPr>
        <p:grpSp>
          <p:nvGrpSpPr>
            <p:cNvPr id="39994" name="Group 58"/>
            <p:cNvGrpSpPr>
              <a:grpSpLocks/>
            </p:cNvGrpSpPr>
            <p:nvPr/>
          </p:nvGrpSpPr>
          <p:grpSpPr bwMode="auto">
            <a:xfrm>
              <a:off x="2304" y="2544"/>
              <a:ext cx="576" cy="1152"/>
              <a:chOff x="2304" y="2544"/>
              <a:chExt cx="576" cy="1152"/>
            </a:xfrm>
          </p:grpSpPr>
          <p:sp>
            <p:nvSpPr>
              <p:cNvPr id="39990" name="Oval 54"/>
              <p:cNvSpPr>
                <a:spLocks noChangeArrowheads="1"/>
              </p:cNvSpPr>
              <p:nvPr/>
            </p:nvSpPr>
            <p:spPr bwMode="auto">
              <a:xfrm>
                <a:off x="2364" y="3072"/>
                <a:ext cx="96" cy="96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985" name="Group 49"/>
              <p:cNvGrpSpPr>
                <a:grpSpLocks/>
              </p:cNvGrpSpPr>
              <p:nvPr/>
            </p:nvGrpSpPr>
            <p:grpSpPr bwMode="auto">
              <a:xfrm>
                <a:off x="2304" y="2544"/>
                <a:ext cx="576" cy="1152"/>
                <a:chOff x="2304" y="2544"/>
                <a:chExt cx="576" cy="1152"/>
              </a:xfrm>
            </p:grpSpPr>
            <p:sp>
              <p:nvSpPr>
                <p:cNvPr id="39984" name="Oval 48"/>
                <p:cNvSpPr>
                  <a:spLocks noChangeArrowheads="1"/>
                </p:cNvSpPr>
                <p:nvPr/>
              </p:nvSpPr>
              <p:spPr bwMode="auto">
                <a:xfrm>
                  <a:off x="2496" y="3522"/>
                  <a:ext cx="192" cy="174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3" name="Oval 37"/>
                <p:cNvSpPr>
                  <a:spLocks noChangeArrowheads="1"/>
                </p:cNvSpPr>
                <p:nvPr/>
              </p:nvSpPr>
              <p:spPr bwMode="auto">
                <a:xfrm>
                  <a:off x="2304" y="2544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9981" name="Group 45"/>
                <p:cNvGrpSpPr>
                  <a:grpSpLocks/>
                </p:cNvGrpSpPr>
                <p:nvPr/>
              </p:nvGrpSpPr>
              <p:grpSpPr bwMode="auto">
                <a:xfrm>
                  <a:off x="2400" y="3060"/>
                  <a:ext cx="384" cy="480"/>
                  <a:chOff x="2400" y="3024"/>
                  <a:chExt cx="384" cy="480"/>
                </a:xfrm>
              </p:grpSpPr>
              <p:sp>
                <p:nvSpPr>
                  <p:cNvPr id="3997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024"/>
                    <a:ext cx="384" cy="4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998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400" y="3102"/>
                    <a:ext cx="384" cy="348"/>
                    <a:chOff x="2400" y="3102"/>
                    <a:chExt cx="384" cy="348"/>
                  </a:xfrm>
                </p:grpSpPr>
                <p:sp>
                  <p:nvSpPr>
                    <p:cNvPr id="39975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9976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17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997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246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997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324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997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3402"/>
                      <a:ext cx="384" cy="4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9982" name="AutoShape 46"/>
                <p:cNvSpPr>
                  <a:spLocks noChangeArrowheads="1"/>
                </p:cNvSpPr>
                <p:nvPr/>
              </p:nvSpPr>
              <p:spPr bwMode="auto">
                <a:xfrm>
                  <a:off x="2400" y="3528"/>
                  <a:ext cx="384" cy="9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86" name="Line 50"/>
              <p:cNvSpPr>
                <a:spLocks noChangeShapeType="1"/>
              </p:cNvSpPr>
              <p:nvPr/>
            </p:nvSpPr>
            <p:spPr bwMode="auto">
              <a:xfrm flipH="1">
                <a:off x="268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87" name="Line 51"/>
              <p:cNvSpPr>
                <a:spLocks noChangeShapeType="1"/>
              </p:cNvSpPr>
              <p:nvPr/>
            </p:nvSpPr>
            <p:spPr bwMode="auto">
              <a:xfrm flipH="1">
                <a:off x="2592" y="3072"/>
                <a:ext cx="96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88" name="Line 52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1" name="Rectangle 55" descr="Donker verticaal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88" cy="96"/>
              </a:xfrm>
              <a:prstGeom prst="rect">
                <a:avLst/>
              </a:prstGeom>
              <a:pattFill prst="dkVert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89" name="Line 53"/>
            <p:cNvSpPr>
              <a:spLocks noChangeShapeType="1"/>
            </p:cNvSpPr>
            <p:nvPr/>
          </p:nvSpPr>
          <p:spPr bwMode="auto">
            <a:xfrm flipH="1">
              <a:off x="2400" y="3072"/>
              <a:ext cx="9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0022" name="Group 86"/>
          <p:cNvGrpSpPr>
            <a:grpSpLocks/>
          </p:cNvGrpSpPr>
          <p:nvPr/>
        </p:nvGrpSpPr>
        <p:grpSpPr bwMode="auto">
          <a:xfrm>
            <a:off x="2209800" y="5105400"/>
            <a:ext cx="6248400" cy="1371600"/>
            <a:chOff x="1392" y="3216"/>
            <a:chExt cx="3936" cy="864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4176" y="3465"/>
              <a:ext cx="1152" cy="96"/>
              <a:chOff x="4176" y="3456"/>
              <a:chExt cx="1152" cy="96"/>
            </a:xfrm>
          </p:grpSpPr>
          <p:sp>
            <p:nvSpPr>
              <p:cNvPr id="39998" name="Line 62"/>
              <p:cNvSpPr>
                <a:spLocks noChangeShapeType="1"/>
              </p:cNvSpPr>
              <p:nvPr/>
            </p:nvSpPr>
            <p:spPr bwMode="auto">
              <a:xfrm>
                <a:off x="417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99" name="Line 63"/>
              <p:cNvSpPr>
                <a:spLocks noChangeShapeType="1"/>
              </p:cNvSpPr>
              <p:nvPr/>
            </p:nvSpPr>
            <p:spPr bwMode="auto">
              <a:xfrm>
                <a:off x="48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0" name="Freeform 64"/>
              <p:cNvSpPr>
                <a:spLocks/>
              </p:cNvSpPr>
              <p:nvPr/>
            </p:nvSpPr>
            <p:spPr bwMode="auto">
              <a:xfrm>
                <a:off x="4596" y="3456"/>
                <a:ext cx="300" cy="90"/>
              </a:xfrm>
              <a:custGeom>
                <a:avLst/>
                <a:gdLst>
                  <a:gd name="T0" fmla="*/ 0 w 300"/>
                  <a:gd name="T1" fmla="*/ 90 h 90"/>
                  <a:gd name="T2" fmla="*/ 300 w 300"/>
                  <a:gd name="T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0" h="90">
                    <a:moveTo>
                      <a:pt x="0" y="90"/>
                    </a:moveTo>
                    <a:lnTo>
                      <a:pt x="300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008" name="Group 72"/>
            <p:cNvGrpSpPr>
              <a:grpSpLocks/>
            </p:cNvGrpSpPr>
            <p:nvPr/>
          </p:nvGrpSpPr>
          <p:grpSpPr bwMode="auto">
            <a:xfrm>
              <a:off x="4176" y="3945"/>
              <a:ext cx="1152" cy="9"/>
              <a:chOff x="4176" y="3978"/>
              <a:chExt cx="1152" cy="9"/>
            </a:xfrm>
          </p:grpSpPr>
          <p:sp>
            <p:nvSpPr>
              <p:cNvPr id="40004" name="Line 68"/>
              <p:cNvSpPr>
                <a:spLocks noChangeShapeType="1"/>
              </p:cNvSpPr>
              <p:nvPr/>
            </p:nvSpPr>
            <p:spPr bwMode="auto">
              <a:xfrm>
                <a:off x="417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5" name="Line 69"/>
              <p:cNvSpPr>
                <a:spLocks noChangeShapeType="1"/>
              </p:cNvSpPr>
              <p:nvPr/>
            </p:nvSpPr>
            <p:spPr bwMode="auto">
              <a:xfrm>
                <a:off x="4896" y="398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06" name="Freeform 70"/>
              <p:cNvSpPr>
                <a:spLocks/>
              </p:cNvSpPr>
              <p:nvPr/>
            </p:nvSpPr>
            <p:spPr bwMode="auto">
              <a:xfrm>
                <a:off x="4608" y="3978"/>
                <a:ext cx="312" cy="9"/>
              </a:xfrm>
              <a:custGeom>
                <a:avLst/>
                <a:gdLst>
                  <a:gd name="T0" fmla="*/ 0 w 312"/>
                  <a:gd name="T1" fmla="*/ 9 h 9"/>
                  <a:gd name="T2" fmla="*/ 312 w 312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2" h="9">
                    <a:moveTo>
                      <a:pt x="0" y="9"/>
                    </a:moveTo>
                    <a:lnTo>
                      <a:pt x="312" y="0"/>
                    </a:lnTo>
                  </a:path>
                </a:pathLst>
              </a:custGeom>
              <a:noFill/>
              <a:ln w="3810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015" name="Group 79"/>
            <p:cNvGrpSpPr>
              <a:grpSpLocks/>
            </p:cNvGrpSpPr>
            <p:nvPr/>
          </p:nvGrpSpPr>
          <p:grpSpPr bwMode="auto">
            <a:xfrm>
              <a:off x="1392" y="3216"/>
              <a:ext cx="624" cy="864"/>
              <a:chOff x="3504" y="3216"/>
              <a:chExt cx="624" cy="864"/>
            </a:xfrm>
          </p:grpSpPr>
          <p:grpSp>
            <p:nvGrpSpPr>
              <p:cNvPr id="40011" name="Group 75"/>
              <p:cNvGrpSpPr>
                <a:grpSpLocks/>
              </p:cNvGrpSpPr>
              <p:nvPr/>
            </p:nvGrpSpPr>
            <p:grpSpPr bwMode="auto">
              <a:xfrm>
                <a:off x="3504" y="3216"/>
                <a:ext cx="624" cy="432"/>
                <a:chOff x="1440" y="3216"/>
                <a:chExt cx="624" cy="432"/>
              </a:xfrm>
            </p:grpSpPr>
            <p:sp>
              <p:nvSpPr>
                <p:cNvPr id="40010" name="AutoShape 74"/>
                <p:cNvSpPr>
                  <a:spLocks noChangeArrowheads="1"/>
                </p:cNvSpPr>
                <p:nvPr/>
              </p:nvSpPr>
              <p:spPr bwMode="auto">
                <a:xfrm rot="-7418431">
                  <a:off x="1535" y="3373"/>
                  <a:ext cx="363" cy="50"/>
                </a:xfrm>
                <a:prstGeom prst="flowChartTerminator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09" name="Rectangle 73"/>
                <p:cNvSpPr>
                  <a:spLocks noChangeArrowheads="1"/>
                </p:cNvSpPr>
                <p:nvPr/>
              </p:nvSpPr>
              <p:spPr bwMode="auto">
                <a:xfrm>
                  <a:off x="1440" y="3456"/>
                  <a:ext cx="624" cy="192"/>
                </a:xfrm>
                <a:prstGeom prst="rect">
                  <a:avLst/>
                </a:prstGeom>
                <a:solidFill>
                  <a:srgbClr val="FF9933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0012" name="Group 76"/>
              <p:cNvGrpSpPr>
                <a:grpSpLocks/>
              </p:cNvGrpSpPr>
              <p:nvPr/>
            </p:nvGrpSpPr>
            <p:grpSpPr bwMode="auto">
              <a:xfrm flipH="1">
                <a:off x="3504" y="3648"/>
                <a:ext cx="624" cy="432"/>
                <a:chOff x="1440" y="3216"/>
                <a:chExt cx="624" cy="432"/>
              </a:xfrm>
            </p:grpSpPr>
            <p:sp>
              <p:nvSpPr>
                <p:cNvPr id="40013" name="AutoShape 77"/>
                <p:cNvSpPr>
                  <a:spLocks noChangeArrowheads="1"/>
                </p:cNvSpPr>
                <p:nvPr/>
              </p:nvSpPr>
              <p:spPr bwMode="auto">
                <a:xfrm rot="-7418431">
                  <a:off x="1535" y="3373"/>
                  <a:ext cx="363" cy="50"/>
                </a:xfrm>
                <a:prstGeom prst="flowChartTerminator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14" name="Rectangle 78"/>
                <p:cNvSpPr>
                  <a:spLocks noChangeArrowheads="1"/>
                </p:cNvSpPr>
                <p:nvPr/>
              </p:nvSpPr>
              <p:spPr bwMode="auto">
                <a:xfrm>
                  <a:off x="1440" y="3456"/>
                  <a:ext cx="624" cy="192"/>
                </a:xfrm>
                <a:prstGeom prst="rect">
                  <a:avLst/>
                </a:prstGeom>
                <a:solidFill>
                  <a:srgbClr val="FF9933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0016" name="Group 80"/>
            <p:cNvGrpSpPr>
              <a:grpSpLocks/>
            </p:cNvGrpSpPr>
            <p:nvPr/>
          </p:nvGrpSpPr>
          <p:grpSpPr bwMode="auto">
            <a:xfrm>
              <a:off x="3360" y="3696"/>
              <a:ext cx="432" cy="144"/>
              <a:chOff x="3360" y="864"/>
              <a:chExt cx="432" cy="144"/>
            </a:xfrm>
          </p:grpSpPr>
          <p:sp>
            <p:nvSpPr>
              <p:cNvPr id="40017" name="Line 81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18" name="Line 82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0023" name="Picture 87" descr="Batter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2860675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ctieknop: Verder of Volgende 6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537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22" name="Picture 66" descr="parallelschak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4208462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0" y="0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Werkelijkheid en (schakel-)schema:</a:t>
            </a:r>
          </a:p>
        </p:txBody>
      </p:sp>
      <p:grpSp>
        <p:nvGrpSpPr>
          <p:cNvPr id="45135" name="Group 79"/>
          <p:cNvGrpSpPr>
            <a:grpSpLocks/>
          </p:cNvGrpSpPr>
          <p:nvPr/>
        </p:nvGrpSpPr>
        <p:grpSpPr bwMode="auto">
          <a:xfrm>
            <a:off x="6169025" y="412750"/>
            <a:ext cx="2651125" cy="6184900"/>
            <a:chOff x="3886" y="260"/>
            <a:chExt cx="1670" cy="3896"/>
          </a:xfrm>
        </p:grpSpPr>
        <p:grpSp>
          <p:nvGrpSpPr>
            <p:cNvPr id="45101" name="Group 45"/>
            <p:cNvGrpSpPr>
              <a:grpSpLocks/>
            </p:cNvGrpSpPr>
            <p:nvPr/>
          </p:nvGrpSpPr>
          <p:grpSpPr bwMode="auto">
            <a:xfrm>
              <a:off x="4481" y="2008"/>
              <a:ext cx="492" cy="2148"/>
              <a:chOff x="4139" y="2042"/>
              <a:chExt cx="387" cy="1706"/>
            </a:xfrm>
          </p:grpSpPr>
          <p:sp>
            <p:nvSpPr>
              <p:cNvPr id="45073" name="AutoShape 17"/>
              <p:cNvSpPr>
                <a:spLocks noChangeArrowheads="1"/>
              </p:cNvSpPr>
              <p:nvPr/>
            </p:nvSpPr>
            <p:spPr bwMode="auto">
              <a:xfrm>
                <a:off x="4139" y="2042"/>
                <a:ext cx="384" cy="384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99" name="AutoShape 43"/>
              <p:cNvSpPr>
                <a:spLocks noChangeArrowheads="1"/>
              </p:cNvSpPr>
              <p:nvPr/>
            </p:nvSpPr>
            <p:spPr bwMode="auto">
              <a:xfrm>
                <a:off x="4142" y="3364"/>
                <a:ext cx="384" cy="384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0" name="AutoShape 44"/>
              <p:cNvSpPr>
                <a:spLocks noChangeArrowheads="1"/>
              </p:cNvSpPr>
              <p:nvPr/>
            </p:nvSpPr>
            <p:spPr bwMode="auto">
              <a:xfrm>
                <a:off x="4142" y="2683"/>
                <a:ext cx="384" cy="384"/>
              </a:xfrm>
              <a:prstGeom prst="flowChartSummingJunction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34" name="Group 78"/>
            <p:cNvGrpSpPr>
              <a:grpSpLocks/>
            </p:cNvGrpSpPr>
            <p:nvPr/>
          </p:nvGrpSpPr>
          <p:grpSpPr bwMode="auto">
            <a:xfrm>
              <a:off x="3886" y="696"/>
              <a:ext cx="1670" cy="3236"/>
              <a:chOff x="3886" y="696"/>
              <a:chExt cx="1670" cy="3236"/>
            </a:xfrm>
          </p:grpSpPr>
          <p:sp>
            <p:nvSpPr>
              <p:cNvPr id="45065" name="Freeform 9"/>
              <p:cNvSpPr>
                <a:spLocks/>
              </p:cNvSpPr>
              <p:nvPr/>
            </p:nvSpPr>
            <p:spPr bwMode="auto">
              <a:xfrm>
                <a:off x="4971" y="3073"/>
                <a:ext cx="585" cy="856"/>
              </a:xfrm>
              <a:custGeom>
                <a:avLst/>
                <a:gdLst>
                  <a:gd name="T0" fmla="*/ 0 w 460"/>
                  <a:gd name="T1" fmla="*/ 677 h 680"/>
                  <a:gd name="T2" fmla="*/ 460 w 460"/>
                  <a:gd name="T3" fmla="*/ 680 h 680"/>
                  <a:gd name="T4" fmla="*/ 460 w 460"/>
                  <a:gd name="T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0" h="680">
                    <a:moveTo>
                      <a:pt x="0" y="677"/>
                    </a:moveTo>
                    <a:lnTo>
                      <a:pt x="460" y="680"/>
                    </a:lnTo>
                    <a:lnTo>
                      <a:pt x="46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auto">
              <a:xfrm>
                <a:off x="4776" y="696"/>
                <a:ext cx="780" cy="1571"/>
              </a:xfrm>
              <a:custGeom>
                <a:avLst/>
                <a:gdLst>
                  <a:gd name="T0" fmla="*/ 0 w 780"/>
                  <a:gd name="T1" fmla="*/ 0 h 1571"/>
                  <a:gd name="T2" fmla="*/ 780 w 780"/>
                  <a:gd name="T3" fmla="*/ 0 h 1571"/>
                  <a:gd name="T4" fmla="*/ 780 w 780"/>
                  <a:gd name="T5" fmla="*/ 1571 h 1571"/>
                  <a:gd name="T6" fmla="*/ 180 w 780"/>
                  <a:gd name="T7" fmla="*/ 1571 h 1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1571">
                    <a:moveTo>
                      <a:pt x="0" y="0"/>
                    </a:moveTo>
                    <a:lnTo>
                      <a:pt x="780" y="0"/>
                    </a:lnTo>
                    <a:lnTo>
                      <a:pt x="780" y="1571"/>
                    </a:lnTo>
                    <a:lnTo>
                      <a:pt x="180" y="1571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3" name="Freeform 47"/>
              <p:cNvSpPr>
                <a:spLocks/>
              </p:cNvSpPr>
              <p:nvPr/>
            </p:nvSpPr>
            <p:spPr bwMode="auto">
              <a:xfrm>
                <a:off x="4976" y="2247"/>
                <a:ext cx="580" cy="836"/>
              </a:xfrm>
              <a:custGeom>
                <a:avLst/>
                <a:gdLst>
                  <a:gd name="T0" fmla="*/ 0 w 456"/>
                  <a:gd name="T1" fmla="*/ 661 h 664"/>
                  <a:gd name="T2" fmla="*/ 456 w 456"/>
                  <a:gd name="T3" fmla="*/ 664 h 664"/>
                  <a:gd name="T4" fmla="*/ 456 w 456"/>
                  <a:gd name="T5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664">
                    <a:moveTo>
                      <a:pt x="0" y="661"/>
                    </a:moveTo>
                    <a:lnTo>
                      <a:pt x="456" y="664"/>
                    </a:lnTo>
                    <a:lnTo>
                      <a:pt x="45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6" name="Freeform 50"/>
              <p:cNvSpPr>
                <a:spLocks/>
              </p:cNvSpPr>
              <p:nvPr/>
            </p:nvSpPr>
            <p:spPr bwMode="auto">
              <a:xfrm flipH="1">
                <a:off x="3886" y="3076"/>
                <a:ext cx="585" cy="856"/>
              </a:xfrm>
              <a:custGeom>
                <a:avLst/>
                <a:gdLst>
                  <a:gd name="T0" fmla="*/ 0 w 460"/>
                  <a:gd name="T1" fmla="*/ 677 h 680"/>
                  <a:gd name="T2" fmla="*/ 460 w 460"/>
                  <a:gd name="T3" fmla="*/ 680 h 680"/>
                  <a:gd name="T4" fmla="*/ 460 w 460"/>
                  <a:gd name="T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0" h="680">
                    <a:moveTo>
                      <a:pt x="0" y="677"/>
                    </a:moveTo>
                    <a:lnTo>
                      <a:pt x="460" y="680"/>
                    </a:lnTo>
                    <a:lnTo>
                      <a:pt x="46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7" name="Freeform 51"/>
              <p:cNvSpPr>
                <a:spLocks/>
              </p:cNvSpPr>
              <p:nvPr/>
            </p:nvSpPr>
            <p:spPr bwMode="auto">
              <a:xfrm>
                <a:off x="3887" y="698"/>
                <a:ext cx="757" cy="1572"/>
              </a:xfrm>
              <a:custGeom>
                <a:avLst/>
                <a:gdLst>
                  <a:gd name="T0" fmla="*/ 757 w 757"/>
                  <a:gd name="T1" fmla="*/ 2 h 1572"/>
                  <a:gd name="T2" fmla="*/ 0 w 757"/>
                  <a:gd name="T3" fmla="*/ 0 h 1572"/>
                  <a:gd name="T4" fmla="*/ 0 w 757"/>
                  <a:gd name="T5" fmla="*/ 1572 h 1572"/>
                  <a:gd name="T6" fmla="*/ 600 w 757"/>
                  <a:gd name="T7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7" h="1572">
                    <a:moveTo>
                      <a:pt x="757" y="2"/>
                    </a:moveTo>
                    <a:lnTo>
                      <a:pt x="0" y="0"/>
                    </a:lnTo>
                    <a:lnTo>
                      <a:pt x="0" y="1572"/>
                    </a:lnTo>
                    <a:lnTo>
                      <a:pt x="600" y="157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8" name="Freeform 52"/>
              <p:cNvSpPr>
                <a:spLocks/>
              </p:cNvSpPr>
              <p:nvPr/>
            </p:nvSpPr>
            <p:spPr bwMode="auto">
              <a:xfrm flipH="1">
                <a:off x="3886" y="2250"/>
                <a:ext cx="580" cy="836"/>
              </a:xfrm>
              <a:custGeom>
                <a:avLst/>
                <a:gdLst>
                  <a:gd name="T0" fmla="*/ 0 w 456"/>
                  <a:gd name="T1" fmla="*/ 661 h 664"/>
                  <a:gd name="T2" fmla="*/ 456 w 456"/>
                  <a:gd name="T3" fmla="*/ 664 h 664"/>
                  <a:gd name="T4" fmla="*/ 456 w 456"/>
                  <a:gd name="T5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664">
                    <a:moveTo>
                      <a:pt x="0" y="661"/>
                    </a:moveTo>
                    <a:lnTo>
                      <a:pt x="456" y="664"/>
                    </a:lnTo>
                    <a:lnTo>
                      <a:pt x="456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33" name="Group 77"/>
            <p:cNvGrpSpPr>
              <a:grpSpLocks/>
            </p:cNvGrpSpPr>
            <p:nvPr/>
          </p:nvGrpSpPr>
          <p:grpSpPr bwMode="auto">
            <a:xfrm>
              <a:off x="4649" y="260"/>
              <a:ext cx="644" cy="667"/>
              <a:chOff x="4740" y="-199"/>
              <a:chExt cx="644" cy="667"/>
            </a:xfrm>
          </p:grpSpPr>
          <p:sp>
            <p:nvSpPr>
              <p:cNvPr id="45092" name="Text Box 36"/>
              <p:cNvSpPr txBox="1">
                <a:spLocks noChangeArrowheads="1"/>
              </p:cNvSpPr>
              <p:nvPr/>
            </p:nvSpPr>
            <p:spPr bwMode="auto">
              <a:xfrm>
                <a:off x="4807" y="-108"/>
                <a:ext cx="57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4000" b="1">
                    <a:solidFill>
                      <a:srgbClr val="FF3300"/>
                    </a:solidFill>
                    <a:latin typeface="Comic Sans MS" pitchFamily="66" charset="0"/>
                  </a:rPr>
                  <a:t>+</a:t>
                </a:r>
              </a:p>
            </p:txBody>
          </p:sp>
          <p:grpSp>
            <p:nvGrpSpPr>
              <p:cNvPr id="45068" name="Group 12"/>
              <p:cNvGrpSpPr>
                <a:grpSpLocks/>
              </p:cNvGrpSpPr>
              <p:nvPr/>
            </p:nvGrpSpPr>
            <p:grpSpPr bwMode="auto">
              <a:xfrm flipH="1">
                <a:off x="4740" y="-199"/>
                <a:ext cx="429" cy="667"/>
                <a:chOff x="2354" y="2112"/>
                <a:chExt cx="337" cy="530"/>
              </a:xfrm>
            </p:grpSpPr>
            <p:sp>
              <p:nvSpPr>
                <p:cNvPr id="45069" name="Freeform 13"/>
                <p:cNvSpPr>
                  <a:spLocks/>
                </p:cNvSpPr>
                <p:nvPr/>
              </p:nvSpPr>
              <p:spPr bwMode="auto">
                <a:xfrm>
                  <a:off x="2592" y="2279"/>
                  <a:ext cx="1" cy="363"/>
                </a:xfrm>
                <a:custGeom>
                  <a:avLst/>
                  <a:gdLst>
                    <a:gd name="T0" fmla="*/ 0 w 1"/>
                    <a:gd name="T1" fmla="*/ 0 h 363"/>
                    <a:gd name="T2" fmla="*/ 1 w 1"/>
                    <a:gd name="T3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63">
                      <a:moveTo>
                        <a:pt x="0" y="0"/>
                      </a:moveTo>
                      <a:lnTo>
                        <a:pt x="1" y="363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70" name="Freeform 14"/>
                <p:cNvSpPr>
                  <a:spLocks/>
                </p:cNvSpPr>
                <p:nvPr/>
              </p:nvSpPr>
              <p:spPr bwMode="auto">
                <a:xfrm>
                  <a:off x="2688" y="2378"/>
                  <a:ext cx="1" cy="168"/>
                </a:xfrm>
                <a:custGeom>
                  <a:avLst/>
                  <a:gdLst>
                    <a:gd name="T0" fmla="*/ 0 w 1"/>
                    <a:gd name="T1" fmla="*/ 0 h 168"/>
                    <a:gd name="T2" fmla="*/ 1 w 1"/>
                    <a:gd name="T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68">
                      <a:moveTo>
                        <a:pt x="0" y="0"/>
                      </a:moveTo>
                      <a:lnTo>
                        <a:pt x="1" y="168"/>
                      </a:ln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7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54" y="2112"/>
                  <a:ext cx="33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54" y="2135"/>
                  <a:ext cx="33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200" b="1">
                      <a:solidFill>
                        <a:srgbClr val="000000"/>
                      </a:solidFill>
                    </a:rPr>
                    <a:t> </a:t>
                  </a:r>
                  <a:endParaRPr lang="nl-NL" altLang="nl-NL" sz="32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7291388" y="36671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8386763" y="21336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6156325" y="40767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5127" name="Text Box 71"/>
          <p:cNvSpPr txBox="1">
            <a:spLocks noChangeArrowheads="1"/>
          </p:cNvSpPr>
          <p:nvPr/>
        </p:nvSpPr>
        <p:spPr bwMode="auto">
          <a:xfrm>
            <a:off x="8388350" y="537368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6156325" y="21336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5129" name="Text Box 73"/>
          <p:cNvSpPr txBox="1">
            <a:spLocks noChangeArrowheads="1"/>
          </p:cNvSpPr>
          <p:nvPr/>
        </p:nvSpPr>
        <p:spPr bwMode="auto">
          <a:xfrm>
            <a:off x="8388350" y="39338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5130" name="Text Box 74"/>
          <p:cNvSpPr txBox="1">
            <a:spLocks noChangeArrowheads="1"/>
          </p:cNvSpPr>
          <p:nvPr/>
        </p:nvSpPr>
        <p:spPr bwMode="auto">
          <a:xfrm>
            <a:off x="6156325" y="54451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7</a:t>
            </a:r>
          </a:p>
        </p:txBody>
      </p:sp>
      <p:grpSp>
        <p:nvGrpSpPr>
          <p:cNvPr id="45138" name="Group 82"/>
          <p:cNvGrpSpPr>
            <a:grpSpLocks/>
          </p:cNvGrpSpPr>
          <p:nvPr/>
        </p:nvGrpSpPr>
        <p:grpSpPr bwMode="auto">
          <a:xfrm>
            <a:off x="1331913" y="1027113"/>
            <a:ext cx="2809875" cy="4514850"/>
            <a:chOff x="839" y="647"/>
            <a:chExt cx="1770" cy="2844"/>
          </a:xfrm>
        </p:grpSpPr>
        <p:grpSp>
          <p:nvGrpSpPr>
            <p:cNvPr id="45136" name="Group 80"/>
            <p:cNvGrpSpPr>
              <a:grpSpLocks/>
            </p:cNvGrpSpPr>
            <p:nvPr/>
          </p:nvGrpSpPr>
          <p:grpSpPr bwMode="auto">
            <a:xfrm>
              <a:off x="839" y="647"/>
              <a:ext cx="1770" cy="2844"/>
              <a:chOff x="839" y="647"/>
              <a:chExt cx="1770" cy="2844"/>
            </a:xfrm>
          </p:grpSpPr>
          <p:sp>
            <p:nvSpPr>
              <p:cNvPr id="45113" name="Text Box 57"/>
              <p:cNvSpPr txBox="1">
                <a:spLocks noChangeArrowheads="1"/>
              </p:cNvSpPr>
              <p:nvPr/>
            </p:nvSpPr>
            <p:spPr bwMode="auto">
              <a:xfrm>
                <a:off x="1466" y="64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45114" name="Text Box 58"/>
              <p:cNvSpPr txBox="1">
                <a:spLocks noChangeArrowheads="1"/>
              </p:cNvSpPr>
              <p:nvPr/>
            </p:nvSpPr>
            <p:spPr bwMode="auto">
              <a:xfrm>
                <a:off x="2336" y="1525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45115" name="Text Box 59"/>
              <p:cNvSpPr txBox="1">
                <a:spLocks noChangeArrowheads="1"/>
              </p:cNvSpPr>
              <p:nvPr/>
            </p:nvSpPr>
            <p:spPr bwMode="auto">
              <a:xfrm>
                <a:off x="975" y="2251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6</a:t>
                </a:r>
              </a:p>
            </p:txBody>
          </p:sp>
          <p:sp>
            <p:nvSpPr>
              <p:cNvPr id="45116" name="Text Box 60"/>
              <p:cNvSpPr txBox="1">
                <a:spLocks noChangeArrowheads="1"/>
              </p:cNvSpPr>
              <p:nvPr/>
            </p:nvSpPr>
            <p:spPr bwMode="auto">
              <a:xfrm>
                <a:off x="2336" y="3203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45118" name="Text Box 62"/>
              <p:cNvSpPr txBox="1">
                <a:spLocks noChangeArrowheads="1"/>
              </p:cNvSpPr>
              <p:nvPr/>
            </p:nvSpPr>
            <p:spPr bwMode="auto">
              <a:xfrm>
                <a:off x="1247" y="1344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45119" name="Text Box 63"/>
              <p:cNvSpPr txBox="1">
                <a:spLocks noChangeArrowheads="1"/>
              </p:cNvSpPr>
              <p:nvPr/>
            </p:nvSpPr>
            <p:spPr bwMode="auto">
              <a:xfrm>
                <a:off x="1746" y="170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45121" name="Text Box 65"/>
              <p:cNvSpPr txBox="1">
                <a:spLocks noChangeArrowheads="1"/>
              </p:cNvSpPr>
              <p:nvPr/>
            </p:nvSpPr>
            <p:spPr bwMode="auto">
              <a:xfrm>
                <a:off x="839" y="3203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latin typeface="Comic Sans MS" pitchFamily="66" charset="0"/>
                  </a:rPr>
                  <a:t>7</a:t>
                </a:r>
              </a:p>
            </p:txBody>
          </p:sp>
        </p:grpSp>
        <p:sp>
          <p:nvSpPr>
            <p:cNvPr id="45137" name="Rectangle 81"/>
            <p:cNvSpPr>
              <a:spLocks noChangeArrowheads="1"/>
            </p:cNvSpPr>
            <p:nvPr/>
          </p:nvSpPr>
          <p:spPr bwMode="auto">
            <a:xfrm>
              <a:off x="2010" y="832"/>
              <a:ext cx="31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4000" b="1">
                  <a:solidFill>
                    <a:srgbClr val="FF3300"/>
                  </a:solidFill>
                  <a:latin typeface="Comic Sans MS" pitchFamily="66" charset="0"/>
                </a:rPr>
                <a:t>+</a:t>
              </a:r>
            </a:p>
          </p:txBody>
        </p: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ctieknop: Verder of Volgende 4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804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/>
      <p:bldP spid="45124" grpId="0"/>
      <p:bldP spid="45125" grpId="0"/>
      <p:bldP spid="45126" grpId="0"/>
      <p:bldP spid="45127" grpId="0"/>
      <p:bldP spid="45128" grpId="0"/>
      <p:bldP spid="45129" grpId="0"/>
      <p:bldP spid="45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Het symbool voor een batterij 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+ op de batterij is bij het .  . 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schemateken het lange streepje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270" name="Group 198"/>
          <p:cNvGrpSpPr>
            <a:grpSpLocks/>
          </p:cNvGrpSpPr>
          <p:nvPr/>
        </p:nvGrpSpPr>
        <p:grpSpPr bwMode="auto">
          <a:xfrm>
            <a:off x="1066800" y="3810000"/>
            <a:ext cx="7315200" cy="1524000"/>
            <a:chOff x="672" y="2400"/>
            <a:chExt cx="4608" cy="960"/>
          </a:xfrm>
        </p:grpSpPr>
        <p:grpSp>
          <p:nvGrpSpPr>
            <p:cNvPr id="3253" name="Group 181"/>
            <p:cNvGrpSpPr>
              <a:grpSpLocks/>
            </p:cNvGrpSpPr>
            <p:nvPr/>
          </p:nvGrpSpPr>
          <p:grpSpPr bwMode="auto">
            <a:xfrm>
              <a:off x="4763" y="2496"/>
              <a:ext cx="129" cy="134"/>
              <a:chOff x="1536" y="2928"/>
              <a:chExt cx="384" cy="384"/>
            </a:xfrm>
          </p:grpSpPr>
          <p:sp>
            <p:nvSpPr>
              <p:cNvPr id="3254" name="Line 182"/>
              <p:cNvSpPr>
                <a:spLocks noChangeShapeType="1"/>
              </p:cNvSpPr>
              <p:nvPr/>
            </p:nvSpPr>
            <p:spPr bwMode="auto">
              <a:xfrm>
                <a:off x="1728" y="292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5" name="Line 183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69" name="Group 197"/>
            <p:cNvGrpSpPr>
              <a:grpSpLocks/>
            </p:cNvGrpSpPr>
            <p:nvPr/>
          </p:nvGrpSpPr>
          <p:grpSpPr bwMode="auto">
            <a:xfrm>
              <a:off x="672" y="2400"/>
              <a:ext cx="4608" cy="960"/>
              <a:chOff x="672" y="2400"/>
              <a:chExt cx="4608" cy="960"/>
            </a:xfrm>
          </p:grpSpPr>
          <p:grpSp>
            <p:nvGrpSpPr>
              <p:cNvPr id="3252" name="Group 180"/>
              <p:cNvGrpSpPr>
                <a:grpSpLocks/>
              </p:cNvGrpSpPr>
              <p:nvPr/>
            </p:nvGrpSpPr>
            <p:grpSpPr bwMode="auto">
              <a:xfrm>
                <a:off x="4111" y="2537"/>
                <a:ext cx="1169" cy="686"/>
                <a:chOff x="3264" y="2064"/>
                <a:chExt cx="816" cy="480"/>
              </a:xfrm>
            </p:grpSpPr>
            <p:grpSp>
              <p:nvGrpSpPr>
                <p:cNvPr id="3251" name="Group 179"/>
                <p:cNvGrpSpPr>
                  <a:grpSpLocks/>
                </p:cNvGrpSpPr>
                <p:nvPr/>
              </p:nvGrpSpPr>
              <p:grpSpPr bwMode="auto">
                <a:xfrm>
                  <a:off x="3264" y="2208"/>
                  <a:ext cx="336" cy="192"/>
                  <a:chOff x="3264" y="2208"/>
                  <a:chExt cx="336" cy="192"/>
                </a:xfrm>
              </p:grpSpPr>
              <p:sp>
                <p:nvSpPr>
                  <p:cNvPr id="3246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30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47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208"/>
                    <a:ext cx="0" cy="19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250" name="Group 178"/>
                <p:cNvGrpSpPr>
                  <a:grpSpLocks/>
                </p:cNvGrpSpPr>
                <p:nvPr/>
              </p:nvGrpSpPr>
              <p:grpSpPr bwMode="auto">
                <a:xfrm>
                  <a:off x="3696" y="2064"/>
                  <a:ext cx="384" cy="480"/>
                  <a:chOff x="3696" y="2064"/>
                  <a:chExt cx="384" cy="480"/>
                </a:xfrm>
              </p:grpSpPr>
              <p:sp>
                <p:nvSpPr>
                  <p:cNvPr id="3248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304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49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64"/>
                    <a:ext cx="0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261" name="Group 189"/>
              <p:cNvGrpSpPr>
                <a:grpSpLocks/>
              </p:cNvGrpSpPr>
              <p:nvPr/>
            </p:nvGrpSpPr>
            <p:grpSpPr bwMode="auto">
              <a:xfrm>
                <a:off x="3355" y="2812"/>
                <a:ext cx="412" cy="136"/>
                <a:chOff x="2736" y="2256"/>
                <a:chExt cx="288" cy="96"/>
              </a:xfrm>
            </p:grpSpPr>
            <p:sp>
              <p:nvSpPr>
                <p:cNvPr id="3258" name="Line 186"/>
                <p:cNvSpPr>
                  <a:spLocks noChangeShapeType="1"/>
                </p:cNvSpPr>
                <p:nvPr/>
              </p:nvSpPr>
              <p:spPr bwMode="auto">
                <a:xfrm>
                  <a:off x="2736" y="225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9" name="Line 187"/>
                <p:cNvSpPr>
                  <a:spLocks noChangeShapeType="1"/>
                </p:cNvSpPr>
                <p:nvPr/>
              </p:nvSpPr>
              <p:spPr bwMode="auto">
                <a:xfrm>
                  <a:off x="2736" y="235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68" name="Group 196"/>
              <p:cNvGrpSpPr>
                <a:grpSpLocks/>
              </p:cNvGrpSpPr>
              <p:nvPr/>
            </p:nvGrpSpPr>
            <p:grpSpPr bwMode="auto">
              <a:xfrm>
                <a:off x="672" y="2400"/>
                <a:ext cx="1994" cy="960"/>
                <a:chOff x="672" y="2400"/>
                <a:chExt cx="1994" cy="960"/>
              </a:xfrm>
            </p:grpSpPr>
            <p:sp>
              <p:nvSpPr>
                <p:cNvPr id="3234" name="Rectangle 162"/>
                <p:cNvSpPr>
                  <a:spLocks noChangeArrowheads="1"/>
                </p:cNvSpPr>
                <p:nvPr/>
              </p:nvSpPr>
              <p:spPr bwMode="auto">
                <a:xfrm>
                  <a:off x="672" y="2400"/>
                  <a:ext cx="1856" cy="960"/>
                </a:xfrm>
                <a:prstGeom prst="rect">
                  <a:avLst/>
                </a:prstGeom>
                <a:solidFill>
                  <a:srgbClr val="B2B2B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528" y="2674"/>
                  <a:ext cx="138" cy="41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/>
              </p:nvSpPr>
              <p:spPr bwMode="auto">
                <a:xfrm>
                  <a:off x="810" y="2400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41" name="Group 169"/>
                <p:cNvGrpSpPr>
                  <a:grpSpLocks/>
                </p:cNvGrpSpPr>
                <p:nvPr/>
              </p:nvGrpSpPr>
              <p:grpSpPr bwMode="auto">
                <a:xfrm>
                  <a:off x="2185" y="2743"/>
                  <a:ext cx="275" cy="274"/>
                  <a:chOff x="1536" y="2928"/>
                  <a:chExt cx="384" cy="384"/>
                </a:xfrm>
              </p:grpSpPr>
              <p:sp>
                <p:nvSpPr>
                  <p:cNvPr id="3239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928"/>
                    <a:ext cx="0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4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44" name="Line 172"/>
                <p:cNvSpPr>
                  <a:spLocks noChangeShapeType="1"/>
                </p:cNvSpPr>
                <p:nvPr/>
              </p:nvSpPr>
              <p:spPr bwMode="auto">
                <a:xfrm>
                  <a:off x="878" y="2880"/>
                  <a:ext cx="2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5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1161" y="2658"/>
                  <a:ext cx="10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400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1,5 V</a:t>
                  </a:r>
                  <a:endParaRPr lang="nl-NL" altLang="nl-NL" sz="4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ctieknop: Verder of Volgende 3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334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89" grpId="0" autoUpdateAnimBg="0"/>
      <p:bldP spid="3170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1422</Words>
  <Application>Microsoft Office PowerPoint</Application>
  <PresentationFormat>Diavoorstelling (4:3)</PresentationFormat>
  <Paragraphs>441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Standaardontwerp</vt:lpstr>
      <vt:lpstr>Elektriciteit (klas 2)</vt:lpstr>
      <vt:lpstr>Grootheden en eenheden:</vt:lpstr>
      <vt:lpstr>Voorbeeld 1: Energierekening 1/ 4: kachel</vt:lpstr>
      <vt:lpstr>Voorbeeld 2: energierekening</vt:lpstr>
      <vt:lpstr>Voorbeeld 3: Aanbellen</vt:lpstr>
      <vt:lpstr>Voorbeeld 4: Zonneenergie</vt:lpstr>
      <vt:lpstr>1. Schema-tekens.</vt:lpstr>
      <vt:lpstr>PowerPoint-presentatie</vt:lpstr>
      <vt:lpstr>1. Het symbool voor een batterij </vt:lpstr>
      <vt:lpstr>1. In een zaklamp moet je de twee batterijen goed moet monteren. </vt:lpstr>
      <vt:lpstr>1. Je kunt de twee batterijen ook fout monteren.</vt:lpstr>
      <vt:lpstr>1. Vier batterijen in serie in een rekenmachine.</vt:lpstr>
      <vt:lpstr>1. Als de schakelaar S open staat .  .  .</vt:lpstr>
      <vt:lpstr>De lamp brand als de stroomkring is gesloten.</vt:lpstr>
      <vt:lpstr>PowerPoint-presentatie</vt:lpstr>
      <vt:lpstr>PowerPoint-presentatie</vt:lpstr>
      <vt:lpstr>Serie-schakeling</vt:lpstr>
      <vt:lpstr>Parallel-schakeling</vt:lpstr>
      <vt:lpstr>Serie- of parallelschakeling?</vt:lpstr>
      <vt:lpstr>Hoe maak je een schakeling?</vt:lpstr>
      <vt:lpstr>Stroom en spanning meten 3/3: beide schema’s</vt:lpstr>
      <vt:lpstr>PowerPoint-presentatie</vt:lpstr>
      <vt:lpstr>PowerPoint-presentatie</vt:lpstr>
      <vt:lpstr>PowerPoint-presentatie</vt:lpstr>
      <vt:lpstr>Het gevaar van elektrische stroom 1/4.</vt:lpstr>
      <vt:lpstr>Het gevaar van elektrische stroom 2/4.</vt:lpstr>
      <vt:lpstr>PowerPoint-presentatie</vt:lpstr>
      <vt:lpstr>Het gevaar van elektrische stroom 4/4: schrikdraad.</vt:lpstr>
      <vt:lpstr>Grootheden, eenheden, formule:</vt:lpstr>
      <vt:lpstr>Overzicht schematekens en schakelingen</vt:lpstr>
      <vt:lpstr>     Elektriciteit (klas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Elektriciteit</dc:title>
  <dc:creator>Ton&amp;Els</dc:creator>
  <cp:lastModifiedBy>Ton&amp;Els</cp:lastModifiedBy>
  <cp:revision>12</cp:revision>
  <dcterms:created xsi:type="dcterms:W3CDTF">2018-10-06T21:13:16Z</dcterms:created>
  <dcterms:modified xsi:type="dcterms:W3CDTF">2021-05-24T22:13:24Z</dcterms:modified>
</cp:coreProperties>
</file>