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22D27-DF1D-4E17-AB64-559BA954229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82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6D2CD-56E3-4086-A63A-03FF243293DC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B3332-32C0-4C7C-B773-4D103F871477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1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D50A0-AB4C-478B-9300-93F95AB95F6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88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87DF1-9183-4242-822D-24CF3ADA20BD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44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6F396-4CE0-4172-A745-6B5072A86BE2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0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55B0C-7F90-4A5E-BBAE-2D14B60E102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8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7ECD9-A512-4115-A671-5CA689E4D6FB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9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2B694-7D6D-4A1F-B2C5-104119A87CC5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43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6C4FB-E84B-464E-B6B5-F6017C88B16A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0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9DD64-A8DF-4FC2-87C8-C118E7102ED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3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65479EB-5763-4EED-9507-A5391999C361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2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hyperlink" Target="http://www.ahtijmensen.nl/" TargetMode="Externa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" y="-38100"/>
            <a:ext cx="5003800" cy="647700"/>
          </a:xfrm>
        </p:spPr>
        <p:txBody>
          <a:bodyPr/>
          <a:lstStyle/>
          <a:p>
            <a:pPr algn="l"/>
            <a:r>
              <a:rPr lang="nl-NL" altLang="nl-NL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Concentratie en pH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8263" y="620713"/>
            <a:ext cx="892175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Concentratie bij verdunnen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3" action="ppaction://hlinksldjump"/>
              </a:rPr>
              <a:t>Concentratie bij overschenken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4" action="ppaction://hlinksldjump"/>
              </a:rPr>
              <a:t>Concentratie berekenen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5" action="ppaction://hlinksldjump"/>
              </a:rPr>
              <a:t>Zuur en basisch, indicator, pH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/>
            </a:r>
            <a:b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</a:b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5. </a:t>
            </a:r>
            <a:r>
              <a:rPr lang="nl-NL" altLang="nl-NL" sz="32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Eenheden omrekenen: 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kg, g, mg; dm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, L, cm</a:t>
            </a:r>
            <a:r>
              <a:rPr lang="nl-NL" altLang="nl-NL" sz="2800" baseline="300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3</a:t>
            </a:r>
            <a: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  <a:t> en mL</a:t>
            </a:r>
            <a:br>
              <a:rPr lang="nl-NL" altLang="nl-NL" sz="2800">
                <a:solidFill>
                  <a:srgbClr val="33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6" action="ppaction://hlinksldjump"/>
              </a:rPr>
            </a:br>
            <a:endParaRPr lang="nl-NL" altLang="nl-NL" sz="2800">
              <a:solidFill>
                <a:srgbClr val="33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524625"/>
            <a:ext cx="60848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© 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hlinkClick r:id="rId7"/>
              </a:rPr>
              <a:t>www.agtijmensen.nl</a:t>
            </a:r>
            <a:r>
              <a:rPr lang="en-US" altLang="nl-NL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05102018</a:t>
            </a:r>
            <a:endParaRPr lang="nl-NL" altLang="nl-NL" sz="1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01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32" name="Group 220"/>
          <p:cNvGrpSpPr>
            <a:grpSpLocks/>
          </p:cNvGrpSpPr>
          <p:nvPr/>
        </p:nvGrpSpPr>
        <p:grpSpPr bwMode="auto">
          <a:xfrm>
            <a:off x="3292475" y="4627563"/>
            <a:ext cx="900113" cy="900112"/>
            <a:chOff x="2074" y="2915"/>
            <a:chExt cx="567" cy="567"/>
          </a:xfrm>
        </p:grpSpPr>
        <p:sp>
          <p:nvSpPr>
            <p:cNvPr id="13516" name="Rectangle 204" descr="40%"/>
            <p:cNvSpPr>
              <a:spLocks noChangeArrowheads="1"/>
            </p:cNvSpPr>
            <p:nvPr/>
          </p:nvSpPr>
          <p:spPr bwMode="auto">
            <a:xfrm>
              <a:off x="2074" y="2915"/>
              <a:ext cx="567" cy="567"/>
            </a:xfrm>
            <a:prstGeom prst="rect">
              <a:avLst/>
            </a:prstGeom>
            <a:pattFill prst="pct4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13445" name="Group 133"/>
            <p:cNvGrpSpPr>
              <a:grpSpLocks/>
            </p:cNvGrpSpPr>
            <p:nvPr/>
          </p:nvGrpSpPr>
          <p:grpSpPr bwMode="auto">
            <a:xfrm>
              <a:off x="2138" y="2963"/>
              <a:ext cx="454" cy="487"/>
              <a:chOff x="1292" y="3339"/>
              <a:chExt cx="454" cy="487"/>
            </a:xfrm>
          </p:grpSpPr>
          <p:sp>
            <p:nvSpPr>
              <p:cNvPr id="13432" name="Oval 120"/>
              <p:cNvSpPr>
                <a:spLocks noChangeAspect="1" noChangeArrowheads="1"/>
              </p:cNvSpPr>
              <p:nvPr/>
            </p:nvSpPr>
            <p:spPr bwMode="auto">
              <a:xfrm>
                <a:off x="1292" y="3339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4" name="Oval 122"/>
              <p:cNvSpPr>
                <a:spLocks noChangeAspect="1" noChangeArrowheads="1"/>
              </p:cNvSpPr>
              <p:nvPr/>
            </p:nvSpPr>
            <p:spPr bwMode="auto">
              <a:xfrm>
                <a:off x="1520" y="3748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5" name="Oval 123"/>
              <p:cNvSpPr>
                <a:spLocks noChangeAspect="1" noChangeArrowheads="1"/>
              </p:cNvSpPr>
              <p:nvPr/>
            </p:nvSpPr>
            <p:spPr bwMode="auto">
              <a:xfrm>
                <a:off x="1701" y="3476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6" name="Oval 124"/>
              <p:cNvSpPr>
                <a:spLocks noChangeAspect="1" noChangeArrowheads="1"/>
              </p:cNvSpPr>
              <p:nvPr/>
            </p:nvSpPr>
            <p:spPr bwMode="auto">
              <a:xfrm>
                <a:off x="1493" y="3429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7" name="Oval 125"/>
              <p:cNvSpPr>
                <a:spLocks noChangeAspect="1" noChangeArrowheads="1"/>
              </p:cNvSpPr>
              <p:nvPr/>
            </p:nvSpPr>
            <p:spPr bwMode="auto">
              <a:xfrm>
                <a:off x="1632" y="3339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8" name="Oval 126"/>
              <p:cNvSpPr>
                <a:spLocks noChangeAspect="1" noChangeArrowheads="1"/>
              </p:cNvSpPr>
              <p:nvPr/>
            </p:nvSpPr>
            <p:spPr bwMode="auto">
              <a:xfrm>
                <a:off x="1565" y="3632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39" name="Oval 127"/>
              <p:cNvSpPr>
                <a:spLocks noChangeAspect="1" noChangeArrowheads="1"/>
              </p:cNvSpPr>
              <p:nvPr/>
            </p:nvSpPr>
            <p:spPr bwMode="auto">
              <a:xfrm>
                <a:off x="1309" y="3781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0" name="Oval 128"/>
              <p:cNvSpPr>
                <a:spLocks noChangeAspect="1" noChangeArrowheads="1"/>
              </p:cNvSpPr>
              <p:nvPr/>
            </p:nvSpPr>
            <p:spPr bwMode="auto">
              <a:xfrm>
                <a:off x="1665" y="3748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1" name="Oval 129"/>
              <p:cNvSpPr>
                <a:spLocks noChangeAspect="1" noChangeArrowheads="1"/>
              </p:cNvSpPr>
              <p:nvPr/>
            </p:nvSpPr>
            <p:spPr bwMode="auto">
              <a:xfrm>
                <a:off x="1338" y="3476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42" name="Oval 130"/>
              <p:cNvSpPr>
                <a:spLocks noChangeAspect="1" noChangeArrowheads="1"/>
              </p:cNvSpPr>
              <p:nvPr/>
            </p:nvSpPr>
            <p:spPr bwMode="auto">
              <a:xfrm>
                <a:off x="1346" y="3637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93" name="Rectangle 81" descr="50%"/>
          <p:cNvSpPr>
            <a:spLocks noChangeAspect="1" noChangeArrowheads="1"/>
          </p:cNvSpPr>
          <p:nvPr/>
        </p:nvSpPr>
        <p:spPr bwMode="auto">
          <a:xfrm>
            <a:off x="504825" y="5080000"/>
            <a:ext cx="904875" cy="441325"/>
          </a:xfrm>
          <a:prstGeom prst="rect">
            <a:avLst/>
          </a:prstGeom>
          <a:pattFill prst="pct50">
            <a:fgClr>
              <a:srgbClr val="56BFF4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13410" name="Group 98"/>
          <p:cNvGrpSpPr>
            <a:grpSpLocks/>
          </p:cNvGrpSpPr>
          <p:nvPr/>
        </p:nvGrpSpPr>
        <p:grpSpPr bwMode="auto">
          <a:xfrm>
            <a:off x="588963" y="5146675"/>
            <a:ext cx="674687" cy="330200"/>
            <a:chOff x="251" y="3618"/>
            <a:chExt cx="425" cy="208"/>
          </a:xfrm>
        </p:grpSpPr>
        <p:sp>
          <p:nvSpPr>
            <p:cNvPr id="13395" name="Oval 83"/>
            <p:cNvSpPr>
              <a:spLocks noChangeAspect="1" noChangeArrowheads="1"/>
            </p:cNvSpPr>
            <p:nvPr/>
          </p:nvSpPr>
          <p:spPr bwMode="auto">
            <a:xfrm>
              <a:off x="251" y="3618"/>
              <a:ext cx="45" cy="45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13409" name="Group 97"/>
            <p:cNvGrpSpPr>
              <a:grpSpLocks/>
            </p:cNvGrpSpPr>
            <p:nvPr/>
          </p:nvGrpSpPr>
          <p:grpSpPr bwMode="auto">
            <a:xfrm>
              <a:off x="275" y="3618"/>
              <a:ext cx="401" cy="208"/>
              <a:chOff x="275" y="3618"/>
              <a:chExt cx="401" cy="208"/>
            </a:xfrm>
          </p:grpSpPr>
          <p:sp>
            <p:nvSpPr>
              <p:cNvPr id="13396" name="Oval 84"/>
              <p:cNvSpPr>
                <a:spLocks noChangeAspect="1" noChangeArrowheads="1"/>
              </p:cNvSpPr>
              <p:nvPr/>
            </p:nvSpPr>
            <p:spPr bwMode="auto">
              <a:xfrm>
                <a:off x="369" y="3736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7" name="Oval 85"/>
              <p:cNvSpPr>
                <a:spLocks noChangeAspect="1" noChangeArrowheads="1"/>
              </p:cNvSpPr>
              <p:nvPr/>
            </p:nvSpPr>
            <p:spPr bwMode="auto">
              <a:xfrm>
                <a:off x="613" y="3621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8" name="Oval 86"/>
              <p:cNvSpPr>
                <a:spLocks noChangeAspect="1" noChangeArrowheads="1"/>
              </p:cNvSpPr>
              <p:nvPr/>
            </p:nvSpPr>
            <p:spPr bwMode="auto">
              <a:xfrm>
                <a:off x="411" y="3618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399" name="Oval 87"/>
              <p:cNvSpPr>
                <a:spLocks noChangeAspect="1" noChangeArrowheads="1"/>
              </p:cNvSpPr>
              <p:nvPr/>
            </p:nvSpPr>
            <p:spPr bwMode="auto">
              <a:xfrm>
                <a:off x="598" y="3690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0" name="Oval 88"/>
              <p:cNvSpPr>
                <a:spLocks noChangeAspect="1" noChangeArrowheads="1"/>
              </p:cNvSpPr>
              <p:nvPr/>
            </p:nvSpPr>
            <p:spPr bwMode="auto">
              <a:xfrm>
                <a:off x="501" y="3748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1" name="Oval 89"/>
              <p:cNvSpPr>
                <a:spLocks noChangeAspect="1" noChangeArrowheads="1"/>
              </p:cNvSpPr>
              <p:nvPr/>
            </p:nvSpPr>
            <p:spPr bwMode="auto">
              <a:xfrm>
                <a:off x="275" y="3781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2" name="Oval 90"/>
              <p:cNvSpPr>
                <a:spLocks noChangeAspect="1" noChangeArrowheads="1"/>
              </p:cNvSpPr>
              <p:nvPr/>
            </p:nvSpPr>
            <p:spPr bwMode="auto">
              <a:xfrm>
                <a:off x="631" y="3760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3" name="Oval 91"/>
              <p:cNvSpPr>
                <a:spLocks noChangeAspect="1" noChangeArrowheads="1"/>
              </p:cNvSpPr>
              <p:nvPr/>
            </p:nvSpPr>
            <p:spPr bwMode="auto">
              <a:xfrm>
                <a:off x="495" y="3666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13404" name="Oval 92"/>
              <p:cNvSpPr>
                <a:spLocks noChangeAspect="1" noChangeArrowheads="1"/>
              </p:cNvSpPr>
              <p:nvPr/>
            </p:nvSpPr>
            <p:spPr bwMode="auto">
              <a:xfrm>
                <a:off x="320" y="3645"/>
                <a:ext cx="45" cy="45"/>
              </a:xfrm>
              <a:prstGeom prst="ellips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13530" name="Group 218"/>
          <p:cNvGrpSpPr>
            <a:grpSpLocks/>
          </p:cNvGrpSpPr>
          <p:nvPr/>
        </p:nvGrpSpPr>
        <p:grpSpPr bwMode="auto">
          <a:xfrm>
            <a:off x="509588" y="5080000"/>
            <a:ext cx="900112" cy="449263"/>
            <a:chOff x="1156" y="3067"/>
            <a:chExt cx="567" cy="283"/>
          </a:xfrm>
        </p:grpSpPr>
        <p:sp>
          <p:nvSpPr>
            <p:cNvPr id="13517" name="Rectangle 205" descr="70%"/>
            <p:cNvSpPr>
              <a:spLocks noChangeArrowheads="1"/>
            </p:cNvSpPr>
            <p:nvPr/>
          </p:nvSpPr>
          <p:spPr bwMode="auto">
            <a:xfrm>
              <a:off x="1156" y="3067"/>
              <a:ext cx="567" cy="283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13518" name="Group 206"/>
            <p:cNvGrpSpPr>
              <a:grpSpLocks/>
            </p:cNvGrpSpPr>
            <p:nvPr/>
          </p:nvGrpSpPr>
          <p:grpSpPr bwMode="auto">
            <a:xfrm>
              <a:off x="1217" y="3097"/>
              <a:ext cx="425" cy="208"/>
              <a:chOff x="251" y="3618"/>
              <a:chExt cx="425" cy="208"/>
            </a:xfrm>
          </p:grpSpPr>
          <p:sp>
            <p:nvSpPr>
              <p:cNvPr id="13519" name="Oval 207"/>
              <p:cNvSpPr>
                <a:spLocks noChangeAspect="1" noChangeArrowheads="1"/>
              </p:cNvSpPr>
              <p:nvPr/>
            </p:nvSpPr>
            <p:spPr bwMode="auto">
              <a:xfrm>
                <a:off x="251" y="3618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520" name="Group 208"/>
              <p:cNvGrpSpPr>
                <a:grpSpLocks/>
              </p:cNvGrpSpPr>
              <p:nvPr/>
            </p:nvGrpSpPr>
            <p:grpSpPr bwMode="auto">
              <a:xfrm>
                <a:off x="275" y="3618"/>
                <a:ext cx="401" cy="208"/>
                <a:chOff x="275" y="3618"/>
                <a:chExt cx="401" cy="208"/>
              </a:xfrm>
            </p:grpSpPr>
            <p:sp>
              <p:nvSpPr>
                <p:cNvPr id="13521" name="Oval 209"/>
                <p:cNvSpPr>
                  <a:spLocks noChangeAspect="1" noChangeArrowheads="1"/>
                </p:cNvSpPr>
                <p:nvPr/>
              </p:nvSpPr>
              <p:spPr bwMode="auto">
                <a:xfrm>
                  <a:off x="369" y="373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2" name="Oval 210"/>
                <p:cNvSpPr>
                  <a:spLocks noChangeAspect="1" noChangeArrowheads="1"/>
                </p:cNvSpPr>
                <p:nvPr/>
              </p:nvSpPr>
              <p:spPr bwMode="auto">
                <a:xfrm>
                  <a:off x="613" y="3621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3" name="Oval 211"/>
                <p:cNvSpPr>
                  <a:spLocks noChangeAspect="1" noChangeArrowheads="1"/>
                </p:cNvSpPr>
                <p:nvPr/>
              </p:nvSpPr>
              <p:spPr bwMode="auto">
                <a:xfrm>
                  <a:off x="411" y="3618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4" name="Oval 212"/>
                <p:cNvSpPr>
                  <a:spLocks noChangeAspect="1" noChangeArrowheads="1"/>
                </p:cNvSpPr>
                <p:nvPr/>
              </p:nvSpPr>
              <p:spPr bwMode="auto">
                <a:xfrm>
                  <a:off x="598" y="3690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5" name="Oval 213"/>
                <p:cNvSpPr>
                  <a:spLocks noChangeAspect="1" noChangeArrowheads="1"/>
                </p:cNvSpPr>
                <p:nvPr/>
              </p:nvSpPr>
              <p:spPr bwMode="auto">
                <a:xfrm>
                  <a:off x="501" y="3748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6" name="Oval 214"/>
                <p:cNvSpPr>
                  <a:spLocks noChangeAspect="1" noChangeArrowheads="1"/>
                </p:cNvSpPr>
                <p:nvPr/>
              </p:nvSpPr>
              <p:spPr bwMode="auto">
                <a:xfrm>
                  <a:off x="275" y="3781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7" name="Oval 215"/>
                <p:cNvSpPr>
                  <a:spLocks noChangeAspect="1" noChangeArrowheads="1"/>
                </p:cNvSpPr>
                <p:nvPr/>
              </p:nvSpPr>
              <p:spPr bwMode="auto">
                <a:xfrm>
                  <a:off x="631" y="3760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8" name="Oval 216"/>
                <p:cNvSpPr>
                  <a:spLocks noChangeAspect="1" noChangeArrowheads="1"/>
                </p:cNvSpPr>
                <p:nvPr/>
              </p:nvSpPr>
              <p:spPr bwMode="auto">
                <a:xfrm>
                  <a:off x="495" y="366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529" name="Oval 217"/>
                <p:cNvSpPr>
                  <a:spLocks noChangeAspect="1" noChangeArrowheads="1"/>
                </p:cNvSpPr>
                <p:nvPr/>
              </p:nvSpPr>
              <p:spPr bwMode="auto">
                <a:xfrm>
                  <a:off x="320" y="3645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  <p:grpSp>
        <p:nvGrpSpPr>
          <p:cNvPr id="13531" name="Group 219"/>
          <p:cNvGrpSpPr>
            <a:grpSpLocks/>
          </p:cNvGrpSpPr>
          <p:nvPr/>
        </p:nvGrpSpPr>
        <p:grpSpPr bwMode="auto">
          <a:xfrm>
            <a:off x="298450" y="544513"/>
            <a:ext cx="1309688" cy="5092700"/>
            <a:chOff x="188" y="343"/>
            <a:chExt cx="825" cy="3208"/>
          </a:xfrm>
        </p:grpSpPr>
        <p:grpSp>
          <p:nvGrpSpPr>
            <p:cNvPr id="13392" name="Group 80"/>
            <p:cNvGrpSpPr>
              <a:grpSpLocks noChangeAspect="1"/>
            </p:cNvGrpSpPr>
            <p:nvPr/>
          </p:nvGrpSpPr>
          <p:grpSpPr bwMode="auto">
            <a:xfrm>
              <a:off x="188" y="373"/>
              <a:ext cx="825" cy="3178"/>
              <a:chOff x="138" y="1188"/>
              <a:chExt cx="705" cy="2715"/>
            </a:xfrm>
          </p:grpSpPr>
          <p:grpSp>
            <p:nvGrpSpPr>
              <p:cNvPr id="13382" name="Group 70"/>
              <p:cNvGrpSpPr>
                <a:grpSpLocks noChangeAspect="1"/>
              </p:cNvGrpSpPr>
              <p:nvPr/>
            </p:nvGrpSpPr>
            <p:grpSpPr bwMode="auto">
              <a:xfrm>
                <a:off x="138" y="1188"/>
                <a:ext cx="705" cy="2715"/>
                <a:chOff x="138" y="1188"/>
                <a:chExt cx="705" cy="2715"/>
              </a:xfrm>
            </p:grpSpPr>
            <p:sp>
              <p:nvSpPr>
                <p:cNvPr id="13377" name="Freeform 65"/>
                <p:cNvSpPr>
                  <a:spLocks noChangeAspect="1"/>
                </p:cNvSpPr>
                <p:nvPr/>
              </p:nvSpPr>
              <p:spPr bwMode="auto">
                <a:xfrm>
                  <a:off x="177" y="1188"/>
                  <a:ext cx="559" cy="2652"/>
                </a:xfrm>
                <a:custGeom>
                  <a:avLst/>
                  <a:gdLst>
                    <a:gd name="T0" fmla="*/ 69 w 559"/>
                    <a:gd name="T1" fmla="*/ 2652 h 2652"/>
                    <a:gd name="T2" fmla="*/ 559 w 559"/>
                    <a:gd name="T3" fmla="*/ 2652 h 2652"/>
                    <a:gd name="T4" fmla="*/ 559 w 559"/>
                    <a:gd name="T5" fmla="*/ 0 h 2652"/>
                    <a:gd name="T6" fmla="*/ 71 w 559"/>
                    <a:gd name="T7" fmla="*/ 0 h 2652"/>
                    <a:gd name="T8" fmla="*/ 0 w 559"/>
                    <a:gd name="T9" fmla="*/ 18 h 2652"/>
                    <a:gd name="T10" fmla="*/ 67 w 559"/>
                    <a:gd name="T11" fmla="*/ 100 h 2652"/>
                    <a:gd name="T12" fmla="*/ 69 w 559"/>
                    <a:gd name="T13" fmla="*/ 2652 h 26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9" h="2652">
                      <a:moveTo>
                        <a:pt x="69" y="2652"/>
                      </a:moveTo>
                      <a:lnTo>
                        <a:pt x="559" y="2652"/>
                      </a:lnTo>
                      <a:lnTo>
                        <a:pt x="559" y="0"/>
                      </a:lnTo>
                      <a:lnTo>
                        <a:pt x="71" y="0"/>
                      </a:lnTo>
                      <a:lnTo>
                        <a:pt x="0" y="18"/>
                      </a:lnTo>
                      <a:lnTo>
                        <a:pt x="67" y="100"/>
                      </a:lnTo>
                      <a:lnTo>
                        <a:pt x="69" y="2652"/>
                      </a:lnTo>
                      <a:close/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78" name="Freeform 66"/>
                <p:cNvSpPr>
                  <a:spLocks noChangeAspect="1"/>
                </p:cNvSpPr>
                <p:nvPr/>
              </p:nvSpPr>
              <p:spPr bwMode="auto">
                <a:xfrm>
                  <a:off x="138" y="3838"/>
                  <a:ext cx="705" cy="65"/>
                </a:xfrm>
                <a:custGeom>
                  <a:avLst/>
                  <a:gdLst>
                    <a:gd name="T0" fmla="*/ 600 w 705"/>
                    <a:gd name="T1" fmla="*/ 2 h 65"/>
                    <a:gd name="T2" fmla="*/ 705 w 705"/>
                    <a:gd name="T3" fmla="*/ 65 h 65"/>
                    <a:gd name="T4" fmla="*/ 0 w 705"/>
                    <a:gd name="T5" fmla="*/ 65 h 65"/>
                    <a:gd name="T6" fmla="*/ 111 w 705"/>
                    <a:gd name="T7" fmla="*/ 0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05" h="65">
                      <a:moveTo>
                        <a:pt x="600" y="2"/>
                      </a:moveTo>
                      <a:lnTo>
                        <a:pt x="705" y="65"/>
                      </a:lnTo>
                      <a:lnTo>
                        <a:pt x="0" y="65"/>
                      </a:lnTo>
                      <a:lnTo>
                        <a:pt x="111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0" name="Freeform 68"/>
                <p:cNvSpPr>
                  <a:spLocks noChangeAspect="1"/>
                </p:cNvSpPr>
                <p:nvPr/>
              </p:nvSpPr>
              <p:spPr bwMode="auto">
                <a:xfrm>
                  <a:off x="585" y="2630"/>
                  <a:ext cx="151" cy="1"/>
                </a:xfrm>
                <a:custGeom>
                  <a:avLst/>
                  <a:gdLst>
                    <a:gd name="T0" fmla="*/ 0 w 151"/>
                    <a:gd name="T1" fmla="*/ 1 h 1"/>
                    <a:gd name="T2" fmla="*/ 151 w 15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51" h="1">
                      <a:moveTo>
                        <a:pt x="0" y="1"/>
                      </a:moveTo>
                      <a:lnTo>
                        <a:pt x="151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1" name="Freeform 69"/>
                <p:cNvSpPr>
                  <a:spLocks noChangeAspect="1"/>
                </p:cNvSpPr>
                <p:nvPr/>
              </p:nvSpPr>
              <p:spPr bwMode="auto">
                <a:xfrm>
                  <a:off x="583" y="1422"/>
                  <a:ext cx="151" cy="1"/>
                </a:xfrm>
                <a:custGeom>
                  <a:avLst/>
                  <a:gdLst>
                    <a:gd name="T0" fmla="*/ 0 w 151"/>
                    <a:gd name="T1" fmla="*/ 1 h 1"/>
                    <a:gd name="T2" fmla="*/ 151 w 151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51" h="1">
                      <a:moveTo>
                        <a:pt x="0" y="1"/>
                      </a:moveTo>
                      <a:lnTo>
                        <a:pt x="151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391" name="Group 79"/>
              <p:cNvGrpSpPr>
                <a:grpSpLocks noChangeAspect="1"/>
              </p:cNvGrpSpPr>
              <p:nvPr/>
            </p:nvGrpSpPr>
            <p:grpSpPr bwMode="auto">
              <a:xfrm>
                <a:off x="630" y="1659"/>
                <a:ext cx="108" cy="1947"/>
                <a:chOff x="630" y="1659"/>
                <a:chExt cx="108" cy="1947"/>
              </a:xfrm>
            </p:grpSpPr>
            <p:sp>
              <p:nvSpPr>
                <p:cNvPr id="13383" name="Freeform 71"/>
                <p:cNvSpPr>
                  <a:spLocks noChangeAspect="1"/>
                </p:cNvSpPr>
                <p:nvPr/>
              </p:nvSpPr>
              <p:spPr bwMode="auto">
                <a:xfrm>
                  <a:off x="633" y="1659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4" name="Freeform 72"/>
                <p:cNvSpPr>
                  <a:spLocks noChangeAspect="1"/>
                </p:cNvSpPr>
                <p:nvPr/>
              </p:nvSpPr>
              <p:spPr bwMode="auto">
                <a:xfrm>
                  <a:off x="630" y="1900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5" name="Freeform 73"/>
                <p:cNvSpPr>
                  <a:spLocks noChangeAspect="1"/>
                </p:cNvSpPr>
                <p:nvPr/>
              </p:nvSpPr>
              <p:spPr bwMode="auto">
                <a:xfrm>
                  <a:off x="630" y="2154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6" name="Freeform 74"/>
                <p:cNvSpPr>
                  <a:spLocks noChangeAspect="1"/>
                </p:cNvSpPr>
                <p:nvPr/>
              </p:nvSpPr>
              <p:spPr bwMode="auto">
                <a:xfrm>
                  <a:off x="630" y="2396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7" name="Freeform 75"/>
                <p:cNvSpPr>
                  <a:spLocks noChangeAspect="1"/>
                </p:cNvSpPr>
                <p:nvPr/>
              </p:nvSpPr>
              <p:spPr bwMode="auto">
                <a:xfrm>
                  <a:off x="630" y="2868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8" name="Freeform 76"/>
                <p:cNvSpPr>
                  <a:spLocks noChangeAspect="1"/>
                </p:cNvSpPr>
                <p:nvPr/>
              </p:nvSpPr>
              <p:spPr bwMode="auto">
                <a:xfrm>
                  <a:off x="630" y="3119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89" name="Freeform 77"/>
                <p:cNvSpPr>
                  <a:spLocks noChangeAspect="1"/>
                </p:cNvSpPr>
                <p:nvPr/>
              </p:nvSpPr>
              <p:spPr bwMode="auto">
                <a:xfrm>
                  <a:off x="630" y="3364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390" name="Freeform 78"/>
                <p:cNvSpPr>
                  <a:spLocks noChangeAspect="1"/>
                </p:cNvSpPr>
                <p:nvPr/>
              </p:nvSpPr>
              <p:spPr bwMode="auto">
                <a:xfrm>
                  <a:off x="630" y="3605"/>
                  <a:ext cx="105" cy="1"/>
                </a:xfrm>
                <a:custGeom>
                  <a:avLst/>
                  <a:gdLst>
                    <a:gd name="T0" fmla="*/ 0 w 105"/>
                    <a:gd name="T1" fmla="*/ 0 h 1"/>
                    <a:gd name="T2" fmla="*/ 105 w 105"/>
                    <a:gd name="T3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105" h="1">
                      <a:moveTo>
                        <a:pt x="0" y="0"/>
                      </a:moveTo>
                      <a:lnTo>
                        <a:pt x="105" y="0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313" y="543"/>
              <a:ext cx="58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1800" b="1">
                  <a:solidFill>
                    <a:srgbClr val="000000"/>
                  </a:solidFill>
                </a:rPr>
                <a:t>1000</a:t>
              </a:r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>
              <a:off x="396" y="1957"/>
              <a:ext cx="589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1800" b="1">
                  <a:solidFill>
                    <a:srgbClr val="000000"/>
                  </a:solidFill>
                </a:rPr>
                <a:t>500</a:t>
              </a:r>
            </a:p>
          </p:txBody>
        </p:sp>
        <p:sp>
          <p:nvSpPr>
            <p:cNvPr id="13503" name="Text Box 191"/>
            <p:cNvSpPr txBox="1">
              <a:spLocks noChangeArrowheads="1"/>
            </p:cNvSpPr>
            <p:nvPr/>
          </p:nvSpPr>
          <p:spPr bwMode="auto">
            <a:xfrm>
              <a:off x="559" y="343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b="1">
                  <a:solidFill>
                    <a:srgbClr val="000000"/>
                  </a:solidFill>
                </a:rPr>
                <a:t>mL</a:t>
              </a:r>
            </a:p>
          </p:txBody>
        </p:sp>
      </p:grpSp>
      <p:grpSp>
        <p:nvGrpSpPr>
          <p:cNvPr id="13508" name="Group 196"/>
          <p:cNvGrpSpPr>
            <a:grpSpLocks/>
          </p:cNvGrpSpPr>
          <p:nvPr/>
        </p:nvGrpSpPr>
        <p:grpSpPr bwMode="auto">
          <a:xfrm>
            <a:off x="5991225" y="539750"/>
            <a:ext cx="1309688" cy="5097463"/>
            <a:chOff x="4187" y="340"/>
            <a:chExt cx="825" cy="3211"/>
          </a:xfrm>
        </p:grpSpPr>
        <p:grpSp>
          <p:nvGrpSpPr>
            <p:cNvPr id="13479" name="Group 167"/>
            <p:cNvGrpSpPr>
              <a:grpSpLocks/>
            </p:cNvGrpSpPr>
            <p:nvPr/>
          </p:nvGrpSpPr>
          <p:grpSpPr bwMode="auto">
            <a:xfrm>
              <a:off x="4187" y="373"/>
              <a:ext cx="825" cy="3178"/>
              <a:chOff x="2245" y="749"/>
              <a:chExt cx="825" cy="3178"/>
            </a:xfrm>
          </p:grpSpPr>
          <p:sp>
            <p:nvSpPr>
              <p:cNvPr id="13446" name="Rectangle 134" descr="10%"/>
              <p:cNvSpPr>
                <a:spLocks noChangeArrowheads="1"/>
              </p:cNvSpPr>
              <p:nvPr/>
            </p:nvSpPr>
            <p:spPr bwMode="auto">
              <a:xfrm>
                <a:off x="2382" y="1026"/>
                <a:ext cx="570" cy="2826"/>
              </a:xfrm>
              <a:prstGeom prst="rect">
                <a:avLst/>
              </a:prstGeom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3447" name="Group 135"/>
              <p:cNvGrpSpPr>
                <a:grpSpLocks/>
              </p:cNvGrpSpPr>
              <p:nvPr/>
            </p:nvGrpSpPr>
            <p:grpSpPr bwMode="auto">
              <a:xfrm>
                <a:off x="2245" y="749"/>
                <a:ext cx="825" cy="3178"/>
                <a:chOff x="1102" y="749"/>
                <a:chExt cx="825" cy="3178"/>
              </a:xfrm>
            </p:grpSpPr>
            <p:grpSp>
              <p:nvGrpSpPr>
                <p:cNvPr id="13448" name="Group 136"/>
                <p:cNvGrpSpPr>
                  <a:grpSpLocks noChangeAspect="1"/>
                </p:cNvGrpSpPr>
                <p:nvPr/>
              </p:nvGrpSpPr>
              <p:grpSpPr bwMode="auto">
                <a:xfrm>
                  <a:off x="1102" y="749"/>
                  <a:ext cx="825" cy="3178"/>
                  <a:chOff x="138" y="1188"/>
                  <a:chExt cx="705" cy="2715"/>
                </a:xfrm>
              </p:grpSpPr>
              <p:grpSp>
                <p:nvGrpSpPr>
                  <p:cNvPr id="13449" name="Group 13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38" y="1188"/>
                    <a:ext cx="705" cy="2715"/>
                    <a:chOff x="138" y="1188"/>
                    <a:chExt cx="705" cy="2715"/>
                  </a:xfrm>
                </p:grpSpPr>
                <p:sp>
                  <p:nvSpPr>
                    <p:cNvPr id="13450" name="Freeform 13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77" y="1188"/>
                      <a:ext cx="559" cy="2652"/>
                    </a:xfrm>
                    <a:custGeom>
                      <a:avLst/>
                      <a:gdLst>
                        <a:gd name="T0" fmla="*/ 69 w 559"/>
                        <a:gd name="T1" fmla="*/ 2652 h 2652"/>
                        <a:gd name="T2" fmla="*/ 559 w 559"/>
                        <a:gd name="T3" fmla="*/ 2652 h 2652"/>
                        <a:gd name="T4" fmla="*/ 559 w 559"/>
                        <a:gd name="T5" fmla="*/ 0 h 2652"/>
                        <a:gd name="T6" fmla="*/ 71 w 559"/>
                        <a:gd name="T7" fmla="*/ 0 h 2652"/>
                        <a:gd name="T8" fmla="*/ 0 w 559"/>
                        <a:gd name="T9" fmla="*/ 18 h 2652"/>
                        <a:gd name="T10" fmla="*/ 67 w 559"/>
                        <a:gd name="T11" fmla="*/ 100 h 2652"/>
                        <a:gd name="T12" fmla="*/ 69 w 559"/>
                        <a:gd name="T13" fmla="*/ 2652 h 26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559" h="2652">
                          <a:moveTo>
                            <a:pt x="69" y="2652"/>
                          </a:moveTo>
                          <a:lnTo>
                            <a:pt x="559" y="2652"/>
                          </a:lnTo>
                          <a:lnTo>
                            <a:pt x="559" y="0"/>
                          </a:lnTo>
                          <a:lnTo>
                            <a:pt x="71" y="0"/>
                          </a:lnTo>
                          <a:lnTo>
                            <a:pt x="0" y="18"/>
                          </a:lnTo>
                          <a:lnTo>
                            <a:pt x="67" y="100"/>
                          </a:lnTo>
                          <a:lnTo>
                            <a:pt x="69" y="2652"/>
                          </a:lnTo>
                          <a:close/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1" name="Freeform 1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38" y="3838"/>
                      <a:ext cx="705" cy="65"/>
                    </a:xfrm>
                    <a:custGeom>
                      <a:avLst/>
                      <a:gdLst>
                        <a:gd name="T0" fmla="*/ 600 w 705"/>
                        <a:gd name="T1" fmla="*/ 2 h 65"/>
                        <a:gd name="T2" fmla="*/ 705 w 705"/>
                        <a:gd name="T3" fmla="*/ 65 h 65"/>
                        <a:gd name="T4" fmla="*/ 0 w 705"/>
                        <a:gd name="T5" fmla="*/ 65 h 65"/>
                        <a:gd name="T6" fmla="*/ 111 w 705"/>
                        <a:gd name="T7" fmla="*/ 0 h 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05" h="65">
                          <a:moveTo>
                            <a:pt x="600" y="2"/>
                          </a:moveTo>
                          <a:lnTo>
                            <a:pt x="705" y="65"/>
                          </a:lnTo>
                          <a:lnTo>
                            <a:pt x="0" y="65"/>
                          </a:lnTo>
                          <a:lnTo>
                            <a:pt x="11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2" name="Freeform 1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5" y="2630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3" name="Freeform 1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3" y="1422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3454" name="Group 1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30" y="1659"/>
                    <a:ext cx="108" cy="1947"/>
                    <a:chOff x="630" y="1659"/>
                    <a:chExt cx="108" cy="1947"/>
                  </a:xfrm>
                </p:grpSpPr>
                <p:sp>
                  <p:nvSpPr>
                    <p:cNvPr id="13455" name="Freeform 1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3" y="165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6" name="Freeform 1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1900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7" name="Freeform 1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15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8" name="Freeform 14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396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59" name="Freeform 14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868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60" name="Freeform 14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11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61" name="Freeform 14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36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3462" name="Freeform 1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605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13463" name="Rectangle 151"/>
                <p:cNvSpPr>
                  <a:spLocks noChangeArrowheads="1"/>
                </p:cNvSpPr>
                <p:nvPr/>
              </p:nvSpPr>
              <p:spPr bwMode="auto">
                <a:xfrm>
                  <a:off x="1227" y="919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1000</a:t>
                  </a:r>
                </a:p>
              </p:txBody>
            </p:sp>
            <p:sp>
              <p:nvSpPr>
                <p:cNvPr id="13464" name="Rectangle 152"/>
                <p:cNvSpPr>
                  <a:spLocks noChangeArrowheads="1"/>
                </p:cNvSpPr>
                <p:nvPr/>
              </p:nvSpPr>
              <p:spPr bwMode="auto">
                <a:xfrm>
                  <a:off x="1310" y="2333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500</a:t>
                  </a:r>
                </a:p>
              </p:txBody>
            </p:sp>
          </p:grpSp>
          <p:grpSp>
            <p:nvGrpSpPr>
              <p:cNvPr id="13476" name="Group 164"/>
              <p:cNvGrpSpPr>
                <a:grpSpLocks/>
              </p:cNvGrpSpPr>
              <p:nvPr/>
            </p:nvGrpSpPr>
            <p:grpSpPr bwMode="auto">
              <a:xfrm>
                <a:off x="2472" y="1117"/>
                <a:ext cx="408" cy="2630"/>
                <a:chOff x="2472" y="1117"/>
                <a:chExt cx="408" cy="2630"/>
              </a:xfrm>
            </p:grpSpPr>
            <p:sp>
              <p:nvSpPr>
                <p:cNvPr id="13466" name="Oval 154"/>
                <p:cNvSpPr>
                  <a:spLocks noChangeAspect="1" noChangeArrowheads="1"/>
                </p:cNvSpPr>
                <p:nvPr/>
              </p:nvSpPr>
              <p:spPr bwMode="auto">
                <a:xfrm>
                  <a:off x="2789" y="170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67" name="Oval 155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3430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68" name="Oval 156"/>
                <p:cNvSpPr>
                  <a:spLocks noChangeAspect="1" noChangeArrowheads="1"/>
                </p:cNvSpPr>
                <p:nvPr/>
              </p:nvSpPr>
              <p:spPr bwMode="auto">
                <a:xfrm>
                  <a:off x="2789" y="1117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69" name="Oval 157"/>
                <p:cNvSpPr>
                  <a:spLocks noChangeAspect="1" noChangeArrowheads="1"/>
                </p:cNvSpPr>
                <p:nvPr/>
              </p:nvSpPr>
              <p:spPr bwMode="auto">
                <a:xfrm>
                  <a:off x="2472" y="2024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0" name="Oval 158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1434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1" name="Oval 159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523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2" name="Oval 160"/>
                <p:cNvSpPr>
                  <a:spLocks noChangeAspect="1" noChangeArrowheads="1"/>
                </p:cNvSpPr>
                <p:nvPr/>
              </p:nvSpPr>
              <p:spPr bwMode="auto">
                <a:xfrm>
                  <a:off x="2835" y="3702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3" name="Oval 161"/>
                <p:cNvSpPr>
                  <a:spLocks noChangeAspect="1" noChangeArrowheads="1"/>
                </p:cNvSpPr>
                <p:nvPr/>
              </p:nvSpPr>
              <p:spPr bwMode="auto">
                <a:xfrm>
                  <a:off x="2744" y="3113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4" name="Oval 162"/>
                <p:cNvSpPr>
                  <a:spLocks noChangeAspect="1" noChangeArrowheads="1"/>
                </p:cNvSpPr>
                <p:nvPr/>
              </p:nvSpPr>
              <p:spPr bwMode="auto">
                <a:xfrm>
                  <a:off x="2562" y="229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475" name="Oval 163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2795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504" name="Text Box 192"/>
            <p:cNvSpPr txBox="1">
              <a:spLocks noChangeArrowheads="1"/>
            </p:cNvSpPr>
            <p:nvPr/>
          </p:nvSpPr>
          <p:spPr bwMode="auto">
            <a:xfrm>
              <a:off x="4569" y="340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b="1">
                  <a:solidFill>
                    <a:srgbClr val="000000"/>
                  </a:solidFill>
                </a:rPr>
                <a:t>mL</a:t>
              </a:r>
            </a:p>
          </p:txBody>
        </p:sp>
      </p:grpSp>
      <p:grpSp>
        <p:nvGrpSpPr>
          <p:cNvPr id="13533" name="Group 221"/>
          <p:cNvGrpSpPr>
            <a:grpSpLocks/>
          </p:cNvGrpSpPr>
          <p:nvPr/>
        </p:nvGrpSpPr>
        <p:grpSpPr bwMode="auto">
          <a:xfrm>
            <a:off x="3092450" y="569913"/>
            <a:ext cx="1309688" cy="5067300"/>
            <a:chOff x="1948" y="359"/>
            <a:chExt cx="825" cy="3192"/>
          </a:xfrm>
        </p:grpSpPr>
        <p:grpSp>
          <p:nvGrpSpPr>
            <p:cNvPr id="13444" name="Group 132"/>
            <p:cNvGrpSpPr>
              <a:grpSpLocks/>
            </p:cNvGrpSpPr>
            <p:nvPr/>
          </p:nvGrpSpPr>
          <p:grpSpPr bwMode="auto">
            <a:xfrm>
              <a:off x="1948" y="373"/>
              <a:ext cx="825" cy="3178"/>
              <a:chOff x="1102" y="749"/>
              <a:chExt cx="825" cy="3178"/>
            </a:xfrm>
          </p:grpSpPr>
          <p:grpSp>
            <p:nvGrpSpPr>
              <p:cNvPr id="13414" name="Group 102"/>
              <p:cNvGrpSpPr>
                <a:grpSpLocks noChangeAspect="1"/>
              </p:cNvGrpSpPr>
              <p:nvPr/>
            </p:nvGrpSpPr>
            <p:grpSpPr bwMode="auto">
              <a:xfrm>
                <a:off x="1102" y="749"/>
                <a:ext cx="825" cy="3178"/>
                <a:chOff x="138" y="1188"/>
                <a:chExt cx="705" cy="2715"/>
              </a:xfrm>
            </p:grpSpPr>
            <p:grpSp>
              <p:nvGrpSpPr>
                <p:cNvPr id="13415" name="Group 103"/>
                <p:cNvGrpSpPr>
                  <a:grpSpLocks noChangeAspect="1"/>
                </p:cNvGrpSpPr>
                <p:nvPr/>
              </p:nvGrpSpPr>
              <p:grpSpPr bwMode="auto">
                <a:xfrm>
                  <a:off x="138" y="1188"/>
                  <a:ext cx="705" cy="2715"/>
                  <a:chOff x="138" y="1188"/>
                  <a:chExt cx="705" cy="2715"/>
                </a:xfrm>
              </p:grpSpPr>
              <p:sp>
                <p:nvSpPr>
                  <p:cNvPr id="13416" name="Freeform 104"/>
                  <p:cNvSpPr>
                    <a:spLocks noChangeAspect="1"/>
                  </p:cNvSpPr>
                  <p:nvPr/>
                </p:nvSpPr>
                <p:spPr bwMode="auto">
                  <a:xfrm>
                    <a:off x="177" y="1188"/>
                    <a:ext cx="559" cy="2652"/>
                  </a:xfrm>
                  <a:custGeom>
                    <a:avLst/>
                    <a:gdLst>
                      <a:gd name="T0" fmla="*/ 69 w 559"/>
                      <a:gd name="T1" fmla="*/ 2652 h 2652"/>
                      <a:gd name="T2" fmla="*/ 559 w 559"/>
                      <a:gd name="T3" fmla="*/ 2652 h 2652"/>
                      <a:gd name="T4" fmla="*/ 559 w 559"/>
                      <a:gd name="T5" fmla="*/ 0 h 2652"/>
                      <a:gd name="T6" fmla="*/ 71 w 559"/>
                      <a:gd name="T7" fmla="*/ 0 h 2652"/>
                      <a:gd name="T8" fmla="*/ 0 w 559"/>
                      <a:gd name="T9" fmla="*/ 18 h 2652"/>
                      <a:gd name="T10" fmla="*/ 67 w 559"/>
                      <a:gd name="T11" fmla="*/ 100 h 2652"/>
                      <a:gd name="T12" fmla="*/ 69 w 559"/>
                      <a:gd name="T13" fmla="*/ 2652 h 26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559" h="2652">
                        <a:moveTo>
                          <a:pt x="69" y="2652"/>
                        </a:moveTo>
                        <a:lnTo>
                          <a:pt x="559" y="2652"/>
                        </a:lnTo>
                        <a:lnTo>
                          <a:pt x="559" y="0"/>
                        </a:lnTo>
                        <a:lnTo>
                          <a:pt x="71" y="0"/>
                        </a:lnTo>
                        <a:lnTo>
                          <a:pt x="0" y="18"/>
                        </a:lnTo>
                        <a:lnTo>
                          <a:pt x="67" y="100"/>
                        </a:lnTo>
                        <a:lnTo>
                          <a:pt x="69" y="2652"/>
                        </a:lnTo>
                        <a:close/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17" name="Freeform 105"/>
                  <p:cNvSpPr>
                    <a:spLocks noChangeAspect="1"/>
                  </p:cNvSpPr>
                  <p:nvPr/>
                </p:nvSpPr>
                <p:spPr bwMode="auto">
                  <a:xfrm>
                    <a:off x="138" y="3838"/>
                    <a:ext cx="705" cy="65"/>
                  </a:xfrm>
                  <a:custGeom>
                    <a:avLst/>
                    <a:gdLst>
                      <a:gd name="T0" fmla="*/ 600 w 705"/>
                      <a:gd name="T1" fmla="*/ 2 h 65"/>
                      <a:gd name="T2" fmla="*/ 705 w 705"/>
                      <a:gd name="T3" fmla="*/ 65 h 65"/>
                      <a:gd name="T4" fmla="*/ 0 w 705"/>
                      <a:gd name="T5" fmla="*/ 65 h 65"/>
                      <a:gd name="T6" fmla="*/ 111 w 705"/>
                      <a:gd name="T7" fmla="*/ 0 h 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05" h="65">
                        <a:moveTo>
                          <a:pt x="600" y="2"/>
                        </a:moveTo>
                        <a:lnTo>
                          <a:pt x="705" y="65"/>
                        </a:lnTo>
                        <a:lnTo>
                          <a:pt x="0" y="65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18" name="Freeform 106"/>
                  <p:cNvSpPr>
                    <a:spLocks noChangeAspect="1"/>
                  </p:cNvSpPr>
                  <p:nvPr/>
                </p:nvSpPr>
                <p:spPr bwMode="auto">
                  <a:xfrm>
                    <a:off x="585" y="2630"/>
                    <a:ext cx="151" cy="1"/>
                  </a:xfrm>
                  <a:custGeom>
                    <a:avLst/>
                    <a:gdLst>
                      <a:gd name="T0" fmla="*/ 0 w 151"/>
                      <a:gd name="T1" fmla="*/ 1 h 1"/>
                      <a:gd name="T2" fmla="*/ 151 w 15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51" h="1">
                        <a:moveTo>
                          <a:pt x="0" y="1"/>
                        </a:moveTo>
                        <a:lnTo>
                          <a:pt x="15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19" name="Freeform 107"/>
                  <p:cNvSpPr>
                    <a:spLocks noChangeAspect="1"/>
                  </p:cNvSpPr>
                  <p:nvPr/>
                </p:nvSpPr>
                <p:spPr bwMode="auto">
                  <a:xfrm>
                    <a:off x="583" y="1422"/>
                    <a:ext cx="151" cy="1"/>
                  </a:xfrm>
                  <a:custGeom>
                    <a:avLst/>
                    <a:gdLst>
                      <a:gd name="T0" fmla="*/ 0 w 151"/>
                      <a:gd name="T1" fmla="*/ 1 h 1"/>
                      <a:gd name="T2" fmla="*/ 151 w 151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51" h="1">
                        <a:moveTo>
                          <a:pt x="0" y="1"/>
                        </a:moveTo>
                        <a:lnTo>
                          <a:pt x="151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420" name="Group 108"/>
                <p:cNvGrpSpPr>
                  <a:grpSpLocks noChangeAspect="1"/>
                </p:cNvGrpSpPr>
                <p:nvPr/>
              </p:nvGrpSpPr>
              <p:grpSpPr bwMode="auto">
                <a:xfrm>
                  <a:off x="630" y="1659"/>
                  <a:ext cx="108" cy="1947"/>
                  <a:chOff x="630" y="1659"/>
                  <a:chExt cx="108" cy="1947"/>
                </a:xfrm>
              </p:grpSpPr>
              <p:sp>
                <p:nvSpPr>
                  <p:cNvPr id="13421" name="Freeform 109"/>
                  <p:cNvSpPr>
                    <a:spLocks noChangeAspect="1"/>
                  </p:cNvSpPr>
                  <p:nvPr/>
                </p:nvSpPr>
                <p:spPr bwMode="auto">
                  <a:xfrm>
                    <a:off x="633" y="1659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2" name="Freeform 110"/>
                  <p:cNvSpPr>
                    <a:spLocks noChangeAspect="1"/>
                  </p:cNvSpPr>
                  <p:nvPr/>
                </p:nvSpPr>
                <p:spPr bwMode="auto">
                  <a:xfrm>
                    <a:off x="630" y="1900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3" name="Freeform 111"/>
                  <p:cNvSpPr>
                    <a:spLocks noChangeAspect="1"/>
                  </p:cNvSpPr>
                  <p:nvPr/>
                </p:nvSpPr>
                <p:spPr bwMode="auto">
                  <a:xfrm>
                    <a:off x="630" y="2154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4" name="Freeform 112"/>
                  <p:cNvSpPr>
                    <a:spLocks noChangeAspect="1"/>
                  </p:cNvSpPr>
                  <p:nvPr/>
                </p:nvSpPr>
                <p:spPr bwMode="auto">
                  <a:xfrm>
                    <a:off x="630" y="2396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5" name="Freeform 113"/>
                  <p:cNvSpPr>
                    <a:spLocks noChangeAspect="1"/>
                  </p:cNvSpPr>
                  <p:nvPr/>
                </p:nvSpPr>
                <p:spPr bwMode="auto">
                  <a:xfrm>
                    <a:off x="630" y="2868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6" name="Freeform 114"/>
                  <p:cNvSpPr>
                    <a:spLocks noChangeAspect="1"/>
                  </p:cNvSpPr>
                  <p:nvPr/>
                </p:nvSpPr>
                <p:spPr bwMode="auto">
                  <a:xfrm>
                    <a:off x="630" y="3119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7" name="Freeform 115"/>
                  <p:cNvSpPr>
                    <a:spLocks noChangeAspect="1"/>
                  </p:cNvSpPr>
                  <p:nvPr/>
                </p:nvSpPr>
                <p:spPr bwMode="auto">
                  <a:xfrm>
                    <a:off x="630" y="3364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428" name="Freeform 116"/>
                  <p:cNvSpPr>
                    <a:spLocks noChangeAspect="1"/>
                  </p:cNvSpPr>
                  <p:nvPr/>
                </p:nvSpPr>
                <p:spPr bwMode="auto">
                  <a:xfrm>
                    <a:off x="630" y="3605"/>
                    <a:ext cx="105" cy="1"/>
                  </a:xfrm>
                  <a:custGeom>
                    <a:avLst/>
                    <a:gdLst>
                      <a:gd name="T0" fmla="*/ 0 w 105"/>
                      <a:gd name="T1" fmla="*/ 0 h 1"/>
                      <a:gd name="T2" fmla="*/ 105 w 105"/>
                      <a:gd name="T3" fmla="*/ 0 h 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105" h="1">
                        <a:moveTo>
                          <a:pt x="0" y="0"/>
                        </a:moveTo>
                        <a:lnTo>
                          <a:pt x="105" y="0"/>
                        </a:lnTo>
                      </a:path>
                    </a:pathLst>
                  </a:custGeom>
                  <a:noFill/>
                  <a:ln w="28575" cmpd="sng">
                    <a:solidFill>
                      <a:schemeClr val="tx1"/>
                    </a:solidFill>
                    <a:round/>
                    <a:headEnd type="none" w="med" len="med"/>
                    <a:tailEnd type="non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sp>
            <p:nvSpPr>
              <p:cNvPr id="13429" name="Rectangle 117"/>
              <p:cNvSpPr>
                <a:spLocks noChangeArrowheads="1"/>
              </p:cNvSpPr>
              <p:nvPr/>
            </p:nvSpPr>
            <p:spPr bwMode="auto">
              <a:xfrm>
                <a:off x="1227" y="919"/>
                <a:ext cx="589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1pPr>
                <a:lvl2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1800" b="1">
                    <a:solidFill>
                      <a:srgbClr val="000000"/>
                    </a:solidFill>
                  </a:rPr>
                  <a:t>1000</a:t>
                </a:r>
              </a:p>
            </p:txBody>
          </p:sp>
          <p:sp>
            <p:nvSpPr>
              <p:cNvPr id="13430" name="Rectangle 118"/>
              <p:cNvSpPr>
                <a:spLocks noChangeArrowheads="1"/>
              </p:cNvSpPr>
              <p:nvPr/>
            </p:nvSpPr>
            <p:spPr bwMode="auto">
              <a:xfrm>
                <a:off x="1310" y="2333"/>
                <a:ext cx="589" cy="1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1pPr>
                <a:lvl2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2pPr>
                <a:lvl3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3pPr>
                <a:lvl4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4pPr>
                <a:lvl5pPr algn="ctr">
                  <a:defRPr sz="4400">
                    <a:solidFill>
                      <a:schemeClr val="tx2"/>
                    </a:solidFill>
                    <a:latin typeface="Arial" charset="0"/>
                  </a:defRPr>
                </a:lvl5pPr>
                <a:lvl6pPr marL="4572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6pPr>
                <a:lvl7pPr marL="9144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7pPr>
                <a:lvl8pPr marL="13716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8pPr>
                <a:lvl9pPr marL="1828800" algn="ctr" fontAlgn="base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charset="0"/>
                  </a:defRPr>
                </a:lvl9pPr>
              </a:lstStyle>
              <a:p>
                <a:pPr algn="l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altLang="nl-NL" sz="1800" b="1">
                    <a:solidFill>
                      <a:srgbClr val="000000"/>
                    </a:solidFill>
                  </a:rPr>
                  <a:t>500</a:t>
                </a:r>
              </a:p>
            </p:txBody>
          </p:sp>
        </p:grpSp>
        <p:sp>
          <p:nvSpPr>
            <p:cNvPr id="13505" name="Text Box 193"/>
            <p:cNvSpPr txBox="1">
              <a:spLocks noChangeArrowheads="1"/>
            </p:cNvSpPr>
            <p:nvPr/>
          </p:nvSpPr>
          <p:spPr bwMode="auto">
            <a:xfrm>
              <a:off x="2316" y="359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b="1">
                  <a:solidFill>
                    <a:srgbClr val="000000"/>
                  </a:solidFill>
                </a:rPr>
                <a:t>mL</a:t>
              </a:r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5076825" cy="476250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concentratie bij verdunning</a:t>
            </a:r>
          </a:p>
        </p:txBody>
      </p:sp>
      <p:sp>
        <p:nvSpPr>
          <p:cNvPr id="13482" name="Freeform 170"/>
          <p:cNvSpPr>
            <a:spLocks/>
          </p:cNvSpPr>
          <p:nvPr/>
        </p:nvSpPr>
        <p:spPr bwMode="auto">
          <a:xfrm>
            <a:off x="3319463" y="5078413"/>
            <a:ext cx="660400" cy="1587"/>
          </a:xfrm>
          <a:custGeom>
            <a:avLst/>
            <a:gdLst>
              <a:gd name="T0" fmla="*/ 416 w 416"/>
              <a:gd name="T1" fmla="*/ 0 h 1"/>
              <a:gd name="T2" fmla="*/ 0 w 416"/>
              <a:gd name="T3" fmla="*/ 1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16" h="1">
                <a:moveTo>
                  <a:pt x="416" y="0"/>
                </a:moveTo>
                <a:lnTo>
                  <a:pt x="0" y="1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000000"/>
              </a:solidFill>
            </a:endParaRPr>
          </a:p>
        </p:txBody>
      </p:sp>
      <p:grpSp>
        <p:nvGrpSpPr>
          <p:cNvPr id="13494" name="Group 182"/>
          <p:cNvGrpSpPr>
            <a:grpSpLocks/>
          </p:cNvGrpSpPr>
          <p:nvPr/>
        </p:nvGrpSpPr>
        <p:grpSpPr bwMode="auto">
          <a:xfrm>
            <a:off x="6208713" y="1466850"/>
            <a:ext cx="676275" cy="3619500"/>
            <a:chOff x="2382" y="1300"/>
            <a:chExt cx="426" cy="2280"/>
          </a:xfrm>
        </p:grpSpPr>
        <p:sp>
          <p:nvSpPr>
            <p:cNvPr id="13483" name="Freeform 171"/>
            <p:cNvSpPr>
              <a:spLocks/>
            </p:cNvSpPr>
            <p:nvPr/>
          </p:nvSpPr>
          <p:spPr bwMode="auto">
            <a:xfrm>
              <a:off x="2387" y="1585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85" name="Freeform 173"/>
            <p:cNvSpPr>
              <a:spLocks/>
            </p:cNvSpPr>
            <p:nvPr/>
          </p:nvSpPr>
          <p:spPr bwMode="auto">
            <a:xfrm>
              <a:off x="2392" y="1880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86" name="Freeform 174"/>
            <p:cNvSpPr>
              <a:spLocks/>
            </p:cNvSpPr>
            <p:nvPr/>
          </p:nvSpPr>
          <p:spPr bwMode="auto">
            <a:xfrm>
              <a:off x="2390" y="2159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87" name="Freeform 175"/>
            <p:cNvSpPr>
              <a:spLocks/>
            </p:cNvSpPr>
            <p:nvPr/>
          </p:nvSpPr>
          <p:spPr bwMode="auto">
            <a:xfrm>
              <a:off x="2384" y="2712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88" name="Freeform 176"/>
            <p:cNvSpPr>
              <a:spLocks/>
            </p:cNvSpPr>
            <p:nvPr/>
          </p:nvSpPr>
          <p:spPr bwMode="auto">
            <a:xfrm>
              <a:off x="2389" y="3004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89" name="Freeform 177"/>
            <p:cNvSpPr>
              <a:spLocks/>
            </p:cNvSpPr>
            <p:nvPr/>
          </p:nvSpPr>
          <p:spPr bwMode="auto">
            <a:xfrm>
              <a:off x="2389" y="3293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90" name="Freeform 178"/>
            <p:cNvSpPr>
              <a:spLocks/>
            </p:cNvSpPr>
            <p:nvPr/>
          </p:nvSpPr>
          <p:spPr bwMode="auto">
            <a:xfrm>
              <a:off x="2382" y="3579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91" name="Freeform 179"/>
            <p:cNvSpPr>
              <a:spLocks/>
            </p:cNvSpPr>
            <p:nvPr/>
          </p:nvSpPr>
          <p:spPr bwMode="auto">
            <a:xfrm>
              <a:off x="2391" y="2436"/>
              <a:ext cx="113" cy="1"/>
            </a:xfrm>
            <a:custGeom>
              <a:avLst/>
              <a:gdLst>
                <a:gd name="T0" fmla="*/ 113 w 113"/>
                <a:gd name="T1" fmla="*/ 0 h 1"/>
                <a:gd name="T2" fmla="*/ 0 w 11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" h="1">
                  <a:moveTo>
                    <a:pt x="113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3492" name="Freeform 180"/>
            <p:cNvSpPr>
              <a:spLocks/>
            </p:cNvSpPr>
            <p:nvPr/>
          </p:nvSpPr>
          <p:spPr bwMode="auto">
            <a:xfrm>
              <a:off x="2385" y="1300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13497" name="Rectangle 185"/>
          <p:cNvSpPr>
            <a:spLocks noChangeArrowheads="1"/>
          </p:cNvSpPr>
          <p:nvPr/>
        </p:nvSpPr>
        <p:spPr bwMode="auto">
          <a:xfrm>
            <a:off x="123825" y="5584825"/>
            <a:ext cx="3316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g/100 mL</a:t>
            </a:r>
          </a:p>
        </p:txBody>
      </p:sp>
      <p:sp>
        <p:nvSpPr>
          <p:cNvPr id="13498" name="Rectangle 186"/>
          <p:cNvSpPr>
            <a:spLocks noChangeArrowheads="1"/>
          </p:cNvSpPr>
          <p:nvPr/>
        </p:nvSpPr>
        <p:spPr bwMode="auto">
          <a:xfrm>
            <a:off x="2935288" y="5584825"/>
            <a:ext cx="3024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g/200 mL</a:t>
            </a:r>
          </a:p>
        </p:txBody>
      </p:sp>
      <p:sp>
        <p:nvSpPr>
          <p:cNvPr id="13499" name="Rectangle 187"/>
          <p:cNvSpPr>
            <a:spLocks noChangeArrowheads="1"/>
          </p:cNvSpPr>
          <p:nvPr/>
        </p:nvSpPr>
        <p:spPr bwMode="auto">
          <a:xfrm>
            <a:off x="5846763" y="558482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g/1000 mL</a:t>
            </a:r>
          </a:p>
        </p:txBody>
      </p:sp>
      <p:sp>
        <p:nvSpPr>
          <p:cNvPr id="13501" name="Rectangle 189"/>
          <p:cNvSpPr>
            <a:spLocks noChangeArrowheads="1"/>
          </p:cNvSpPr>
          <p:nvPr/>
        </p:nvSpPr>
        <p:spPr bwMode="auto">
          <a:xfrm>
            <a:off x="3094038" y="6008688"/>
            <a:ext cx="34559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g/100 mL</a:t>
            </a:r>
          </a:p>
        </p:txBody>
      </p:sp>
      <p:sp>
        <p:nvSpPr>
          <p:cNvPr id="13502" name="Rectangle 190"/>
          <p:cNvSpPr>
            <a:spLocks noChangeArrowheads="1"/>
          </p:cNvSpPr>
          <p:nvPr/>
        </p:nvSpPr>
        <p:spPr bwMode="auto">
          <a:xfrm>
            <a:off x="6007100" y="6003925"/>
            <a:ext cx="327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g/100 mL</a:t>
            </a:r>
          </a:p>
        </p:txBody>
      </p:sp>
      <p:sp>
        <p:nvSpPr>
          <p:cNvPr id="13509" name="Rectangle 197"/>
          <p:cNvSpPr>
            <a:spLocks noChangeArrowheads="1"/>
          </p:cNvSpPr>
          <p:nvPr/>
        </p:nvSpPr>
        <p:spPr bwMode="auto">
          <a:xfrm>
            <a:off x="196850" y="6392863"/>
            <a:ext cx="185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0,1 g/mL</a:t>
            </a:r>
          </a:p>
        </p:txBody>
      </p:sp>
      <p:sp>
        <p:nvSpPr>
          <p:cNvPr id="13510" name="Rectangle 198"/>
          <p:cNvSpPr>
            <a:spLocks noChangeArrowheads="1"/>
          </p:cNvSpPr>
          <p:nvPr/>
        </p:nvSpPr>
        <p:spPr bwMode="auto">
          <a:xfrm>
            <a:off x="3055938" y="6405563"/>
            <a:ext cx="18589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0,05 g/mL</a:t>
            </a:r>
          </a:p>
        </p:txBody>
      </p:sp>
      <p:sp>
        <p:nvSpPr>
          <p:cNvPr id="13511" name="Rectangle 199"/>
          <p:cNvSpPr>
            <a:spLocks noChangeArrowheads="1"/>
          </p:cNvSpPr>
          <p:nvPr/>
        </p:nvSpPr>
        <p:spPr bwMode="auto">
          <a:xfrm>
            <a:off x="5995988" y="6415088"/>
            <a:ext cx="18589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0,01 g/mL</a:t>
            </a:r>
          </a:p>
        </p:txBody>
      </p:sp>
      <p:sp>
        <p:nvSpPr>
          <p:cNvPr id="13513" name="AutoShape 201" descr="50%"/>
          <p:cNvSpPr>
            <a:spLocks noChangeArrowheads="1"/>
          </p:cNvSpPr>
          <p:nvPr/>
        </p:nvSpPr>
        <p:spPr bwMode="auto">
          <a:xfrm>
            <a:off x="4716463" y="765175"/>
            <a:ext cx="2232025" cy="1943100"/>
          </a:xfrm>
          <a:prstGeom prst="wedgeRoundRectCallout">
            <a:avLst>
              <a:gd name="adj1" fmla="val -193884"/>
              <a:gd name="adj2" fmla="val 175083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 g van een stof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opgelost in 100 mL water.</a:t>
            </a:r>
          </a:p>
        </p:txBody>
      </p:sp>
      <p:sp>
        <p:nvSpPr>
          <p:cNvPr id="13514" name="AutoShape 202" descr="50%"/>
          <p:cNvSpPr>
            <a:spLocks noChangeArrowheads="1"/>
          </p:cNvSpPr>
          <p:nvPr/>
        </p:nvSpPr>
        <p:spPr bwMode="auto">
          <a:xfrm>
            <a:off x="468313" y="1412875"/>
            <a:ext cx="3598862" cy="1223963"/>
          </a:xfrm>
          <a:prstGeom prst="wedgeRoundRectCallout">
            <a:avLst>
              <a:gd name="adj1" fmla="val 105139"/>
              <a:gd name="adj2" fmla="val 72829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Totaal 900 mL water toegevoegd:</a:t>
            </a:r>
            <a:b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</a:b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 10 x zoveel water.</a:t>
            </a:r>
          </a:p>
        </p:txBody>
      </p:sp>
      <p:sp>
        <p:nvSpPr>
          <p:cNvPr id="13515" name="Rectangle 203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0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534" name="AutoShape 222" descr="50%"/>
          <p:cNvSpPr>
            <a:spLocks noChangeArrowheads="1"/>
          </p:cNvSpPr>
          <p:nvPr/>
        </p:nvSpPr>
        <p:spPr bwMode="auto">
          <a:xfrm>
            <a:off x="4932363" y="981075"/>
            <a:ext cx="1439862" cy="935038"/>
          </a:xfrm>
          <a:prstGeom prst="wedgeRoundRectCallout">
            <a:avLst>
              <a:gd name="adj1" fmla="val -294213"/>
              <a:gd name="adj2" fmla="val 408236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 mL water</a:t>
            </a:r>
          </a:p>
        </p:txBody>
      </p:sp>
      <p:sp>
        <p:nvSpPr>
          <p:cNvPr id="13535" name="Rectangle 223"/>
          <p:cNvSpPr>
            <a:spLocks noChangeArrowheads="1"/>
          </p:cNvSpPr>
          <p:nvPr/>
        </p:nvSpPr>
        <p:spPr bwMode="auto">
          <a:xfrm>
            <a:off x="4857750" y="-3175"/>
            <a:ext cx="381793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wordt kleiner!</a:t>
            </a:r>
          </a:p>
        </p:txBody>
      </p:sp>
      <p:sp>
        <p:nvSpPr>
          <p:cNvPr id="13512" name="AutoShape 200" descr="50%"/>
          <p:cNvSpPr>
            <a:spLocks noChangeArrowheads="1"/>
          </p:cNvSpPr>
          <p:nvPr/>
        </p:nvSpPr>
        <p:spPr bwMode="auto">
          <a:xfrm>
            <a:off x="5867400" y="908050"/>
            <a:ext cx="3097213" cy="1296988"/>
          </a:xfrm>
          <a:prstGeom prst="wedgeRoundRectCallout">
            <a:avLst>
              <a:gd name="adj1" fmla="val -102282"/>
              <a:gd name="adj2" fmla="val 251713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100 mL water toegevoegd: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2x zoveel water.</a:t>
            </a:r>
          </a:p>
        </p:txBody>
      </p:sp>
      <p:sp>
        <p:nvSpPr>
          <p:cNvPr id="13537" name="AutoShape 225" descr="50%"/>
          <p:cNvSpPr>
            <a:spLocks noChangeArrowheads="1"/>
          </p:cNvSpPr>
          <p:nvPr/>
        </p:nvSpPr>
        <p:spPr bwMode="auto">
          <a:xfrm>
            <a:off x="179388" y="1125538"/>
            <a:ext cx="4824412" cy="863600"/>
          </a:xfrm>
          <a:prstGeom prst="wedgeRoundRectCallout">
            <a:avLst>
              <a:gd name="adj1" fmla="val 70861"/>
              <a:gd name="adj2" fmla="val 581250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 x verdund </a:t>
            </a: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→</a:t>
            </a:r>
            <a:br>
              <a:rPr lang="nl-NL" altLang="nl-NL" sz="2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  <a:cs typeface="Times New Roman" pitchFamily="18" charset="0"/>
              </a:rPr>
              <a:t>concentratie 10 x kleiner</a:t>
            </a:r>
            <a:endParaRPr lang="nl-NL" altLang="nl-NL" sz="2400" b="1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3538" name="AutoShape 226" descr="50%"/>
          <p:cNvSpPr>
            <a:spLocks noChangeArrowheads="1"/>
          </p:cNvSpPr>
          <p:nvPr/>
        </p:nvSpPr>
        <p:spPr bwMode="auto">
          <a:xfrm>
            <a:off x="5292725" y="5949950"/>
            <a:ext cx="3060700" cy="649288"/>
          </a:xfrm>
          <a:prstGeom prst="wedgeRoundRectCallout">
            <a:avLst>
              <a:gd name="adj1" fmla="val -161102"/>
              <a:gd name="adj2" fmla="val -72495"/>
              <a:gd name="adj3" fmla="val 16667"/>
            </a:avLst>
          </a:prstGeom>
          <a:pattFill prst="pct50">
            <a:fgClr>
              <a:srgbClr val="56BFF4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10 g per 100 mL</a:t>
            </a:r>
          </a:p>
        </p:txBody>
      </p:sp>
    </p:spTree>
    <p:extLst>
      <p:ext uri="{BB962C8B-B14F-4D97-AF65-F5344CB8AC3E}">
        <p14:creationId xmlns:p14="http://schemas.microsoft.com/office/powerpoint/2010/main" val="123888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5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5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5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35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3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3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3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3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3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2000" fill="hold"/>
                                        <p:tgtEl>
                                          <p:spTgt spid="13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13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13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93" grpId="0" animBg="1"/>
      <p:bldP spid="13314" grpId="0"/>
      <p:bldP spid="13482" grpId="0" animBg="1"/>
      <p:bldP spid="13497" grpId="0"/>
      <p:bldP spid="13498" grpId="0"/>
      <p:bldP spid="13499" grpId="0"/>
      <p:bldP spid="13501" grpId="0"/>
      <p:bldP spid="13502" grpId="0"/>
      <p:bldP spid="13509" grpId="0"/>
      <p:bldP spid="13510" grpId="0"/>
      <p:bldP spid="13511" grpId="0"/>
      <p:bldP spid="13513" grpId="0" animBg="1"/>
      <p:bldP spid="13514" grpId="0" animBg="1"/>
      <p:bldP spid="13534" grpId="0" animBg="1"/>
      <p:bldP spid="13535" grpId="0"/>
      <p:bldP spid="13512" grpId="0" animBg="1"/>
      <p:bldP spid="13537" grpId="0" animBg="1"/>
      <p:bldP spid="135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801" name="Group 153"/>
          <p:cNvGrpSpPr>
            <a:grpSpLocks/>
          </p:cNvGrpSpPr>
          <p:nvPr/>
        </p:nvGrpSpPr>
        <p:grpSpPr bwMode="auto">
          <a:xfrm>
            <a:off x="6372225" y="544513"/>
            <a:ext cx="1309688" cy="5092700"/>
            <a:chOff x="4686" y="343"/>
            <a:chExt cx="825" cy="3208"/>
          </a:xfrm>
        </p:grpSpPr>
        <p:grpSp>
          <p:nvGrpSpPr>
            <p:cNvPr id="27798" name="Group 150"/>
            <p:cNvGrpSpPr>
              <a:grpSpLocks/>
            </p:cNvGrpSpPr>
            <p:nvPr/>
          </p:nvGrpSpPr>
          <p:grpSpPr bwMode="auto">
            <a:xfrm>
              <a:off x="4686" y="343"/>
              <a:ext cx="825" cy="3208"/>
              <a:chOff x="4686" y="343"/>
              <a:chExt cx="825" cy="3208"/>
            </a:xfrm>
          </p:grpSpPr>
          <p:sp>
            <p:nvSpPr>
              <p:cNvPr id="27788" name="Rectangle 140" descr="10%"/>
              <p:cNvSpPr>
                <a:spLocks noChangeArrowheads="1"/>
              </p:cNvSpPr>
              <p:nvPr/>
            </p:nvSpPr>
            <p:spPr bwMode="auto">
              <a:xfrm>
                <a:off x="4809" y="2341"/>
                <a:ext cx="567" cy="1141"/>
              </a:xfrm>
              <a:prstGeom prst="rect">
                <a:avLst/>
              </a:prstGeom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690" name="Group 42"/>
              <p:cNvGrpSpPr>
                <a:grpSpLocks/>
              </p:cNvGrpSpPr>
              <p:nvPr/>
            </p:nvGrpSpPr>
            <p:grpSpPr bwMode="auto">
              <a:xfrm>
                <a:off x="4686" y="343"/>
                <a:ext cx="825" cy="3208"/>
                <a:chOff x="188" y="343"/>
                <a:chExt cx="825" cy="3208"/>
              </a:xfrm>
            </p:grpSpPr>
            <p:grpSp>
              <p:nvGrpSpPr>
                <p:cNvPr id="27691" name="Group 43"/>
                <p:cNvGrpSpPr>
                  <a:grpSpLocks noChangeAspect="1"/>
                </p:cNvGrpSpPr>
                <p:nvPr/>
              </p:nvGrpSpPr>
              <p:grpSpPr bwMode="auto">
                <a:xfrm>
                  <a:off x="188" y="373"/>
                  <a:ext cx="825" cy="3178"/>
                  <a:chOff x="138" y="1188"/>
                  <a:chExt cx="705" cy="2715"/>
                </a:xfrm>
              </p:grpSpPr>
              <p:grpSp>
                <p:nvGrpSpPr>
                  <p:cNvPr id="27692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38" y="1188"/>
                    <a:ext cx="705" cy="2715"/>
                    <a:chOff x="138" y="1188"/>
                    <a:chExt cx="705" cy="2715"/>
                  </a:xfrm>
                </p:grpSpPr>
                <p:sp>
                  <p:nvSpPr>
                    <p:cNvPr id="27693" name="Freeform 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77" y="1188"/>
                      <a:ext cx="559" cy="2652"/>
                    </a:xfrm>
                    <a:custGeom>
                      <a:avLst/>
                      <a:gdLst>
                        <a:gd name="T0" fmla="*/ 69 w 559"/>
                        <a:gd name="T1" fmla="*/ 2652 h 2652"/>
                        <a:gd name="T2" fmla="*/ 559 w 559"/>
                        <a:gd name="T3" fmla="*/ 2652 h 2652"/>
                        <a:gd name="T4" fmla="*/ 559 w 559"/>
                        <a:gd name="T5" fmla="*/ 0 h 2652"/>
                        <a:gd name="T6" fmla="*/ 71 w 559"/>
                        <a:gd name="T7" fmla="*/ 0 h 2652"/>
                        <a:gd name="T8" fmla="*/ 0 w 559"/>
                        <a:gd name="T9" fmla="*/ 18 h 2652"/>
                        <a:gd name="T10" fmla="*/ 67 w 559"/>
                        <a:gd name="T11" fmla="*/ 100 h 2652"/>
                        <a:gd name="T12" fmla="*/ 69 w 559"/>
                        <a:gd name="T13" fmla="*/ 2652 h 26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559" h="2652">
                          <a:moveTo>
                            <a:pt x="69" y="2652"/>
                          </a:moveTo>
                          <a:lnTo>
                            <a:pt x="559" y="2652"/>
                          </a:lnTo>
                          <a:lnTo>
                            <a:pt x="559" y="0"/>
                          </a:lnTo>
                          <a:lnTo>
                            <a:pt x="71" y="0"/>
                          </a:lnTo>
                          <a:lnTo>
                            <a:pt x="0" y="18"/>
                          </a:lnTo>
                          <a:lnTo>
                            <a:pt x="67" y="100"/>
                          </a:lnTo>
                          <a:lnTo>
                            <a:pt x="69" y="2652"/>
                          </a:lnTo>
                          <a:close/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94" name="Freeform 4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38" y="3838"/>
                      <a:ext cx="705" cy="65"/>
                    </a:xfrm>
                    <a:custGeom>
                      <a:avLst/>
                      <a:gdLst>
                        <a:gd name="T0" fmla="*/ 600 w 705"/>
                        <a:gd name="T1" fmla="*/ 2 h 65"/>
                        <a:gd name="T2" fmla="*/ 705 w 705"/>
                        <a:gd name="T3" fmla="*/ 65 h 65"/>
                        <a:gd name="T4" fmla="*/ 0 w 705"/>
                        <a:gd name="T5" fmla="*/ 65 h 65"/>
                        <a:gd name="T6" fmla="*/ 111 w 705"/>
                        <a:gd name="T7" fmla="*/ 0 h 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05" h="65">
                          <a:moveTo>
                            <a:pt x="600" y="2"/>
                          </a:moveTo>
                          <a:lnTo>
                            <a:pt x="705" y="65"/>
                          </a:lnTo>
                          <a:lnTo>
                            <a:pt x="0" y="65"/>
                          </a:lnTo>
                          <a:lnTo>
                            <a:pt x="11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95" name="Freeform 4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5" y="2630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96" name="Freeform 4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3" y="1422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697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30" y="1659"/>
                    <a:ext cx="108" cy="1947"/>
                    <a:chOff x="630" y="1659"/>
                    <a:chExt cx="108" cy="1947"/>
                  </a:xfrm>
                </p:grpSpPr>
                <p:sp>
                  <p:nvSpPr>
                    <p:cNvPr id="27698" name="Freeform 5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3" y="165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699" name="Freeform 5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1900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0" name="Freeform 5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15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1" name="Freeform 5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396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2" name="Freeform 5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868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3" name="Freeform 5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11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4" name="Freeform 5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36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05" name="Freeform 5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605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27706" name="Rectangle 58"/>
                <p:cNvSpPr>
                  <a:spLocks noChangeArrowheads="1"/>
                </p:cNvSpPr>
                <p:nvPr/>
              </p:nvSpPr>
              <p:spPr bwMode="auto">
                <a:xfrm>
                  <a:off x="313" y="543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1000</a:t>
                  </a:r>
                </a:p>
              </p:txBody>
            </p:sp>
            <p:sp>
              <p:nvSpPr>
                <p:cNvPr id="27707" name="Rectangle 59"/>
                <p:cNvSpPr>
                  <a:spLocks noChangeArrowheads="1"/>
                </p:cNvSpPr>
                <p:nvPr/>
              </p:nvSpPr>
              <p:spPr bwMode="auto">
                <a:xfrm>
                  <a:off x="396" y="1957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500</a:t>
                  </a:r>
                </a:p>
              </p:txBody>
            </p:sp>
            <p:sp>
              <p:nvSpPr>
                <p:cNvPr id="2770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559" y="343"/>
                  <a:ext cx="4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000000"/>
                      </a:solidFill>
                    </a:rPr>
                    <a:t>mL</a:t>
                  </a:r>
                </a:p>
              </p:txBody>
            </p:sp>
          </p:grpSp>
        </p:grpSp>
        <p:sp>
          <p:nvSpPr>
            <p:cNvPr id="27654" name="Oval 6"/>
            <p:cNvSpPr>
              <a:spLocks noChangeAspect="1" noChangeArrowheads="1"/>
            </p:cNvSpPr>
            <p:nvPr/>
          </p:nvSpPr>
          <p:spPr bwMode="auto">
            <a:xfrm>
              <a:off x="4921" y="3339"/>
              <a:ext cx="45" cy="4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658" name="Oval 10"/>
            <p:cNvSpPr>
              <a:spLocks noChangeAspect="1" noChangeArrowheads="1"/>
            </p:cNvSpPr>
            <p:nvPr/>
          </p:nvSpPr>
          <p:spPr bwMode="auto">
            <a:xfrm>
              <a:off x="5103" y="2432"/>
              <a:ext cx="45" cy="4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660" name="Oval 12"/>
            <p:cNvSpPr>
              <a:spLocks noChangeAspect="1" noChangeArrowheads="1"/>
            </p:cNvSpPr>
            <p:nvPr/>
          </p:nvSpPr>
          <p:spPr bwMode="auto">
            <a:xfrm>
              <a:off x="4876" y="2795"/>
              <a:ext cx="45" cy="4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662" name="Oval 14"/>
            <p:cNvSpPr>
              <a:spLocks noChangeAspect="1" noChangeArrowheads="1"/>
            </p:cNvSpPr>
            <p:nvPr/>
          </p:nvSpPr>
          <p:spPr bwMode="auto">
            <a:xfrm>
              <a:off x="5103" y="3022"/>
              <a:ext cx="45" cy="45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27709" name="Group 61"/>
          <p:cNvGrpSpPr>
            <a:grpSpLocks/>
          </p:cNvGrpSpPr>
          <p:nvPr/>
        </p:nvGrpSpPr>
        <p:grpSpPr bwMode="auto">
          <a:xfrm>
            <a:off x="184150" y="539750"/>
            <a:ext cx="1309688" cy="5097463"/>
            <a:chOff x="4187" y="340"/>
            <a:chExt cx="825" cy="3211"/>
          </a:xfrm>
        </p:grpSpPr>
        <p:grpSp>
          <p:nvGrpSpPr>
            <p:cNvPr id="27710" name="Group 62"/>
            <p:cNvGrpSpPr>
              <a:grpSpLocks/>
            </p:cNvGrpSpPr>
            <p:nvPr/>
          </p:nvGrpSpPr>
          <p:grpSpPr bwMode="auto">
            <a:xfrm>
              <a:off x="4187" y="373"/>
              <a:ext cx="825" cy="3178"/>
              <a:chOff x="2245" y="749"/>
              <a:chExt cx="825" cy="3178"/>
            </a:xfrm>
          </p:grpSpPr>
          <p:sp>
            <p:nvSpPr>
              <p:cNvPr id="27711" name="Rectangle 63" descr="10%"/>
              <p:cNvSpPr>
                <a:spLocks noChangeArrowheads="1"/>
              </p:cNvSpPr>
              <p:nvPr/>
            </p:nvSpPr>
            <p:spPr bwMode="auto">
              <a:xfrm>
                <a:off x="2382" y="1026"/>
                <a:ext cx="570" cy="2826"/>
              </a:xfrm>
              <a:prstGeom prst="rect">
                <a:avLst/>
              </a:prstGeom>
              <a:pattFill prst="pct10">
                <a:fgClr>
                  <a:srgbClr val="FF0000"/>
                </a:fgClr>
                <a:bgClr>
                  <a:schemeClr val="bg1"/>
                </a:bgClr>
              </a:patt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712" name="Group 64"/>
              <p:cNvGrpSpPr>
                <a:grpSpLocks/>
              </p:cNvGrpSpPr>
              <p:nvPr/>
            </p:nvGrpSpPr>
            <p:grpSpPr bwMode="auto">
              <a:xfrm>
                <a:off x="2245" y="749"/>
                <a:ext cx="825" cy="3178"/>
                <a:chOff x="1102" y="749"/>
                <a:chExt cx="825" cy="3178"/>
              </a:xfrm>
            </p:grpSpPr>
            <p:grpSp>
              <p:nvGrpSpPr>
                <p:cNvPr id="27713" name="Group 65"/>
                <p:cNvGrpSpPr>
                  <a:grpSpLocks noChangeAspect="1"/>
                </p:cNvGrpSpPr>
                <p:nvPr/>
              </p:nvGrpSpPr>
              <p:grpSpPr bwMode="auto">
                <a:xfrm>
                  <a:off x="1102" y="749"/>
                  <a:ext cx="825" cy="3178"/>
                  <a:chOff x="138" y="1188"/>
                  <a:chExt cx="705" cy="2715"/>
                </a:xfrm>
              </p:grpSpPr>
              <p:grpSp>
                <p:nvGrpSpPr>
                  <p:cNvPr id="27714" name="Group 6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38" y="1188"/>
                    <a:ext cx="705" cy="2715"/>
                    <a:chOff x="138" y="1188"/>
                    <a:chExt cx="705" cy="2715"/>
                  </a:xfrm>
                </p:grpSpPr>
                <p:sp>
                  <p:nvSpPr>
                    <p:cNvPr id="27715" name="Freeform 6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77" y="1188"/>
                      <a:ext cx="559" cy="2652"/>
                    </a:xfrm>
                    <a:custGeom>
                      <a:avLst/>
                      <a:gdLst>
                        <a:gd name="T0" fmla="*/ 69 w 559"/>
                        <a:gd name="T1" fmla="*/ 2652 h 2652"/>
                        <a:gd name="T2" fmla="*/ 559 w 559"/>
                        <a:gd name="T3" fmla="*/ 2652 h 2652"/>
                        <a:gd name="T4" fmla="*/ 559 w 559"/>
                        <a:gd name="T5" fmla="*/ 0 h 2652"/>
                        <a:gd name="T6" fmla="*/ 71 w 559"/>
                        <a:gd name="T7" fmla="*/ 0 h 2652"/>
                        <a:gd name="T8" fmla="*/ 0 w 559"/>
                        <a:gd name="T9" fmla="*/ 18 h 2652"/>
                        <a:gd name="T10" fmla="*/ 67 w 559"/>
                        <a:gd name="T11" fmla="*/ 100 h 2652"/>
                        <a:gd name="T12" fmla="*/ 69 w 559"/>
                        <a:gd name="T13" fmla="*/ 2652 h 2652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</a:cxnLst>
                      <a:rect l="0" t="0" r="r" b="b"/>
                      <a:pathLst>
                        <a:path w="559" h="2652">
                          <a:moveTo>
                            <a:pt x="69" y="2652"/>
                          </a:moveTo>
                          <a:lnTo>
                            <a:pt x="559" y="2652"/>
                          </a:lnTo>
                          <a:lnTo>
                            <a:pt x="559" y="0"/>
                          </a:lnTo>
                          <a:lnTo>
                            <a:pt x="71" y="0"/>
                          </a:lnTo>
                          <a:lnTo>
                            <a:pt x="0" y="18"/>
                          </a:lnTo>
                          <a:lnTo>
                            <a:pt x="67" y="100"/>
                          </a:lnTo>
                          <a:lnTo>
                            <a:pt x="69" y="2652"/>
                          </a:lnTo>
                          <a:close/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16" name="Freeform 6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38" y="3838"/>
                      <a:ext cx="705" cy="65"/>
                    </a:xfrm>
                    <a:custGeom>
                      <a:avLst/>
                      <a:gdLst>
                        <a:gd name="T0" fmla="*/ 600 w 705"/>
                        <a:gd name="T1" fmla="*/ 2 h 65"/>
                        <a:gd name="T2" fmla="*/ 705 w 705"/>
                        <a:gd name="T3" fmla="*/ 65 h 65"/>
                        <a:gd name="T4" fmla="*/ 0 w 705"/>
                        <a:gd name="T5" fmla="*/ 65 h 65"/>
                        <a:gd name="T6" fmla="*/ 111 w 705"/>
                        <a:gd name="T7" fmla="*/ 0 h 6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</a:cxnLst>
                      <a:rect l="0" t="0" r="r" b="b"/>
                      <a:pathLst>
                        <a:path w="705" h="65">
                          <a:moveTo>
                            <a:pt x="600" y="2"/>
                          </a:moveTo>
                          <a:lnTo>
                            <a:pt x="705" y="65"/>
                          </a:lnTo>
                          <a:lnTo>
                            <a:pt x="0" y="65"/>
                          </a:lnTo>
                          <a:lnTo>
                            <a:pt x="11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17" name="Freeform 6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5" y="2630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18" name="Freeform 7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583" y="1422"/>
                      <a:ext cx="151" cy="1"/>
                    </a:xfrm>
                    <a:custGeom>
                      <a:avLst/>
                      <a:gdLst>
                        <a:gd name="T0" fmla="*/ 0 w 151"/>
                        <a:gd name="T1" fmla="*/ 1 h 1"/>
                        <a:gd name="T2" fmla="*/ 151 w 151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51" h="1">
                          <a:moveTo>
                            <a:pt x="0" y="1"/>
                          </a:moveTo>
                          <a:lnTo>
                            <a:pt x="151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27719" name="Group 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30" y="1659"/>
                    <a:ext cx="108" cy="1947"/>
                    <a:chOff x="630" y="1659"/>
                    <a:chExt cx="108" cy="1947"/>
                  </a:xfrm>
                </p:grpSpPr>
                <p:sp>
                  <p:nvSpPr>
                    <p:cNvPr id="27720" name="Freeform 7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3" y="165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1" name="Freeform 7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1900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2" name="Freeform 7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15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3" name="Freeform 7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396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4" name="Freeform 7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2868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5" name="Freeform 77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119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6" name="Freeform 78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364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7727" name="Freeform 7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30" y="3605"/>
                      <a:ext cx="105" cy="1"/>
                    </a:xfrm>
                    <a:custGeom>
                      <a:avLst/>
                      <a:gdLst>
                        <a:gd name="T0" fmla="*/ 0 w 105"/>
                        <a:gd name="T1" fmla="*/ 0 h 1"/>
                        <a:gd name="T2" fmla="*/ 105 w 105"/>
                        <a:gd name="T3" fmla="*/ 0 h 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</a:cxnLst>
                      <a:rect l="0" t="0" r="r" b="b"/>
                      <a:pathLst>
                        <a:path w="105" h="1">
                          <a:moveTo>
                            <a:pt x="0" y="0"/>
                          </a:moveTo>
                          <a:lnTo>
                            <a:pt x="105" y="0"/>
                          </a:lnTo>
                        </a:path>
                      </a:pathLst>
                    </a:custGeom>
                    <a:noFill/>
                    <a:ln w="28575" cmpd="sng">
                      <a:solidFill>
                        <a:schemeClr val="tx1"/>
                      </a:solidFill>
                      <a:round/>
                      <a:headEnd type="none" w="med" len="med"/>
                      <a:tailEnd type="non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27728" name="Rectangle 80"/>
                <p:cNvSpPr>
                  <a:spLocks noChangeArrowheads="1"/>
                </p:cNvSpPr>
                <p:nvPr/>
              </p:nvSpPr>
              <p:spPr bwMode="auto">
                <a:xfrm>
                  <a:off x="1227" y="919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1000</a:t>
                  </a:r>
                </a:p>
              </p:txBody>
            </p:sp>
            <p:sp>
              <p:nvSpPr>
                <p:cNvPr id="27729" name="Rectangle 81"/>
                <p:cNvSpPr>
                  <a:spLocks noChangeArrowheads="1"/>
                </p:cNvSpPr>
                <p:nvPr/>
              </p:nvSpPr>
              <p:spPr bwMode="auto">
                <a:xfrm>
                  <a:off x="1310" y="2333"/>
                  <a:ext cx="589" cy="1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>
                  <a:lvl1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1pPr>
                  <a:lvl2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2pPr>
                  <a:lvl3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3pPr>
                  <a:lvl4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4pPr>
                  <a:lvl5pPr algn="ctr"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5pPr>
                  <a:lvl6pPr marL="4572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6pPr>
                  <a:lvl7pPr marL="9144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7pPr>
                  <a:lvl8pPr marL="13716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8pPr>
                  <a:lvl9pPr marL="1828800" algn="ctr" fontAlgn="base">
                    <a:spcBef>
                      <a:spcPct val="0"/>
                    </a:spcBef>
                    <a:spcAft>
                      <a:spcPct val="0"/>
                    </a:spcAft>
                    <a:defRPr sz="4400">
                      <a:solidFill>
                        <a:schemeClr val="tx2"/>
                      </a:solidFill>
                      <a:latin typeface="Arial" charset="0"/>
                    </a:defRPr>
                  </a:lvl9pPr>
                </a:lstStyle>
                <a:p>
                  <a:pPr algn="l" fontAlgn="base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nl-NL" altLang="nl-NL" sz="1800" b="1">
                      <a:solidFill>
                        <a:srgbClr val="000000"/>
                      </a:solidFill>
                    </a:rPr>
                    <a:t>500</a:t>
                  </a:r>
                </a:p>
              </p:txBody>
            </p:sp>
          </p:grpSp>
          <p:grpSp>
            <p:nvGrpSpPr>
              <p:cNvPr id="27730" name="Group 82"/>
              <p:cNvGrpSpPr>
                <a:grpSpLocks/>
              </p:cNvGrpSpPr>
              <p:nvPr/>
            </p:nvGrpSpPr>
            <p:grpSpPr bwMode="auto">
              <a:xfrm>
                <a:off x="2472" y="1117"/>
                <a:ext cx="408" cy="2630"/>
                <a:chOff x="2472" y="1117"/>
                <a:chExt cx="408" cy="2630"/>
              </a:xfrm>
            </p:grpSpPr>
            <p:sp>
              <p:nvSpPr>
                <p:cNvPr id="27731" name="Oval 83"/>
                <p:cNvSpPr>
                  <a:spLocks noChangeAspect="1" noChangeArrowheads="1"/>
                </p:cNvSpPr>
                <p:nvPr/>
              </p:nvSpPr>
              <p:spPr bwMode="auto">
                <a:xfrm>
                  <a:off x="2789" y="170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2" name="Oval 84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3430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3" name="Oval 85"/>
                <p:cNvSpPr>
                  <a:spLocks noChangeAspect="1" noChangeArrowheads="1"/>
                </p:cNvSpPr>
                <p:nvPr/>
              </p:nvSpPr>
              <p:spPr bwMode="auto">
                <a:xfrm>
                  <a:off x="2789" y="1117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4" name="Oval 86"/>
                <p:cNvSpPr>
                  <a:spLocks noChangeAspect="1" noChangeArrowheads="1"/>
                </p:cNvSpPr>
                <p:nvPr/>
              </p:nvSpPr>
              <p:spPr bwMode="auto">
                <a:xfrm>
                  <a:off x="2472" y="2024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5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1434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6" name="Oval 88"/>
                <p:cNvSpPr>
                  <a:spLocks noChangeAspect="1" noChangeArrowheads="1"/>
                </p:cNvSpPr>
                <p:nvPr/>
              </p:nvSpPr>
              <p:spPr bwMode="auto">
                <a:xfrm>
                  <a:off x="2653" y="2523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7" name="Oval 89"/>
                <p:cNvSpPr>
                  <a:spLocks noChangeAspect="1" noChangeArrowheads="1"/>
                </p:cNvSpPr>
                <p:nvPr/>
              </p:nvSpPr>
              <p:spPr bwMode="auto">
                <a:xfrm>
                  <a:off x="2835" y="3702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8" name="Oval 90"/>
                <p:cNvSpPr>
                  <a:spLocks noChangeAspect="1" noChangeArrowheads="1"/>
                </p:cNvSpPr>
                <p:nvPr/>
              </p:nvSpPr>
              <p:spPr bwMode="auto">
                <a:xfrm>
                  <a:off x="2744" y="3113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39" name="Oval 91"/>
                <p:cNvSpPr>
                  <a:spLocks noChangeAspect="1" noChangeArrowheads="1"/>
                </p:cNvSpPr>
                <p:nvPr/>
              </p:nvSpPr>
              <p:spPr bwMode="auto">
                <a:xfrm>
                  <a:off x="2562" y="2296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740" name="Oval 92"/>
                <p:cNvSpPr>
                  <a:spLocks noChangeAspect="1" noChangeArrowheads="1"/>
                </p:cNvSpPr>
                <p:nvPr/>
              </p:nvSpPr>
              <p:spPr bwMode="auto">
                <a:xfrm>
                  <a:off x="2517" y="2795"/>
                  <a:ext cx="45" cy="45"/>
                </a:xfrm>
                <a:prstGeom prst="ellipse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nl-NL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27741" name="Text Box 93"/>
            <p:cNvSpPr txBox="1">
              <a:spLocks noChangeArrowheads="1"/>
            </p:cNvSpPr>
            <p:nvPr/>
          </p:nvSpPr>
          <p:spPr bwMode="auto">
            <a:xfrm>
              <a:off x="4569" y="340"/>
              <a:ext cx="4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b="1">
                  <a:solidFill>
                    <a:srgbClr val="000000"/>
                  </a:solidFill>
                </a:rPr>
                <a:t>mL</a:t>
              </a:r>
            </a:p>
          </p:txBody>
        </p:sp>
      </p:grpSp>
      <p:grpSp>
        <p:nvGrpSpPr>
          <p:cNvPr id="27797" name="Group 149"/>
          <p:cNvGrpSpPr>
            <a:grpSpLocks/>
          </p:cNvGrpSpPr>
          <p:nvPr/>
        </p:nvGrpSpPr>
        <p:grpSpPr bwMode="auto">
          <a:xfrm>
            <a:off x="3333750" y="549275"/>
            <a:ext cx="1309688" cy="5067300"/>
            <a:chOff x="2418" y="359"/>
            <a:chExt cx="825" cy="3192"/>
          </a:xfrm>
        </p:grpSpPr>
        <p:sp>
          <p:nvSpPr>
            <p:cNvPr id="27651" name="Rectangle 3" descr="10%"/>
            <p:cNvSpPr>
              <a:spLocks noChangeArrowheads="1"/>
            </p:cNvSpPr>
            <p:nvPr/>
          </p:nvSpPr>
          <p:spPr bwMode="auto">
            <a:xfrm>
              <a:off x="2545" y="1797"/>
              <a:ext cx="567" cy="1685"/>
            </a:xfrm>
            <a:prstGeom prst="rect">
              <a:avLst/>
            </a:prstGeom>
            <a:pattFill prst="pct10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grpSp>
          <p:nvGrpSpPr>
            <p:cNvPr id="27796" name="Group 148"/>
            <p:cNvGrpSpPr>
              <a:grpSpLocks/>
            </p:cNvGrpSpPr>
            <p:nvPr/>
          </p:nvGrpSpPr>
          <p:grpSpPr bwMode="auto">
            <a:xfrm>
              <a:off x="2418" y="359"/>
              <a:ext cx="825" cy="3192"/>
              <a:chOff x="1948" y="359"/>
              <a:chExt cx="825" cy="3192"/>
            </a:xfrm>
          </p:grpSpPr>
          <p:sp>
            <p:nvSpPr>
              <p:cNvPr id="27653" name="Oval 5"/>
              <p:cNvSpPr>
                <a:spLocks noChangeAspect="1" noChangeArrowheads="1"/>
              </p:cNvSpPr>
              <p:nvPr/>
            </p:nvSpPr>
            <p:spPr bwMode="auto">
              <a:xfrm>
                <a:off x="2517" y="1933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655" name="Oval 7"/>
              <p:cNvSpPr>
                <a:spLocks noChangeAspect="1" noChangeArrowheads="1"/>
              </p:cNvSpPr>
              <p:nvPr/>
            </p:nvSpPr>
            <p:spPr bwMode="auto">
              <a:xfrm>
                <a:off x="2547" y="310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656" name="Oval 8"/>
              <p:cNvSpPr>
                <a:spLocks noChangeAspect="1" noChangeArrowheads="1"/>
              </p:cNvSpPr>
              <p:nvPr/>
            </p:nvSpPr>
            <p:spPr bwMode="auto">
              <a:xfrm>
                <a:off x="2200" y="2205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657" name="Oval 9"/>
              <p:cNvSpPr>
                <a:spLocks noChangeAspect="1" noChangeArrowheads="1"/>
              </p:cNvSpPr>
              <p:nvPr/>
            </p:nvSpPr>
            <p:spPr bwMode="auto">
              <a:xfrm>
                <a:off x="2381" y="2478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659" name="Oval 11"/>
              <p:cNvSpPr>
                <a:spLocks noChangeAspect="1" noChangeArrowheads="1"/>
              </p:cNvSpPr>
              <p:nvPr/>
            </p:nvSpPr>
            <p:spPr bwMode="auto">
              <a:xfrm>
                <a:off x="2155" y="3405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661" name="Oval 13"/>
              <p:cNvSpPr>
                <a:spLocks noChangeAspect="1" noChangeArrowheads="1"/>
              </p:cNvSpPr>
              <p:nvPr/>
            </p:nvSpPr>
            <p:spPr bwMode="auto">
              <a:xfrm>
                <a:off x="2200" y="2704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7742" name="Group 94"/>
              <p:cNvGrpSpPr>
                <a:grpSpLocks/>
              </p:cNvGrpSpPr>
              <p:nvPr/>
            </p:nvGrpSpPr>
            <p:grpSpPr bwMode="auto">
              <a:xfrm>
                <a:off x="1948" y="359"/>
                <a:ext cx="825" cy="3192"/>
                <a:chOff x="1948" y="359"/>
                <a:chExt cx="825" cy="3192"/>
              </a:xfrm>
            </p:grpSpPr>
            <p:grpSp>
              <p:nvGrpSpPr>
                <p:cNvPr id="27743" name="Group 95"/>
                <p:cNvGrpSpPr>
                  <a:grpSpLocks/>
                </p:cNvGrpSpPr>
                <p:nvPr/>
              </p:nvGrpSpPr>
              <p:grpSpPr bwMode="auto">
                <a:xfrm>
                  <a:off x="1948" y="373"/>
                  <a:ext cx="825" cy="3178"/>
                  <a:chOff x="1102" y="749"/>
                  <a:chExt cx="825" cy="3178"/>
                </a:xfrm>
              </p:grpSpPr>
              <p:grpSp>
                <p:nvGrpSpPr>
                  <p:cNvPr id="27744" name="Group 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02" y="749"/>
                    <a:ext cx="825" cy="3178"/>
                    <a:chOff x="138" y="1188"/>
                    <a:chExt cx="705" cy="2715"/>
                  </a:xfrm>
                </p:grpSpPr>
                <p:grpSp>
                  <p:nvGrpSpPr>
                    <p:cNvPr id="27745" name="Group 9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38" y="1188"/>
                      <a:ext cx="705" cy="2715"/>
                      <a:chOff x="138" y="1188"/>
                      <a:chExt cx="705" cy="2715"/>
                    </a:xfrm>
                  </p:grpSpPr>
                  <p:sp>
                    <p:nvSpPr>
                      <p:cNvPr id="27746" name="Freeform 9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77" y="1188"/>
                        <a:ext cx="559" cy="2652"/>
                      </a:xfrm>
                      <a:custGeom>
                        <a:avLst/>
                        <a:gdLst>
                          <a:gd name="T0" fmla="*/ 69 w 559"/>
                          <a:gd name="T1" fmla="*/ 2652 h 2652"/>
                          <a:gd name="T2" fmla="*/ 559 w 559"/>
                          <a:gd name="T3" fmla="*/ 2652 h 2652"/>
                          <a:gd name="T4" fmla="*/ 559 w 559"/>
                          <a:gd name="T5" fmla="*/ 0 h 2652"/>
                          <a:gd name="T6" fmla="*/ 71 w 559"/>
                          <a:gd name="T7" fmla="*/ 0 h 2652"/>
                          <a:gd name="T8" fmla="*/ 0 w 559"/>
                          <a:gd name="T9" fmla="*/ 18 h 2652"/>
                          <a:gd name="T10" fmla="*/ 67 w 559"/>
                          <a:gd name="T11" fmla="*/ 100 h 2652"/>
                          <a:gd name="T12" fmla="*/ 69 w 559"/>
                          <a:gd name="T13" fmla="*/ 2652 h 2652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559" h="2652">
                            <a:moveTo>
                              <a:pt x="69" y="2652"/>
                            </a:moveTo>
                            <a:lnTo>
                              <a:pt x="559" y="2652"/>
                            </a:lnTo>
                            <a:lnTo>
                              <a:pt x="559" y="0"/>
                            </a:lnTo>
                            <a:lnTo>
                              <a:pt x="71" y="0"/>
                            </a:lnTo>
                            <a:lnTo>
                              <a:pt x="0" y="18"/>
                            </a:lnTo>
                            <a:lnTo>
                              <a:pt x="67" y="100"/>
                            </a:lnTo>
                            <a:lnTo>
                              <a:pt x="69" y="2652"/>
                            </a:lnTo>
                            <a:close/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47" name="Freeform 9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38" y="3838"/>
                        <a:ext cx="705" cy="65"/>
                      </a:xfrm>
                      <a:custGeom>
                        <a:avLst/>
                        <a:gdLst>
                          <a:gd name="T0" fmla="*/ 600 w 705"/>
                          <a:gd name="T1" fmla="*/ 2 h 65"/>
                          <a:gd name="T2" fmla="*/ 705 w 705"/>
                          <a:gd name="T3" fmla="*/ 65 h 65"/>
                          <a:gd name="T4" fmla="*/ 0 w 705"/>
                          <a:gd name="T5" fmla="*/ 65 h 65"/>
                          <a:gd name="T6" fmla="*/ 111 w 705"/>
                          <a:gd name="T7" fmla="*/ 0 h 6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</a:cxnLst>
                        <a:rect l="0" t="0" r="r" b="b"/>
                        <a:pathLst>
                          <a:path w="705" h="65">
                            <a:moveTo>
                              <a:pt x="600" y="2"/>
                            </a:moveTo>
                            <a:lnTo>
                              <a:pt x="705" y="65"/>
                            </a:lnTo>
                            <a:lnTo>
                              <a:pt x="0" y="65"/>
                            </a:lnTo>
                            <a:lnTo>
                              <a:pt x="111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48" name="Freeform 10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585" y="2630"/>
                        <a:ext cx="151" cy="1"/>
                      </a:xfrm>
                      <a:custGeom>
                        <a:avLst/>
                        <a:gdLst>
                          <a:gd name="T0" fmla="*/ 0 w 151"/>
                          <a:gd name="T1" fmla="*/ 1 h 1"/>
                          <a:gd name="T2" fmla="*/ 151 w 151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51" h="1">
                            <a:moveTo>
                              <a:pt x="0" y="1"/>
                            </a:moveTo>
                            <a:lnTo>
                              <a:pt x="151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49" name="Freeform 10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583" y="1422"/>
                        <a:ext cx="151" cy="1"/>
                      </a:xfrm>
                      <a:custGeom>
                        <a:avLst/>
                        <a:gdLst>
                          <a:gd name="T0" fmla="*/ 0 w 151"/>
                          <a:gd name="T1" fmla="*/ 1 h 1"/>
                          <a:gd name="T2" fmla="*/ 151 w 151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51" h="1">
                            <a:moveTo>
                              <a:pt x="0" y="1"/>
                            </a:moveTo>
                            <a:lnTo>
                              <a:pt x="151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  <p:grpSp>
                  <p:nvGrpSpPr>
                    <p:cNvPr id="27750" name="Group 10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630" y="1659"/>
                      <a:ext cx="108" cy="1947"/>
                      <a:chOff x="630" y="1659"/>
                      <a:chExt cx="108" cy="1947"/>
                    </a:xfrm>
                  </p:grpSpPr>
                  <p:sp>
                    <p:nvSpPr>
                      <p:cNvPr id="27751" name="Freeform 103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3" y="1659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2" name="Freeform 10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1900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3" name="Freeform 105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2154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4" name="Freeform 106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2396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5" name="Freeform 10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2868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6" name="Freeform 10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3119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7" name="Freeform 10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3364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7758" name="Freeform 11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630" y="3605"/>
                        <a:ext cx="105" cy="1"/>
                      </a:xfrm>
                      <a:custGeom>
                        <a:avLst/>
                        <a:gdLst>
                          <a:gd name="T0" fmla="*/ 0 w 105"/>
                          <a:gd name="T1" fmla="*/ 0 h 1"/>
                          <a:gd name="T2" fmla="*/ 105 w 105"/>
                          <a:gd name="T3" fmla="*/ 0 h 1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</a:cxnLst>
                        <a:rect l="0" t="0" r="r" b="b"/>
                        <a:pathLst>
                          <a:path w="105" h="1">
                            <a:moveTo>
                              <a:pt x="0" y="0"/>
                            </a:moveTo>
                            <a:lnTo>
                              <a:pt x="105" y="0"/>
                            </a:lnTo>
                          </a:path>
                        </a:pathLst>
                      </a:custGeom>
                      <a:noFill/>
                      <a:ln w="28575" cmpd="sng">
                        <a:solidFill>
                          <a:schemeClr val="tx1"/>
                        </a:solidFill>
                        <a:round/>
                        <a:headEnd type="none" w="med" len="med"/>
                        <a:tailEnd type="none" w="med" len="med"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nl-NL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2775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1227" y="919"/>
                    <a:ext cx="589" cy="1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1pPr>
                    <a:lvl2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2pPr>
                    <a:lvl3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3pPr>
                    <a:lvl4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4pPr>
                    <a:lvl5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5pPr>
                    <a:lvl6pPr marL="4572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6pPr>
                    <a:lvl7pPr marL="9144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7pPr>
                    <a:lvl8pPr marL="13716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8pPr>
                    <a:lvl9pPr marL="18288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9pPr>
                  </a:lstStyle>
                  <a:p>
                    <a:pPr algn="l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nl-NL" altLang="nl-NL" sz="1800" b="1">
                        <a:solidFill>
                          <a:srgbClr val="000000"/>
                        </a:solidFill>
                      </a:rPr>
                      <a:t>1000</a:t>
                    </a:r>
                  </a:p>
                </p:txBody>
              </p:sp>
              <p:sp>
                <p:nvSpPr>
                  <p:cNvPr id="27760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1310" y="2333"/>
                    <a:ext cx="589" cy="18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anchor="ctr"/>
                  <a:lstStyle>
                    <a:lvl1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1pPr>
                    <a:lvl2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2pPr>
                    <a:lvl3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3pPr>
                    <a:lvl4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4pPr>
                    <a:lvl5pPr algn="ctr"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5pPr>
                    <a:lvl6pPr marL="4572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6pPr>
                    <a:lvl7pPr marL="9144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7pPr>
                    <a:lvl8pPr marL="13716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8pPr>
                    <a:lvl9pPr marL="1828800"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 sz="4400">
                        <a:solidFill>
                          <a:schemeClr val="tx2"/>
                        </a:solidFill>
                        <a:latin typeface="Arial" charset="0"/>
                      </a:defRPr>
                    </a:lvl9pPr>
                  </a:lstStyle>
                  <a:p>
                    <a:pPr algn="l"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nl-NL" altLang="nl-NL" sz="1800" b="1">
                        <a:solidFill>
                          <a:srgbClr val="000000"/>
                        </a:solidFill>
                      </a:rPr>
                      <a:t>500</a:t>
                    </a:r>
                  </a:p>
                </p:txBody>
              </p:sp>
            </p:grpSp>
            <p:sp>
              <p:nvSpPr>
                <p:cNvPr id="27761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2316" y="359"/>
                  <a:ext cx="4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nl-NL" altLang="nl-NL" b="1">
                      <a:solidFill>
                        <a:srgbClr val="000000"/>
                      </a:solidFill>
                    </a:rPr>
                    <a:t>mL</a:t>
                  </a:r>
                </a:p>
              </p:txBody>
            </p:sp>
          </p:grpSp>
        </p:grpSp>
      </p:grpSp>
      <p:sp>
        <p:nvSpPr>
          <p:cNvPr id="27762" name="Rectangle 11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6156325" cy="476250"/>
          </a:xfrm>
        </p:spPr>
        <p:txBody>
          <a:bodyPr/>
          <a:lstStyle/>
          <a:p>
            <a:pPr algn="l"/>
            <a:r>
              <a:rPr lang="nl-NL" altLang="nl-NL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concentratie bij overschenken</a:t>
            </a:r>
          </a:p>
        </p:txBody>
      </p:sp>
      <p:grpSp>
        <p:nvGrpSpPr>
          <p:cNvPr id="27795" name="Group 147"/>
          <p:cNvGrpSpPr>
            <a:grpSpLocks/>
          </p:cNvGrpSpPr>
          <p:nvPr/>
        </p:nvGrpSpPr>
        <p:grpSpPr bwMode="auto">
          <a:xfrm>
            <a:off x="3573463" y="3257550"/>
            <a:ext cx="671512" cy="1816100"/>
            <a:chOff x="3911" y="2060"/>
            <a:chExt cx="423" cy="1144"/>
          </a:xfrm>
        </p:grpSpPr>
        <p:grpSp>
          <p:nvGrpSpPr>
            <p:cNvPr id="27789" name="Group 141"/>
            <p:cNvGrpSpPr>
              <a:grpSpLocks/>
            </p:cNvGrpSpPr>
            <p:nvPr/>
          </p:nvGrpSpPr>
          <p:grpSpPr bwMode="auto">
            <a:xfrm>
              <a:off x="3911" y="2336"/>
              <a:ext cx="423" cy="868"/>
              <a:chOff x="3911" y="2336"/>
              <a:chExt cx="423" cy="868"/>
            </a:xfrm>
          </p:grpSpPr>
          <p:sp>
            <p:nvSpPr>
              <p:cNvPr id="27768" name="Freeform 120"/>
              <p:cNvSpPr>
                <a:spLocks/>
              </p:cNvSpPr>
              <p:nvPr/>
            </p:nvSpPr>
            <p:spPr bwMode="auto">
              <a:xfrm>
                <a:off x="3913" y="2336"/>
                <a:ext cx="416" cy="1"/>
              </a:xfrm>
              <a:custGeom>
                <a:avLst/>
                <a:gdLst>
                  <a:gd name="T0" fmla="*/ 416 w 416"/>
                  <a:gd name="T1" fmla="*/ 0 h 1"/>
                  <a:gd name="T2" fmla="*/ 0 w 41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6" h="1">
                    <a:moveTo>
                      <a:pt x="416" y="0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769" name="Freeform 121"/>
              <p:cNvSpPr>
                <a:spLocks/>
              </p:cNvSpPr>
              <p:nvPr/>
            </p:nvSpPr>
            <p:spPr bwMode="auto">
              <a:xfrm>
                <a:off x="3918" y="2628"/>
                <a:ext cx="416" cy="1"/>
              </a:xfrm>
              <a:custGeom>
                <a:avLst/>
                <a:gdLst>
                  <a:gd name="T0" fmla="*/ 416 w 416"/>
                  <a:gd name="T1" fmla="*/ 0 h 1"/>
                  <a:gd name="T2" fmla="*/ 0 w 41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6" h="1">
                    <a:moveTo>
                      <a:pt x="416" y="0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770" name="Freeform 122"/>
              <p:cNvSpPr>
                <a:spLocks/>
              </p:cNvSpPr>
              <p:nvPr/>
            </p:nvSpPr>
            <p:spPr bwMode="auto">
              <a:xfrm>
                <a:off x="3918" y="2917"/>
                <a:ext cx="416" cy="1"/>
              </a:xfrm>
              <a:custGeom>
                <a:avLst/>
                <a:gdLst>
                  <a:gd name="T0" fmla="*/ 416 w 416"/>
                  <a:gd name="T1" fmla="*/ 0 h 1"/>
                  <a:gd name="T2" fmla="*/ 0 w 41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6" h="1">
                    <a:moveTo>
                      <a:pt x="416" y="0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  <p:sp>
            <p:nvSpPr>
              <p:cNvPr id="27771" name="Freeform 123"/>
              <p:cNvSpPr>
                <a:spLocks/>
              </p:cNvSpPr>
              <p:nvPr/>
            </p:nvSpPr>
            <p:spPr bwMode="auto">
              <a:xfrm>
                <a:off x="3911" y="3203"/>
                <a:ext cx="416" cy="1"/>
              </a:xfrm>
              <a:custGeom>
                <a:avLst/>
                <a:gdLst>
                  <a:gd name="T0" fmla="*/ 416 w 416"/>
                  <a:gd name="T1" fmla="*/ 0 h 1"/>
                  <a:gd name="T2" fmla="*/ 0 w 416"/>
                  <a:gd name="T3" fmla="*/ 1 h 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416" h="1">
                    <a:moveTo>
                      <a:pt x="416" y="0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7772" name="Freeform 124"/>
            <p:cNvSpPr>
              <a:spLocks/>
            </p:cNvSpPr>
            <p:nvPr/>
          </p:nvSpPr>
          <p:spPr bwMode="auto">
            <a:xfrm>
              <a:off x="3920" y="2060"/>
              <a:ext cx="113" cy="1"/>
            </a:xfrm>
            <a:custGeom>
              <a:avLst/>
              <a:gdLst>
                <a:gd name="T0" fmla="*/ 113 w 113"/>
                <a:gd name="T1" fmla="*/ 0 h 1"/>
                <a:gd name="T2" fmla="*/ 0 w 11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" h="1">
                  <a:moveTo>
                    <a:pt x="113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27774" name="Rectangle 126"/>
          <p:cNvSpPr>
            <a:spLocks noChangeArrowheads="1"/>
          </p:cNvSpPr>
          <p:nvPr/>
        </p:nvSpPr>
        <p:spPr bwMode="auto">
          <a:xfrm>
            <a:off x="123825" y="5584825"/>
            <a:ext cx="33162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g/1000 mL</a:t>
            </a:r>
          </a:p>
        </p:txBody>
      </p:sp>
      <p:sp>
        <p:nvSpPr>
          <p:cNvPr id="27775" name="Rectangle 127"/>
          <p:cNvSpPr>
            <a:spLocks noChangeArrowheads="1"/>
          </p:cNvSpPr>
          <p:nvPr/>
        </p:nvSpPr>
        <p:spPr bwMode="auto">
          <a:xfrm>
            <a:off x="3290888" y="5584825"/>
            <a:ext cx="30241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 g/600 mL</a:t>
            </a:r>
          </a:p>
        </p:txBody>
      </p:sp>
      <p:sp>
        <p:nvSpPr>
          <p:cNvPr id="27776" name="Rectangle 128"/>
          <p:cNvSpPr>
            <a:spLocks noChangeArrowheads="1"/>
          </p:cNvSpPr>
          <p:nvPr/>
        </p:nvSpPr>
        <p:spPr bwMode="auto">
          <a:xfrm>
            <a:off x="6215063" y="5584825"/>
            <a:ext cx="31670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g/400 mL</a:t>
            </a:r>
          </a:p>
        </p:txBody>
      </p:sp>
      <p:sp>
        <p:nvSpPr>
          <p:cNvPr id="27777" name="Rectangle 129"/>
          <p:cNvSpPr>
            <a:spLocks noChangeArrowheads="1"/>
          </p:cNvSpPr>
          <p:nvPr/>
        </p:nvSpPr>
        <p:spPr bwMode="auto">
          <a:xfrm>
            <a:off x="3271838" y="6008688"/>
            <a:ext cx="34559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g/100 mL</a:t>
            </a:r>
          </a:p>
        </p:txBody>
      </p:sp>
      <p:sp>
        <p:nvSpPr>
          <p:cNvPr id="27778" name="Rectangle 130"/>
          <p:cNvSpPr>
            <a:spLocks noChangeArrowheads="1"/>
          </p:cNvSpPr>
          <p:nvPr/>
        </p:nvSpPr>
        <p:spPr bwMode="auto">
          <a:xfrm>
            <a:off x="6223000" y="6003925"/>
            <a:ext cx="3276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g/100 mL</a:t>
            </a:r>
          </a:p>
        </p:txBody>
      </p:sp>
      <p:sp>
        <p:nvSpPr>
          <p:cNvPr id="27779" name="Rectangle 131"/>
          <p:cNvSpPr>
            <a:spLocks noChangeArrowheads="1"/>
          </p:cNvSpPr>
          <p:nvPr/>
        </p:nvSpPr>
        <p:spPr bwMode="auto">
          <a:xfrm>
            <a:off x="158750" y="6392863"/>
            <a:ext cx="18589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0,01 g/mL</a:t>
            </a:r>
          </a:p>
        </p:txBody>
      </p:sp>
      <p:sp>
        <p:nvSpPr>
          <p:cNvPr id="27780" name="Rectangle 132"/>
          <p:cNvSpPr>
            <a:spLocks noChangeArrowheads="1"/>
          </p:cNvSpPr>
          <p:nvPr/>
        </p:nvSpPr>
        <p:spPr bwMode="auto">
          <a:xfrm>
            <a:off x="3297238" y="6405563"/>
            <a:ext cx="18589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0,01 g/mL</a:t>
            </a:r>
          </a:p>
        </p:txBody>
      </p:sp>
      <p:sp>
        <p:nvSpPr>
          <p:cNvPr id="27781" name="Rectangle 133"/>
          <p:cNvSpPr>
            <a:spLocks noChangeArrowheads="1"/>
          </p:cNvSpPr>
          <p:nvPr/>
        </p:nvSpPr>
        <p:spPr bwMode="auto">
          <a:xfrm>
            <a:off x="6237288" y="6415088"/>
            <a:ext cx="18589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0,01 g/mL</a:t>
            </a:r>
          </a:p>
        </p:txBody>
      </p:sp>
      <p:sp>
        <p:nvSpPr>
          <p:cNvPr id="27785" name="Rectangle 137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0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7787" name="Rectangle 139"/>
          <p:cNvSpPr>
            <a:spLocks noChangeArrowheads="1"/>
          </p:cNvSpPr>
          <p:nvPr/>
        </p:nvSpPr>
        <p:spPr bwMode="auto">
          <a:xfrm>
            <a:off x="5480050" y="19050"/>
            <a:ext cx="32051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blijft gelijk!</a:t>
            </a:r>
          </a:p>
        </p:txBody>
      </p:sp>
      <p:grpSp>
        <p:nvGrpSpPr>
          <p:cNvPr id="27803" name="Group 155"/>
          <p:cNvGrpSpPr>
            <a:grpSpLocks/>
          </p:cNvGrpSpPr>
          <p:nvPr/>
        </p:nvGrpSpPr>
        <p:grpSpPr bwMode="auto">
          <a:xfrm>
            <a:off x="6600825" y="4179888"/>
            <a:ext cx="671513" cy="914400"/>
            <a:chOff x="4830" y="2633"/>
            <a:chExt cx="423" cy="576"/>
          </a:xfrm>
        </p:grpSpPr>
        <p:sp>
          <p:nvSpPr>
            <p:cNvPr id="27792" name="Freeform 144"/>
            <p:cNvSpPr>
              <a:spLocks/>
            </p:cNvSpPr>
            <p:nvPr/>
          </p:nvSpPr>
          <p:spPr bwMode="auto">
            <a:xfrm>
              <a:off x="4837" y="2633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793" name="Freeform 145"/>
            <p:cNvSpPr>
              <a:spLocks/>
            </p:cNvSpPr>
            <p:nvPr/>
          </p:nvSpPr>
          <p:spPr bwMode="auto">
            <a:xfrm>
              <a:off x="4837" y="2922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794" name="Freeform 146"/>
            <p:cNvSpPr>
              <a:spLocks/>
            </p:cNvSpPr>
            <p:nvPr/>
          </p:nvSpPr>
          <p:spPr bwMode="auto">
            <a:xfrm>
              <a:off x="4830" y="3208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sp>
        <p:nvSpPr>
          <p:cNvPr id="27799" name="Rectangle 151"/>
          <p:cNvSpPr>
            <a:spLocks noChangeArrowheads="1"/>
          </p:cNvSpPr>
          <p:nvPr/>
        </p:nvSpPr>
        <p:spPr bwMode="auto">
          <a:xfrm>
            <a:off x="2195513" y="2835275"/>
            <a:ext cx="72072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4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=</a:t>
            </a:r>
          </a:p>
        </p:txBody>
      </p:sp>
      <p:sp>
        <p:nvSpPr>
          <p:cNvPr id="27800" name="Rectangle 152"/>
          <p:cNvSpPr>
            <a:spLocks noChangeArrowheads="1"/>
          </p:cNvSpPr>
          <p:nvPr/>
        </p:nvSpPr>
        <p:spPr bwMode="auto">
          <a:xfrm>
            <a:off x="5292725" y="2886075"/>
            <a:ext cx="79216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4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7802" name="Rectangle 154"/>
          <p:cNvSpPr>
            <a:spLocks noChangeArrowheads="1"/>
          </p:cNvSpPr>
          <p:nvPr/>
        </p:nvSpPr>
        <p:spPr bwMode="auto">
          <a:xfrm>
            <a:off x="166688" y="6008688"/>
            <a:ext cx="34559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g/100 mL</a:t>
            </a:r>
          </a:p>
        </p:txBody>
      </p:sp>
      <p:grpSp>
        <p:nvGrpSpPr>
          <p:cNvPr id="27804" name="Group 156"/>
          <p:cNvGrpSpPr>
            <a:grpSpLocks/>
          </p:cNvGrpSpPr>
          <p:nvPr/>
        </p:nvGrpSpPr>
        <p:grpSpPr bwMode="auto">
          <a:xfrm>
            <a:off x="417513" y="1466850"/>
            <a:ext cx="676275" cy="3619500"/>
            <a:chOff x="2382" y="1300"/>
            <a:chExt cx="426" cy="2280"/>
          </a:xfrm>
        </p:grpSpPr>
        <p:sp>
          <p:nvSpPr>
            <p:cNvPr id="27805" name="Freeform 157"/>
            <p:cNvSpPr>
              <a:spLocks/>
            </p:cNvSpPr>
            <p:nvPr/>
          </p:nvSpPr>
          <p:spPr bwMode="auto">
            <a:xfrm>
              <a:off x="2387" y="1585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06" name="Freeform 158"/>
            <p:cNvSpPr>
              <a:spLocks/>
            </p:cNvSpPr>
            <p:nvPr/>
          </p:nvSpPr>
          <p:spPr bwMode="auto">
            <a:xfrm>
              <a:off x="2392" y="1880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07" name="Freeform 159"/>
            <p:cNvSpPr>
              <a:spLocks/>
            </p:cNvSpPr>
            <p:nvPr/>
          </p:nvSpPr>
          <p:spPr bwMode="auto">
            <a:xfrm>
              <a:off x="2390" y="2159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08" name="Freeform 160"/>
            <p:cNvSpPr>
              <a:spLocks/>
            </p:cNvSpPr>
            <p:nvPr/>
          </p:nvSpPr>
          <p:spPr bwMode="auto">
            <a:xfrm>
              <a:off x="2384" y="2712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09" name="Freeform 161"/>
            <p:cNvSpPr>
              <a:spLocks/>
            </p:cNvSpPr>
            <p:nvPr/>
          </p:nvSpPr>
          <p:spPr bwMode="auto">
            <a:xfrm>
              <a:off x="2389" y="3004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10" name="Freeform 162"/>
            <p:cNvSpPr>
              <a:spLocks/>
            </p:cNvSpPr>
            <p:nvPr/>
          </p:nvSpPr>
          <p:spPr bwMode="auto">
            <a:xfrm>
              <a:off x="2389" y="3293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11" name="Freeform 163"/>
            <p:cNvSpPr>
              <a:spLocks/>
            </p:cNvSpPr>
            <p:nvPr/>
          </p:nvSpPr>
          <p:spPr bwMode="auto">
            <a:xfrm>
              <a:off x="2382" y="3579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12" name="Freeform 164"/>
            <p:cNvSpPr>
              <a:spLocks/>
            </p:cNvSpPr>
            <p:nvPr/>
          </p:nvSpPr>
          <p:spPr bwMode="auto">
            <a:xfrm>
              <a:off x="2391" y="2436"/>
              <a:ext cx="113" cy="1"/>
            </a:xfrm>
            <a:custGeom>
              <a:avLst/>
              <a:gdLst>
                <a:gd name="T0" fmla="*/ 113 w 113"/>
                <a:gd name="T1" fmla="*/ 0 h 1"/>
                <a:gd name="T2" fmla="*/ 0 w 113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3" h="1">
                  <a:moveTo>
                    <a:pt x="113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7813" name="Freeform 165"/>
            <p:cNvSpPr>
              <a:spLocks/>
            </p:cNvSpPr>
            <p:nvPr/>
          </p:nvSpPr>
          <p:spPr bwMode="auto">
            <a:xfrm>
              <a:off x="2385" y="1300"/>
              <a:ext cx="416" cy="1"/>
            </a:xfrm>
            <a:custGeom>
              <a:avLst/>
              <a:gdLst>
                <a:gd name="T0" fmla="*/ 416 w 416"/>
                <a:gd name="T1" fmla="*/ 0 h 1"/>
                <a:gd name="T2" fmla="*/ 0 w 416"/>
                <a:gd name="T3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16" h="1">
                  <a:moveTo>
                    <a:pt x="416" y="0"/>
                  </a:moveTo>
                  <a:lnTo>
                    <a:pt x="0" y="1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2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7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7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7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7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27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27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62" grpId="0"/>
      <p:bldP spid="27774" grpId="0"/>
      <p:bldP spid="27775" grpId="0"/>
      <p:bldP spid="27776" grpId="0"/>
      <p:bldP spid="27777" grpId="0"/>
      <p:bldP spid="27778" grpId="0"/>
      <p:bldP spid="27779" grpId="0"/>
      <p:bldP spid="27780" grpId="0"/>
      <p:bldP spid="27781" grpId="0"/>
      <p:bldP spid="27787" grpId="0"/>
      <p:bldP spid="27799" grpId="0"/>
      <p:bldP spid="27800" grpId="0"/>
      <p:bldP spid="278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15" name="Rectangle 9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Concentratie berekenen</a:t>
            </a:r>
          </a:p>
        </p:txBody>
      </p:sp>
      <p:sp>
        <p:nvSpPr>
          <p:cNvPr id="26739" name="Rectangle 115"/>
          <p:cNvSpPr>
            <a:spLocks noChangeArrowheads="1"/>
          </p:cNvSpPr>
          <p:nvPr/>
        </p:nvSpPr>
        <p:spPr bwMode="auto">
          <a:xfrm>
            <a:off x="0" y="620713"/>
            <a:ext cx="914400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1:</a:t>
            </a:r>
            <a:b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lost 25 g zout op in 0,25 L water.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de concentratie.</a:t>
            </a:r>
          </a:p>
        </p:txBody>
      </p:sp>
      <p:sp>
        <p:nvSpPr>
          <p:cNvPr id="26751" name="Rectangle 127"/>
          <p:cNvSpPr>
            <a:spLocks noChangeArrowheads="1"/>
          </p:cNvSpPr>
          <p:nvPr/>
        </p:nvSpPr>
        <p:spPr bwMode="auto">
          <a:xfrm>
            <a:off x="-3175" y="2060575"/>
            <a:ext cx="91471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6752" name="Rectangle 128"/>
          <p:cNvSpPr>
            <a:spLocks noChangeArrowheads="1"/>
          </p:cNvSpPr>
          <p:nvPr/>
        </p:nvSpPr>
        <p:spPr bwMode="auto">
          <a:xfrm>
            <a:off x="9525" y="2662238"/>
            <a:ext cx="26908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25 g/0,25 L =</a:t>
            </a:r>
          </a:p>
        </p:txBody>
      </p:sp>
      <p:sp>
        <p:nvSpPr>
          <p:cNvPr id="26753" name="Rectangle 129"/>
          <p:cNvSpPr>
            <a:spLocks noChangeArrowheads="1"/>
          </p:cNvSpPr>
          <p:nvPr/>
        </p:nvSpPr>
        <p:spPr bwMode="auto">
          <a:xfrm>
            <a:off x="2484438" y="2662238"/>
            <a:ext cx="38163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100 g/L</a:t>
            </a:r>
          </a:p>
        </p:txBody>
      </p:sp>
    </p:spTree>
    <p:extLst>
      <p:ext uri="{BB962C8B-B14F-4D97-AF65-F5344CB8AC3E}">
        <p14:creationId xmlns:p14="http://schemas.microsoft.com/office/powerpoint/2010/main" val="11239579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6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6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15" grpId="0"/>
      <p:bldP spid="26739" grpId="0"/>
      <p:bldP spid="26751" grpId="0"/>
      <p:bldP spid="26752" grpId="0"/>
      <p:bldP spid="267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Concentratie berekenen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519113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2: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-3175" y="3025775"/>
            <a:ext cx="9147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-22225" y="3602038"/>
            <a:ext cx="1857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1 L zit 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-36513" y="4081463"/>
            <a:ext cx="9144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moet dus 40 g siroop in 0,8 L water doen.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0" y="946150"/>
            <a:ext cx="9144000" cy="20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wilt 0,8 L limonade maken met een concentratie van 50 g/L.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hoeveel limonadesiroop je dan moet toevoegen aan 0,8 L water.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5329238" y="3611563"/>
            <a:ext cx="30591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0,8 . 50 = </a:t>
            </a:r>
            <a:r>
              <a:rPr lang="nl-NL" altLang="nl-NL" sz="3200" u="sng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40 g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682750" y="3606800"/>
            <a:ext cx="12969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50 g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2546350" y="3606800"/>
            <a:ext cx="288131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in 0,8 L zit 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3390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699" grpId="0"/>
      <p:bldP spid="29701" grpId="0"/>
      <p:bldP spid="29703" grpId="0"/>
      <p:bldP spid="29706" grpId="0"/>
      <p:bldP spid="29707" grpId="0"/>
      <p:bldP spid="29708" grpId="0"/>
      <p:bldP spid="29709" grpId="0"/>
      <p:bldP spid="297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Concentratie berekenen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519113"/>
            <a:ext cx="91440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Voorbeeld 3: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0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-3175" y="3314700"/>
            <a:ext cx="91471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Opl.: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3895725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eerst hoeveel stof is opgelost.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-22225" y="4389438"/>
            <a:ext cx="2938463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A: In 1 L zit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-22225" y="4940300"/>
            <a:ext cx="286543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B: In 1 L zit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-36513" y="5516563"/>
            <a:ext cx="25923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A+B: Je hebt 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-36513" y="6118225"/>
            <a:ext cx="34559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 concentratie is 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874713"/>
            <a:ext cx="9144000" cy="262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hebt 1,3 L van een suikeroplossing A met een concentratie van 20 g/L en 0,7 L van een suikeroplossing B met een concentratie van 30 g/L. Je doet A en B bij elkaar.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Bereken de concentratie.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269038" y="4381500"/>
            <a:ext cx="291623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 . 20 = </a:t>
            </a:r>
            <a:r>
              <a:rPr lang="nl-NL" altLang="nl-NL" sz="3200" u="sng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 g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6346825" y="4945063"/>
            <a:ext cx="28860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0,7 . 30 = </a:t>
            </a:r>
            <a:r>
              <a:rPr lang="nl-NL" altLang="nl-NL" sz="3200" u="sng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21 g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541713" y="4378325"/>
            <a:ext cx="2952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in 1,3 L zit 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2625725" y="4389438"/>
            <a:ext cx="12255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 g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3567113" y="4937125"/>
            <a:ext cx="2952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dus in 0,7 L zit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622550" y="4937125"/>
            <a:ext cx="1081088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 g</a:t>
            </a:r>
            <a:endParaRPr lang="nl-NL" altLang="nl-NL" sz="3200" u="sng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2435225" y="5516563"/>
            <a:ext cx="3457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1,3 + 0,7 = </a:t>
            </a:r>
            <a:r>
              <a:rPr lang="nl-NL" altLang="nl-NL" sz="3200" u="sng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L</a:t>
            </a: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en</a:t>
            </a:r>
            <a:r>
              <a:rPr lang="nl-NL" altLang="nl-NL" sz="3200" u="sng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nl-NL" altLang="nl-NL" sz="32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5795963" y="5516563"/>
            <a:ext cx="29527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26 + 21 = 47 g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5256213" y="6110288"/>
            <a:ext cx="1763712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23,5 g/L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330575" y="6110288"/>
            <a:ext cx="22320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47 g/2 L =</a:t>
            </a:r>
          </a:p>
        </p:txBody>
      </p:sp>
    </p:spTree>
    <p:extLst>
      <p:ext uri="{BB962C8B-B14F-4D97-AF65-F5344CB8AC3E}">
        <p14:creationId xmlns:p14="http://schemas.microsoft.com/office/powerpoint/2010/main" val="2197730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7" grpId="0"/>
      <p:bldP spid="28678" grpId="0"/>
      <p:bldP spid="28679" grpId="0"/>
      <p:bldP spid="28680" grpId="0"/>
      <p:bldP spid="28681" grpId="0"/>
      <p:bldP spid="28682" grpId="0"/>
      <p:bldP spid="28683" grpId="0"/>
      <p:bldP spid="28684" grpId="0"/>
      <p:bldP spid="28685" grpId="0"/>
      <p:bldP spid="28686" grpId="0"/>
      <p:bldP spid="28687" grpId="0"/>
      <p:bldP spid="28688" grpId="0"/>
      <p:bldP spid="28689" grpId="0"/>
      <p:bldP spid="28690" grpId="0"/>
      <p:bldP spid="28691" grpId="0"/>
      <p:bldP spid="28692" grpId="0"/>
      <p:bldP spid="286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</p:spPr>
        <p:txBody>
          <a:bodyPr/>
          <a:lstStyle/>
          <a:p>
            <a:pPr algn="l"/>
            <a:r>
              <a:rPr lang="nl-NL" altLang="nl-NL" sz="32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Rode kool als indicator</a:t>
            </a:r>
          </a:p>
        </p:txBody>
      </p:sp>
      <p:pic>
        <p:nvPicPr>
          <p:cNvPr id="23564" name="Picture 12" descr="rodekools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8663"/>
            <a:ext cx="9144000" cy="618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1797050" y="2255838"/>
            <a:ext cx="10080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0</a:t>
            </a: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2771775" y="2276475"/>
            <a:ext cx="10080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3</a:t>
            </a:r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835400" y="2317750"/>
            <a:ext cx="10080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9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4833938" y="2365375"/>
            <a:ext cx="1223962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11</a:t>
            </a:r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5965825" y="2420938"/>
            <a:ext cx="1223963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 14</a:t>
            </a:r>
          </a:p>
        </p:txBody>
      </p:sp>
      <p:grpSp>
        <p:nvGrpSpPr>
          <p:cNvPr id="23578" name="Group 26"/>
          <p:cNvGrpSpPr>
            <a:grpSpLocks/>
          </p:cNvGrpSpPr>
          <p:nvPr/>
        </p:nvGrpSpPr>
        <p:grpSpPr bwMode="auto">
          <a:xfrm>
            <a:off x="1763713" y="1800225"/>
            <a:ext cx="1982787" cy="692150"/>
            <a:chOff x="1111" y="1134"/>
            <a:chExt cx="1249" cy="436"/>
          </a:xfrm>
        </p:grpSpPr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1111" y="1469"/>
              <a:ext cx="1249" cy="3"/>
            </a:xfrm>
            <a:custGeom>
              <a:avLst/>
              <a:gdLst>
                <a:gd name="T0" fmla="*/ 0 w 1249"/>
                <a:gd name="T1" fmla="*/ 0 h 3"/>
                <a:gd name="T2" fmla="*/ 1249 w 1249"/>
                <a:gd name="T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249" h="3">
                  <a:moveTo>
                    <a:pt x="0" y="0"/>
                  </a:moveTo>
                  <a:lnTo>
                    <a:pt x="1249" y="3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1474" y="1134"/>
              <a:ext cx="635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zuur</a:t>
              </a:r>
            </a:p>
          </p:txBody>
        </p:sp>
      </p:grpSp>
      <p:grpSp>
        <p:nvGrpSpPr>
          <p:cNvPr id="23582" name="Group 30"/>
          <p:cNvGrpSpPr>
            <a:grpSpLocks/>
          </p:cNvGrpSpPr>
          <p:nvPr/>
        </p:nvGrpSpPr>
        <p:grpSpPr bwMode="auto">
          <a:xfrm>
            <a:off x="3771900" y="1800225"/>
            <a:ext cx="3248025" cy="692150"/>
            <a:chOff x="2376" y="1134"/>
            <a:chExt cx="2046" cy="436"/>
          </a:xfrm>
        </p:grpSpPr>
        <p:sp>
          <p:nvSpPr>
            <p:cNvPr id="23573" name="Freeform 21"/>
            <p:cNvSpPr>
              <a:spLocks/>
            </p:cNvSpPr>
            <p:nvPr/>
          </p:nvSpPr>
          <p:spPr bwMode="auto">
            <a:xfrm>
              <a:off x="2376" y="1464"/>
              <a:ext cx="2046" cy="1"/>
            </a:xfrm>
            <a:custGeom>
              <a:avLst/>
              <a:gdLst>
                <a:gd name="T0" fmla="*/ 2046 w 2046"/>
                <a:gd name="T1" fmla="*/ 0 h 1"/>
                <a:gd name="T2" fmla="*/ 0 w 204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46" h="1">
                  <a:moveTo>
                    <a:pt x="2046" y="0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3366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2880" y="1134"/>
              <a:ext cx="953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 algn="ctr">
                <a:defRPr sz="4400">
                  <a:solidFill>
                    <a:schemeClr val="tx2"/>
                  </a:solidFill>
                  <a:latin typeface="Arial" charset="0"/>
                </a:defRPr>
              </a:lvl1pPr>
              <a:lvl2pPr algn="ctr">
                <a:defRPr sz="4400">
                  <a:solidFill>
                    <a:schemeClr val="tx2"/>
                  </a:solidFill>
                  <a:latin typeface="Arial" charset="0"/>
                </a:defRPr>
              </a:lvl2pPr>
              <a:lvl3pPr algn="ctr">
                <a:defRPr sz="4400">
                  <a:solidFill>
                    <a:schemeClr val="tx2"/>
                  </a:solidFill>
                  <a:latin typeface="Arial" charset="0"/>
                </a:defRPr>
              </a:lvl3pPr>
              <a:lvl4pPr algn="ctr">
                <a:defRPr sz="4400">
                  <a:solidFill>
                    <a:schemeClr val="tx2"/>
                  </a:solidFill>
                  <a:latin typeface="Arial" charset="0"/>
                </a:defRPr>
              </a:lvl4pPr>
              <a:lvl5pPr algn="ctr">
                <a:defRPr sz="4400">
                  <a:solidFill>
                    <a:schemeClr val="tx2"/>
                  </a:solidFill>
                  <a:latin typeface="Arial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</a:defRPr>
              </a:lvl9pPr>
            </a:lstStyle>
            <a:p>
              <a:pPr algn="l" fontAlgn="base">
                <a:spcBef>
                  <a:spcPct val="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33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basisch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846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65" grpId="0"/>
      <p:bldP spid="23567" grpId="0"/>
      <p:bldP spid="23568" grpId="0"/>
      <p:bldP spid="23570" grpId="0"/>
      <p:bldP spid="235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dirty="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000" baseline="30000" dirty="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14351" name="Picture 15" descr="PH-indicatorpapier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713" y="79375"/>
            <a:ext cx="3240087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389" name="Group 53"/>
          <p:cNvGrpSpPr>
            <a:grpSpLocks/>
          </p:cNvGrpSpPr>
          <p:nvPr/>
        </p:nvGrpSpPr>
        <p:grpSpPr bwMode="auto">
          <a:xfrm>
            <a:off x="-63500" y="3957638"/>
            <a:ext cx="9467850" cy="730250"/>
            <a:chOff x="-40" y="2936"/>
            <a:chExt cx="5964" cy="460"/>
          </a:xfrm>
        </p:grpSpPr>
        <p:grpSp>
          <p:nvGrpSpPr>
            <p:cNvPr id="14373" name="Group 37"/>
            <p:cNvGrpSpPr>
              <a:grpSpLocks/>
            </p:cNvGrpSpPr>
            <p:nvPr/>
          </p:nvGrpSpPr>
          <p:grpSpPr bwMode="auto">
            <a:xfrm>
              <a:off x="104" y="3158"/>
              <a:ext cx="5554" cy="238"/>
              <a:chOff x="0" y="3782"/>
              <a:chExt cx="5690" cy="238"/>
            </a:xfrm>
          </p:grpSpPr>
          <p:grpSp>
            <p:nvGrpSpPr>
              <p:cNvPr id="14371" name="Group 35"/>
              <p:cNvGrpSpPr>
                <a:grpSpLocks/>
              </p:cNvGrpSpPr>
              <p:nvPr/>
            </p:nvGrpSpPr>
            <p:grpSpPr bwMode="auto">
              <a:xfrm>
                <a:off x="0" y="3782"/>
                <a:ext cx="5690" cy="238"/>
                <a:chOff x="0" y="3782"/>
                <a:chExt cx="5690" cy="238"/>
              </a:xfrm>
            </p:grpSpPr>
            <p:grpSp>
              <p:nvGrpSpPr>
                <p:cNvPr id="14370" name="Group 34"/>
                <p:cNvGrpSpPr>
                  <a:grpSpLocks/>
                </p:cNvGrpSpPr>
                <p:nvPr/>
              </p:nvGrpSpPr>
              <p:grpSpPr bwMode="auto">
                <a:xfrm>
                  <a:off x="4059" y="3782"/>
                  <a:ext cx="1631" cy="235"/>
                  <a:chOff x="4059" y="3782"/>
                  <a:chExt cx="1631" cy="235"/>
                </a:xfrm>
              </p:grpSpPr>
              <p:sp>
                <p:nvSpPr>
                  <p:cNvPr id="14362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4471" y="3782"/>
                    <a:ext cx="408" cy="227"/>
                  </a:xfrm>
                  <a:prstGeom prst="rect">
                    <a:avLst/>
                  </a:prstGeom>
                  <a:solidFill>
                    <a:srgbClr val="195C69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63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5282" y="3790"/>
                    <a:ext cx="408" cy="227"/>
                  </a:xfrm>
                  <a:prstGeom prst="rect">
                    <a:avLst/>
                  </a:prstGeom>
                  <a:solidFill>
                    <a:srgbClr val="013F4D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64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4059" y="3785"/>
                    <a:ext cx="408" cy="227"/>
                  </a:xfrm>
                  <a:prstGeom prst="rect">
                    <a:avLst/>
                  </a:prstGeom>
                  <a:solidFill>
                    <a:srgbClr val="17696B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65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4873" y="3785"/>
                    <a:ext cx="408" cy="227"/>
                  </a:xfrm>
                  <a:prstGeom prst="rect">
                    <a:avLst/>
                  </a:prstGeom>
                  <a:solidFill>
                    <a:srgbClr val="16626C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nl-NL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4369" name="Group 33"/>
                <p:cNvGrpSpPr>
                  <a:grpSpLocks/>
                </p:cNvGrpSpPr>
                <p:nvPr/>
              </p:nvGrpSpPr>
              <p:grpSpPr bwMode="auto">
                <a:xfrm>
                  <a:off x="0" y="3790"/>
                  <a:ext cx="4062" cy="230"/>
                  <a:chOff x="0" y="3790"/>
                  <a:chExt cx="4062" cy="230"/>
                </a:xfrm>
              </p:grpSpPr>
              <p:grpSp>
                <p:nvGrpSpPr>
                  <p:cNvPr id="14368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1613" y="3790"/>
                    <a:ext cx="2449" cy="227"/>
                    <a:chOff x="1613" y="3790"/>
                    <a:chExt cx="2449" cy="227"/>
                  </a:xfrm>
                </p:grpSpPr>
                <p:sp>
                  <p:nvSpPr>
                    <p:cNvPr id="1435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613" y="3790"/>
                      <a:ext cx="408" cy="227"/>
                    </a:xfrm>
                    <a:prstGeom prst="rect">
                      <a:avLst/>
                    </a:prstGeom>
                    <a:solidFill>
                      <a:srgbClr val="D6910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57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21" y="3790"/>
                      <a:ext cx="408" cy="227"/>
                    </a:xfrm>
                    <a:prstGeom prst="rect">
                      <a:avLst/>
                    </a:prstGeom>
                    <a:solidFill>
                      <a:srgbClr val="EDA007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5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430" y="3790"/>
                      <a:ext cx="408" cy="227"/>
                    </a:xfrm>
                    <a:prstGeom prst="rect">
                      <a:avLst/>
                    </a:prstGeom>
                    <a:solidFill>
                      <a:srgbClr val="E6B912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59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38" y="3790"/>
                      <a:ext cx="408" cy="227"/>
                    </a:xfrm>
                    <a:prstGeom prst="rect">
                      <a:avLst/>
                    </a:prstGeom>
                    <a:solidFill>
                      <a:srgbClr val="B1AB33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6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6" y="3790"/>
                      <a:ext cx="408" cy="227"/>
                    </a:xfrm>
                    <a:prstGeom prst="rect">
                      <a:avLst/>
                    </a:prstGeom>
                    <a:solidFill>
                      <a:srgbClr val="49672B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61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54" y="3790"/>
                      <a:ext cx="408" cy="227"/>
                    </a:xfrm>
                    <a:prstGeom prst="rect">
                      <a:avLst/>
                    </a:prstGeom>
                    <a:solidFill>
                      <a:srgbClr val="2A685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14367" name="Group 31"/>
                  <p:cNvGrpSpPr>
                    <a:grpSpLocks/>
                  </p:cNvGrpSpPr>
                  <p:nvPr/>
                </p:nvGrpSpPr>
                <p:grpSpPr bwMode="auto">
                  <a:xfrm>
                    <a:off x="0" y="3791"/>
                    <a:ext cx="1631" cy="229"/>
                    <a:chOff x="0" y="3791"/>
                    <a:chExt cx="1631" cy="229"/>
                  </a:xfrm>
                </p:grpSpPr>
                <p:sp>
                  <p:nvSpPr>
                    <p:cNvPr id="14353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0" y="3793"/>
                      <a:ext cx="408" cy="227"/>
                    </a:xfrm>
                    <a:prstGeom prst="rect">
                      <a:avLst/>
                    </a:prstGeom>
                    <a:solidFill>
                      <a:srgbClr val="B10303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5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9" y="3793"/>
                      <a:ext cx="408" cy="227"/>
                    </a:xfrm>
                    <a:prstGeom prst="rect">
                      <a:avLst/>
                    </a:prstGeom>
                    <a:solidFill>
                      <a:srgbClr val="C43604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5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7" y="3791"/>
                      <a:ext cx="408" cy="227"/>
                    </a:xfrm>
                    <a:prstGeom prst="rect">
                      <a:avLst/>
                    </a:prstGeom>
                    <a:solidFill>
                      <a:srgbClr val="C64606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14366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23" y="3793"/>
                      <a:ext cx="408" cy="227"/>
                    </a:xfrm>
                    <a:prstGeom prst="rect">
                      <a:avLst/>
                    </a:prstGeom>
                    <a:solidFill>
                      <a:srgbClr val="A9740B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</p:grp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0" y="3785"/>
                <a:ext cx="5690" cy="227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4374" name="Text Box 38"/>
            <p:cNvSpPr txBox="1">
              <a:spLocks noChangeArrowheads="1"/>
            </p:cNvSpPr>
            <p:nvPr/>
          </p:nvSpPr>
          <p:spPr bwMode="auto">
            <a:xfrm>
              <a:off x="-40" y="2936"/>
              <a:ext cx="59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b="1">
                  <a:solidFill>
                    <a:srgbClr val="000000"/>
                  </a:solidFill>
                </a:rPr>
                <a:t> 0        1        2        3        4       5        6        7        8        9       10      11      12      13      14</a:t>
              </a:r>
            </a:p>
          </p:txBody>
        </p:sp>
      </p:grpSp>
      <p:grpSp>
        <p:nvGrpSpPr>
          <p:cNvPr id="14381" name="Group 45"/>
          <p:cNvGrpSpPr>
            <a:grpSpLocks/>
          </p:cNvGrpSpPr>
          <p:nvPr/>
        </p:nvGrpSpPr>
        <p:grpSpPr bwMode="auto">
          <a:xfrm>
            <a:off x="179388" y="3452813"/>
            <a:ext cx="4392612" cy="457200"/>
            <a:chOff x="113" y="2840"/>
            <a:chExt cx="2767" cy="288"/>
          </a:xfrm>
        </p:grpSpPr>
        <p:sp>
          <p:nvSpPr>
            <p:cNvPr id="14376" name="Line 40"/>
            <p:cNvSpPr>
              <a:spLocks noChangeShapeType="1"/>
            </p:cNvSpPr>
            <p:nvPr/>
          </p:nvSpPr>
          <p:spPr bwMode="auto">
            <a:xfrm>
              <a:off x="113" y="3113"/>
              <a:ext cx="2767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78" name="Text Box 42"/>
            <p:cNvSpPr txBox="1">
              <a:spLocks noChangeArrowheads="1"/>
            </p:cNvSpPr>
            <p:nvPr/>
          </p:nvSpPr>
          <p:spPr bwMode="auto">
            <a:xfrm>
              <a:off x="295" y="2840"/>
              <a:ext cx="2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Zuur(der)</a:t>
              </a:r>
            </a:p>
          </p:txBody>
        </p:sp>
      </p:grpSp>
      <p:grpSp>
        <p:nvGrpSpPr>
          <p:cNvPr id="14380" name="Group 44"/>
          <p:cNvGrpSpPr>
            <a:grpSpLocks/>
          </p:cNvGrpSpPr>
          <p:nvPr/>
        </p:nvGrpSpPr>
        <p:grpSpPr bwMode="auto">
          <a:xfrm>
            <a:off x="4572000" y="3429000"/>
            <a:ext cx="4392613" cy="457200"/>
            <a:chOff x="2880" y="2825"/>
            <a:chExt cx="2767" cy="288"/>
          </a:xfrm>
        </p:grpSpPr>
        <p:sp>
          <p:nvSpPr>
            <p:cNvPr id="14377" name="Line 41"/>
            <p:cNvSpPr>
              <a:spLocks noChangeShapeType="1"/>
            </p:cNvSpPr>
            <p:nvPr/>
          </p:nvSpPr>
          <p:spPr bwMode="auto">
            <a:xfrm flipH="1">
              <a:off x="2880" y="3113"/>
              <a:ext cx="2767" cy="0"/>
            </a:xfrm>
            <a:prstGeom prst="line">
              <a:avLst/>
            </a:prstGeom>
            <a:noFill/>
            <a:ln w="38100">
              <a:solidFill>
                <a:srgbClr val="186A5A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79" name="Text Box 43"/>
            <p:cNvSpPr txBox="1">
              <a:spLocks noChangeArrowheads="1"/>
            </p:cNvSpPr>
            <p:nvPr/>
          </p:nvSpPr>
          <p:spPr bwMode="auto">
            <a:xfrm>
              <a:off x="3016" y="2825"/>
              <a:ext cx="25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Basisch(er)</a:t>
              </a:r>
            </a:p>
          </p:txBody>
        </p:sp>
      </p:grpSp>
      <p:grpSp>
        <p:nvGrpSpPr>
          <p:cNvPr id="14384" name="Group 48"/>
          <p:cNvGrpSpPr>
            <a:grpSpLocks/>
          </p:cNvGrpSpPr>
          <p:nvPr/>
        </p:nvGrpSpPr>
        <p:grpSpPr bwMode="auto">
          <a:xfrm>
            <a:off x="3708400" y="3284538"/>
            <a:ext cx="1728788" cy="528637"/>
            <a:chOff x="2336" y="2734"/>
            <a:chExt cx="1089" cy="333"/>
          </a:xfrm>
        </p:grpSpPr>
        <p:sp>
          <p:nvSpPr>
            <p:cNvPr id="14382" name="Line 46"/>
            <p:cNvSpPr>
              <a:spLocks noChangeShapeType="1"/>
            </p:cNvSpPr>
            <p:nvPr/>
          </p:nvSpPr>
          <p:spPr bwMode="auto">
            <a:xfrm>
              <a:off x="2880" y="2954"/>
              <a:ext cx="0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83" name="Text Box 47"/>
            <p:cNvSpPr txBox="1">
              <a:spLocks noChangeArrowheads="1"/>
            </p:cNvSpPr>
            <p:nvPr/>
          </p:nvSpPr>
          <p:spPr bwMode="auto">
            <a:xfrm>
              <a:off x="2336" y="2734"/>
              <a:ext cx="108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neutraal</a:t>
              </a:r>
            </a:p>
          </p:txBody>
        </p:sp>
      </p:grpSp>
      <p:grpSp>
        <p:nvGrpSpPr>
          <p:cNvPr id="14410" name="Group 74"/>
          <p:cNvGrpSpPr>
            <a:grpSpLocks/>
          </p:cNvGrpSpPr>
          <p:nvPr/>
        </p:nvGrpSpPr>
        <p:grpSpPr bwMode="auto">
          <a:xfrm>
            <a:off x="379413" y="4657725"/>
            <a:ext cx="1296987" cy="828675"/>
            <a:chOff x="239" y="3297"/>
            <a:chExt cx="817" cy="522"/>
          </a:xfrm>
        </p:grpSpPr>
        <p:sp>
          <p:nvSpPr>
            <p:cNvPr id="14385" name="Text Box 49"/>
            <p:cNvSpPr txBox="1">
              <a:spLocks noChangeArrowheads="1"/>
            </p:cNvSpPr>
            <p:nvPr/>
          </p:nvSpPr>
          <p:spPr bwMode="auto">
            <a:xfrm>
              <a:off x="239" y="3569"/>
              <a:ext cx="8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maagsap</a:t>
              </a:r>
            </a:p>
          </p:txBody>
        </p:sp>
        <p:sp>
          <p:nvSpPr>
            <p:cNvPr id="14386" name="Line 50"/>
            <p:cNvSpPr>
              <a:spLocks noChangeShapeType="1"/>
            </p:cNvSpPr>
            <p:nvPr/>
          </p:nvSpPr>
          <p:spPr bwMode="auto">
            <a:xfrm flipV="1">
              <a:off x="713" y="3297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14411" name="Group 75"/>
          <p:cNvGrpSpPr>
            <a:grpSpLocks/>
          </p:cNvGrpSpPr>
          <p:nvPr/>
        </p:nvGrpSpPr>
        <p:grpSpPr bwMode="auto">
          <a:xfrm>
            <a:off x="920750" y="4670425"/>
            <a:ext cx="1512888" cy="1400175"/>
            <a:chOff x="580" y="3302"/>
            <a:chExt cx="953" cy="882"/>
          </a:xfrm>
        </p:grpSpPr>
        <p:sp>
          <p:nvSpPr>
            <p:cNvPr id="14387" name="Line 51"/>
            <p:cNvSpPr>
              <a:spLocks noChangeShapeType="1"/>
            </p:cNvSpPr>
            <p:nvPr/>
          </p:nvSpPr>
          <p:spPr bwMode="auto">
            <a:xfrm flipV="1">
              <a:off x="1017" y="3302"/>
              <a:ext cx="0" cy="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90" name="Text Box 54"/>
            <p:cNvSpPr txBox="1">
              <a:spLocks noChangeArrowheads="1"/>
            </p:cNvSpPr>
            <p:nvPr/>
          </p:nvSpPr>
          <p:spPr bwMode="auto">
            <a:xfrm>
              <a:off x="580" y="3934"/>
              <a:ext cx="9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citroensap</a:t>
              </a:r>
            </a:p>
          </p:txBody>
        </p:sp>
      </p:grpSp>
      <p:grpSp>
        <p:nvGrpSpPr>
          <p:cNvPr id="14412" name="Group 76"/>
          <p:cNvGrpSpPr>
            <a:grpSpLocks/>
          </p:cNvGrpSpPr>
          <p:nvPr/>
        </p:nvGrpSpPr>
        <p:grpSpPr bwMode="auto">
          <a:xfrm>
            <a:off x="1512888" y="4665663"/>
            <a:ext cx="1512887" cy="833437"/>
            <a:chOff x="953" y="3299"/>
            <a:chExt cx="953" cy="525"/>
          </a:xfrm>
        </p:grpSpPr>
        <p:sp>
          <p:nvSpPr>
            <p:cNvPr id="14388" name="Line 52"/>
            <p:cNvSpPr>
              <a:spLocks noChangeShapeType="1"/>
            </p:cNvSpPr>
            <p:nvPr/>
          </p:nvSpPr>
          <p:spPr bwMode="auto">
            <a:xfrm flipV="1">
              <a:off x="1156" y="3299"/>
              <a:ext cx="0" cy="2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91" name="Text Box 55"/>
            <p:cNvSpPr txBox="1">
              <a:spLocks noChangeArrowheads="1"/>
            </p:cNvSpPr>
            <p:nvPr/>
          </p:nvSpPr>
          <p:spPr bwMode="auto">
            <a:xfrm>
              <a:off x="953" y="3574"/>
              <a:ext cx="95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tafelazijn</a:t>
              </a:r>
            </a:p>
          </p:txBody>
        </p:sp>
      </p:grpSp>
      <p:grpSp>
        <p:nvGrpSpPr>
          <p:cNvPr id="14413" name="Group 77"/>
          <p:cNvGrpSpPr>
            <a:grpSpLocks/>
          </p:cNvGrpSpPr>
          <p:nvPr/>
        </p:nvGrpSpPr>
        <p:grpSpPr bwMode="auto">
          <a:xfrm>
            <a:off x="2863850" y="4670425"/>
            <a:ext cx="1670050" cy="1704975"/>
            <a:chOff x="1804" y="3305"/>
            <a:chExt cx="1052" cy="1074"/>
          </a:xfrm>
        </p:grpSpPr>
        <p:sp>
          <p:nvSpPr>
            <p:cNvPr id="14392" name="Text Box 56"/>
            <p:cNvSpPr txBox="1">
              <a:spLocks noChangeArrowheads="1"/>
            </p:cNvSpPr>
            <p:nvPr/>
          </p:nvSpPr>
          <p:spPr bwMode="auto">
            <a:xfrm>
              <a:off x="1804" y="3937"/>
              <a:ext cx="10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Regenwater,</a:t>
              </a:r>
              <a:b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huid</a:t>
              </a:r>
            </a:p>
          </p:txBody>
        </p:sp>
        <p:sp>
          <p:nvSpPr>
            <p:cNvPr id="14393" name="Line 57"/>
            <p:cNvSpPr>
              <a:spLocks noChangeShapeType="1"/>
            </p:cNvSpPr>
            <p:nvPr/>
          </p:nvSpPr>
          <p:spPr bwMode="auto">
            <a:xfrm flipV="1">
              <a:off x="2293" y="3305"/>
              <a:ext cx="0" cy="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14414" name="Group 78"/>
          <p:cNvGrpSpPr>
            <a:grpSpLocks/>
          </p:cNvGrpSpPr>
          <p:nvPr/>
        </p:nvGrpSpPr>
        <p:grpSpPr bwMode="auto">
          <a:xfrm>
            <a:off x="3648075" y="4673600"/>
            <a:ext cx="1670050" cy="993775"/>
            <a:chOff x="2298" y="3307"/>
            <a:chExt cx="1052" cy="626"/>
          </a:xfrm>
        </p:grpSpPr>
        <p:sp>
          <p:nvSpPr>
            <p:cNvPr id="14394" name="Line 58"/>
            <p:cNvSpPr>
              <a:spLocks noChangeShapeType="1"/>
            </p:cNvSpPr>
            <p:nvPr/>
          </p:nvSpPr>
          <p:spPr bwMode="auto">
            <a:xfrm flipV="1">
              <a:off x="2861" y="3307"/>
              <a:ext cx="0" cy="2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95" name="Text Box 59"/>
            <p:cNvSpPr txBox="1">
              <a:spLocks noChangeArrowheads="1"/>
            </p:cNvSpPr>
            <p:nvPr/>
          </p:nvSpPr>
          <p:spPr bwMode="auto">
            <a:xfrm>
              <a:off x="2298" y="3491"/>
              <a:ext cx="10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zuiver</a:t>
              </a:r>
              <a:br>
                <a:rPr lang="nl-NL" altLang="nl-NL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nl-NL" altLang="nl-NL" sz="20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 water</a:t>
              </a:r>
            </a:p>
          </p:txBody>
        </p:sp>
      </p:grpSp>
      <p:grpSp>
        <p:nvGrpSpPr>
          <p:cNvPr id="14415" name="Group 79"/>
          <p:cNvGrpSpPr>
            <a:grpSpLocks/>
          </p:cNvGrpSpPr>
          <p:nvPr/>
        </p:nvGrpSpPr>
        <p:grpSpPr bwMode="auto">
          <a:xfrm>
            <a:off x="4270375" y="4695825"/>
            <a:ext cx="1670050" cy="1371600"/>
            <a:chOff x="2690" y="3313"/>
            <a:chExt cx="1052" cy="864"/>
          </a:xfrm>
        </p:grpSpPr>
        <p:sp>
          <p:nvSpPr>
            <p:cNvPr id="14397" name="Line 61"/>
            <p:cNvSpPr>
              <a:spLocks noChangeShapeType="1"/>
            </p:cNvSpPr>
            <p:nvPr/>
          </p:nvSpPr>
          <p:spPr bwMode="auto">
            <a:xfrm flipV="1">
              <a:off x="3069" y="3313"/>
              <a:ext cx="0" cy="680"/>
            </a:xfrm>
            <a:prstGeom prst="line">
              <a:avLst/>
            </a:prstGeom>
            <a:noFill/>
            <a:ln w="38100">
              <a:solidFill>
                <a:srgbClr val="195C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98" name="Text Box 62"/>
            <p:cNvSpPr txBox="1">
              <a:spLocks noChangeArrowheads="1"/>
            </p:cNvSpPr>
            <p:nvPr/>
          </p:nvSpPr>
          <p:spPr bwMode="auto">
            <a:xfrm>
              <a:off x="2690" y="3927"/>
              <a:ext cx="10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bloed</a:t>
              </a:r>
            </a:p>
          </p:txBody>
        </p:sp>
      </p:grpSp>
      <p:grpSp>
        <p:nvGrpSpPr>
          <p:cNvPr id="14416" name="Group 80"/>
          <p:cNvGrpSpPr>
            <a:grpSpLocks/>
          </p:cNvGrpSpPr>
          <p:nvPr/>
        </p:nvGrpSpPr>
        <p:grpSpPr bwMode="auto">
          <a:xfrm>
            <a:off x="4859338" y="4686300"/>
            <a:ext cx="1670050" cy="1028700"/>
            <a:chOff x="3061" y="3315"/>
            <a:chExt cx="1052" cy="648"/>
          </a:xfrm>
        </p:grpSpPr>
        <p:sp>
          <p:nvSpPr>
            <p:cNvPr id="14396" name="Line 60"/>
            <p:cNvSpPr>
              <a:spLocks noChangeShapeType="1"/>
            </p:cNvSpPr>
            <p:nvPr/>
          </p:nvSpPr>
          <p:spPr bwMode="auto">
            <a:xfrm flipV="1">
              <a:off x="3478" y="3315"/>
              <a:ext cx="0" cy="272"/>
            </a:xfrm>
            <a:prstGeom prst="line">
              <a:avLst/>
            </a:prstGeom>
            <a:noFill/>
            <a:ln w="38100">
              <a:solidFill>
                <a:srgbClr val="195C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399" name="Text Box 63"/>
            <p:cNvSpPr txBox="1">
              <a:spLocks noChangeArrowheads="1"/>
            </p:cNvSpPr>
            <p:nvPr/>
          </p:nvSpPr>
          <p:spPr bwMode="auto">
            <a:xfrm>
              <a:off x="3061" y="3521"/>
              <a:ext cx="1052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Zeewater,</a:t>
              </a:r>
              <a:b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darmsap</a:t>
              </a:r>
            </a:p>
          </p:txBody>
        </p:sp>
      </p:grp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011863" y="4683125"/>
            <a:ext cx="1871662" cy="1384300"/>
            <a:chOff x="3787" y="3313"/>
            <a:chExt cx="1179" cy="872"/>
          </a:xfrm>
        </p:grpSpPr>
        <p:sp>
          <p:nvSpPr>
            <p:cNvPr id="14401" name="Text Box 65"/>
            <p:cNvSpPr txBox="1">
              <a:spLocks noChangeArrowheads="1"/>
            </p:cNvSpPr>
            <p:nvPr/>
          </p:nvSpPr>
          <p:spPr bwMode="auto">
            <a:xfrm>
              <a:off x="3787" y="3935"/>
              <a:ext cx="117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zeepoplossing</a:t>
              </a:r>
            </a:p>
          </p:txBody>
        </p:sp>
        <p:sp>
          <p:nvSpPr>
            <p:cNvPr id="14402" name="Line 66"/>
            <p:cNvSpPr>
              <a:spLocks noChangeShapeType="1"/>
            </p:cNvSpPr>
            <p:nvPr/>
          </p:nvSpPr>
          <p:spPr bwMode="auto">
            <a:xfrm flipV="1">
              <a:off x="4286" y="3313"/>
              <a:ext cx="0" cy="680"/>
            </a:xfrm>
            <a:prstGeom prst="line">
              <a:avLst/>
            </a:prstGeom>
            <a:noFill/>
            <a:ln w="38100">
              <a:solidFill>
                <a:srgbClr val="195C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14422" name="Group 86"/>
          <p:cNvGrpSpPr>
            <a:grpSpLocks/>
          </p:cNvGrpSpPr>
          <p:nvPr/>
        </p:nvGrpSpPr>
        <p:grpSpPr bwMode="auto">
          <a:xfrm>
            <a:off x="6511925" y="4660900"/>
            <a:ext cx="1871663" cy="1049338"/>
            <a:chOff x="4102" y="2936"/>
            <a:chExt cx="1179" cy="661"/>
          </a:xfrm>
        </p:grpSpPr>
        <p:sp>
          <p:nvSpPr>
            <p:cNvPr id="14404" name="Text Box 68"/>
            <p:cNvSpPr txBox="1">
              <a:spLocks noChangeArrowheads="1"/>
            </p:cNvSpPr>
            <p:nvPr/>
          </p:nvSpPr>
          <p:spPr bwMode="auto">
            <a:xfrm>
              <a:off x="4102" y="3155"/>
              <a:ext cx="117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huishoud</a:t>
              </a:r>
              <a:b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</a:b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ammonia</a:t>
              </a:r>
            </a:p>
          </p:txBody>
        </p:sp>
        <p:sp>
          <p:nvSpPr>
            <p:cNvPr id="14403" name="Line 67"/>
            <p:cNvSpPr>
              <a:spLocks noChangeShapeType="1"/>
            </p:cNvSpPr>
            <p:nvPr/>
          </p:nvSpPr>
          <p:spPr bwMode="auto">
            <a:xfrm flipV="1">
              <a:off x="4694" y="2936"/>
              <a:ext cx="0" cy="272"/>
            </a:xfrm>
            <a:prstGeom prst="line">
              <a:avLst/>
            </a:prstGeom>
            <a:noFill/>
            <a:ln w="38100">
              <a:solidFill>
                <a:srgbClr val="195C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</p:grpSp>
      <p:grpSp>
        <p:nvGrpSpPr>
          <p:cNvPr id="14424" name="Group 88"/>
          <p:cNvGrpSpPr>
            <a:grpSpLocks/>
          </p:cNvGrpSpPr>
          <p:nvPr/>
        </p:nvGrpSpPr>
        <p:grpSpPr bwMode="auto">
          <a:xfrm>
            <a:off x="8310563" y="4673600"/>
            <a:ext cx="1022350" cy="812800"/>
            <a:chOff x="5235" y="2944"/>
            <a:chExt cx="644" cy="512"/>
          </a:xfrm>
        </p:grpSpPr>
        <p:sp>
          <p:nvSpPr>
            <p:cNvPr id="14405" name="Line 69"/>
            <p:cNvSpPr>
              <a:spLocks noChangeShapeType="1"/>
            </p:cNvSpPr>
            <p:nvPr/>
          </p:nvSpPr>
          <p:spPr bwMode="auto">
            <a:xfrm flipV="1">
              <a:off x="5658" y="2944"/>
              <a:ext cx="0" cy="272"/>
            </a:xfrm>
            <a:prstGeom prst="line">
              <a:avLst/>
            </a:prstGeom>
            <a:noFill/>
            <a:ln w="38100">
              <a:solidFill>
                <a:srgbClr val="195C6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407" name="Text Box 71"/>
            <p:cNvSpPr txBox="1">
              <a:spLocks noChangeArrowheads="1"/>
            </p:cNvSpPr>
            <p:nvPr/>
          </p:nvSpPr>
          <p:spPr bwMode="auto">
            <a:xfrm>
              <a:off x="5235" y="3206"/>
              <a:ext cx="64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195C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loog</a:t>
              </a:r>
            </a:p>
          </p:txBody>
        </p:sp>
      </p:grpSp>
      <p:grpSp>
        <p:nvGrpSpPr>
          <p:cNvPr id="14409" name="Group 73"/>
          <p:cNvGrpSpPr>
            <a:grpSpLocks/>
          </p:cNvGrpSpPr>
          <p:nvPr/>
        </p:nvGrpSpPr>
        <p:grpSpPr bwMode="auto">
          <a:xfrm>
            <a:off x="-82550" y="4678363"/>
            <a:ext cx="1368425" cy="1393825"/>
            <a:chOff x="-52" y="3310"/>
            <a:chExt cx="862" cy="878"/>
          </a:xfrm>
        </p:grpSpPr>
        <p:sp>
          <p:nvSpPr>
            <p:cNvPr id="14406" name="Line 70"/>
            <p:cNvSpPr>
              <a:spLocks noChangeShapeType="1"/>
            </p:cNvSpPr>
            <p:nvPr/>
          </p:nvSpPr>
          <p:spPr bwMode="auto">
            <a:xfrm flipV="1">
              <a:off x="94" y="3310"/>
              <a:ext cx="0" cy="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>
                <a:solidFill>
                  <a:srgbClr val="000000"/>
                </a:solidFill>
              </a:endParaRPr>
            </a:p>
          </p:txBody>
        </p:sp>
        <p:sp>
          <p:nvSpPr>
            <p:cNvPr id="14408" name="Text Box 72"/>
            <p:cNvSpPr txBox="1">
              <a:spLocks noChangeArrowheads="1"/>
            </p:cNvSpPr>
            <p:nvPr/>
          </p:nvSpPr>
          <p:spPr bwMode="auto">
            <a:xfrm>
              <a:off x="-52" y="3938"/>
              <a:ext cx="86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000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zoutzuur</a:t>
              </a:r>
            </a:p>
          </p:txBody>
        </p:sp>
      </p:grpSp>
      <p:sp>
        <p:nvSpPr>
          <p:cNvPr id="14419" name="Rectangle 8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92150"/>
          </a:xfrm>
          <a:noFill/>
          <a:ln/>
        </p:spPr>
        <p:txBody>
          <a:bodyPr/>
          <a:lstStyle/>
          <a:p>
            <a:pPr algn="l"/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pH-papier</a:t>
            </a:r>
          </a:p>
        </p:txBody>
      </p:sp>
      <p:sp>
        <p:nvSpPr>
          <p:cNvPr id="14420" name="AutoShape 84"/>
          <p:cNvSpPr>
            <a:spLocks noChangeArrowheads="1"/>
          </p:cNvSpPr>
          <p:nvPr/>
        </p:nvSpPr>
        <p:spPr bwMode="auto">
          <a:xfrm>
            <a:off x="539750" y="836613"/>
            <a:ext cx="2087563" cy="936625"/>
          </a:xfrm>
          <a:prstGeom prst="wedgeRoundRectCallout">
            <a:avLst>
              <a:gd name="adj1" fmla="val 218819"/>
              <a:gd name="adj2" fmla="val -85931"/>
              <a:gd name="adj3" fmla="val 16667"/>
            </a:avLst>
          </a:prstGeom>
          <a:solidFill>
            <a:srgbClr val="D6FAB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Papier met indicator</a:t>
            </a:r>
          </a:p>
        </p:txBody>
      </p:sp>
      <p:sp>
        <p:nvSpPr>
          <p:cNvPr id="14421" name="AutoShape 85"/>
          <p:cNvSpPr>
            <a:spLocks noChangeArrowheads="1"/>
          </p:cNvSpPr>
          <p:nvPr/>
        </p:nvSpPr>
        <p:spPr bwMode="auto">
          <a:xfrm>
            <a:off x="468313" y="2060575"/>
            <a:ext cx="3311525" cy="576263"/>
          </a:xfrm>
          <a:prstGeom prst="wedgeRoundRectCallout">
            <a:avLst>
              <a:gd name="adj1" fmla="val 131977"/>
              <a:gd name="adj2" fmla="val -184162"/>
              <a:gd name="adj3" fmla="val 16667"/>
            </a:avLst>
          </a:prstGeom>
          <a:solidFill>
            <a:srgbClr val="D6FAB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 b="1">
                <a:solidFill>
                  <a:srgbClr val="FF3300"/>
                </a:solidFill>
                <a:latin typeface="Comic Sans MS" pitchFamily="66" charset="0"/>
              </a:rPr>
              <a:t>pH en testkleuren</a:t>
            </a:r>
          </a:p>
        </p:txBody>
      </p:sp>
    </p:spTree>
    <p:extLst>
      <p:ext uri="{BB962C8B-B14F-4D97-AF65-F5344CB8AC3E}">
        <p14:creationId xmlns:p14="http://schemas.microsoft.com/office/powerpoint/2010/main" val="263849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4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4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4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4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9" grpId="0"/>
      <p:bldP spid="14420" grpId="0" animBg="1"/>
      <p:bldP spid="144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875" y="44450"/>
            <a:ext cx="80803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Omrekenen van eenheden: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9050" y="752475"/>
            <a:ext cx="91440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dm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1 L = 1000 mL = 1000 cm</a:t>
            </a:r>
            <a:r>
              <a:rPr lang="nl-NL" altLang="nl-NL" sz="3200" b="1" baseline="300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</a:p>
        </p:txBody>
      </p:sp>
      <p:sp>
        <p:nvSpPr>
          <p:cNvPr id="20595" name="Rectangle 115"/>
          <p:cNvSpPr>
            <a:spLocks noChangeArrowheads="1"/>
          </p:cNvSpPr>
          <p:nvPr/>
        </p:nvSpPr>
        <p:spPr bwMode="auto">
          <a:xfrm>
            <a:off x="8135938" y="6499225"/>
            <a:ext cx="10080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4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hlinkClick r:id="rId2" action="ppaction://hlinksldjump"/>
              </a:rPr>
              <a:t>menu</a:t>
            </a:r>
            <a:endParaRPr lang="nl-NL" altLang="nl-NL" sz="24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6" name="Rectangle 116"/>
          <p:cNvSpPr>
            <a:spLocks noChangeArrowheads="1"/>
          </p:cNvSpPr>
          <p:nvPr/>
        </p:nvSpPr>
        <p:spPr bwMode="auto">
          <a:xfrm>
            <a:off x="34925" y="1427163"/>
            <a:ext cx="27368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kg = 1000 g</a:t>
            </a:r>
            <a:endParaRPr lang="nl-NL" altLang="nl-NL" sz="3200" b="1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7" name="Rectangle 117"/>
          <p:cNvSpPr>
            <a:spLocks noChangeArrowheads="1"/>
          </p:cNvSpPr>
          <p:nvPr/>
        </p:nvSpPr>
        <p:spPr bwMode="auto">
          <a:xfrm>
            <a:off x="34925" y="2074863"/>
            <a:ext cx="27368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 g = 1000 mg</a:t>
            </a:r>
            <a:endParaRPr lang="nl-NL" altLang="nl-NL" sz="3200" b="1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8" name="Rectangle 118"/>
          <p:cNvSpPr>
            <a:spLocks noChangeArrowheads="1"/>
          </p:cNvSpPr>
          <p:nvPr/>
        </p:nvSpPr>
        <p:spPr bwMode="auto">
          <a:xfrm>
            <a:off x="0" y="2733675"/>
            <a:ext cx="273685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Voorbeeld: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599" name="Rectangle 119"/>
          <p:cNvSpPr>
            <a:spLocks noChangeArrowheads="1"/>
          </p:cNvSpPr>
          <p:nvPr/>
        </p:nvSpPr>
        <p:spPr bwMode="auto">
          <a:xfrm>
            <a:off x="0" y="3213100"/>
            <a:ext cx="91440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 hebt een oplossing van 50 g/L.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Reken dit om in mg/mL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00" name="Rectangle 120"/>
          <p:cNvSpPr>
            <a:spLocks noChangeArrowheads="1"/>
          </p:cNvSpPr>
          <p:nvPr/>
        </p:nvSpPr>
        <p:spPr bwMode="auto">
          <a:xfrm>
            <a:off x="0" y="4208463"/>
            <a:ext cx="47879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Opl.:</a:t>
            </a:r>
            <a:endParaRPr lang="nl-NL" altLang="nl-NL" sz="3200" baseline="30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01" name="Rectangle 121"/>
          <p:cNvSpPr>
            <a:spLocks noChangeArrowheads="1"/>
          </p:cNvSpPr>
          <p:nvPr/>
        </p:nvSpPr>
        <p:spPr bwMode="auto">
          <a:xfrm>
            <a:off x="12700" y="4652963"/>
            <a:ext cx="91440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Je hebt 1 L = 1000 mL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02" name="Rectangle 122"/>
          <p:cNvSpPr>
            <a:spLocks noChangeArrowheads="1"/>
          </p:cNvSpPr>
          <p:nvPr/>
        </p:nvSpPr>
        <p:spPr bwMode="auto">
          <a:xfrm>
            <a:off x="14288" y="5178425"/>
            <a:ext cx="7993062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Daarin is 50 g = 50.000 mg opgelost.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603" name="Rectangle 123"/>
          <p:cNvSpPr>
            <a:spLocks noChangeArrowheads="1"/>
          </p:cNvSpPr>
          <p:nvPr/>
        </p:nvSpPr>
        <p:spPr bwMode="auto">
          <a:xfrm>
            <a:off x="1588" y="5805488"/>
            <a:ext cx="9142412" cy="91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 concentratie is dus</a:t>
            </a:r>
            <a:b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r>
              <a:rPr lang="nl-NL" altLang="nl-NL" sz="3200">
                <a:solidFill>
                  <a:srgbClr val="3333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50.000 mg/1000 mL = 50 mg/mL</a:t>
            </a:r>
            <a:endParaRPr lang="nl-NL" altLang="nl-NL" sz="3200" baseline="30000">
              <a:solidFill>
                <a:srgbClr val="3333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3769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6" grpId="0"/>
      <p:bldP spid="20596" grpId="0"/>
      <p:bldP spid="20597" grpId="0"/>
      <p:bldP spid="20598" grpId="0"/>
      <p:bldP spid="20599" grpId="0"/>
      <p:bldP spid="20600" grpId="0"/>
      <p:bldP spid="20601" grpId="0"/>
      <p:bldP spid="20602" grpId="0"/>
      <p:bldP spid="20603" grpId="0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424</Words>
  <Application>Microsoft Office PowerPoint</Application>
  <PresentationFormat>Diavoorstelling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Standaardontwerp</vt:lpstr>
      <vt:lpstr>Concentratie en pH</vt:lpstr>
      <vt:lpstr>De concentratie bij verdunning</vt:lpstr>
      <vt:lpstr>De concentratie bij overschenken</vt:lpstr>
      <vt:lpstr>Concentratie berekenen</vt:lpstr>
      <vt:lpstr>Concentratie berekenen</vt:lpstr>
      <vt:lpstr>Concentratie berekenen</vt:lpstr>
      <vt:lpstr>Rode kool als indicator</vt:lpstr>
      <vt:lpstr>pH-papier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Concentratie en pH</dc:title>
  <dc:creator>Ton&amp;Els</dc:creator>
  <cp:lastModifiedBy>Ton&amp;Els</cp:lastModifiedBy>
  <cp:revision>3</cp:revision>
  <dcterms:created xsi:type="dcterms:W3CDTF">2018-10-05T19:52:21Z</dcterms:created>
  <dcterms:modified xsi:type="dcterms:W3CDTF">2021-02-11T11:45:24Z</dcterms:modified>
</cp:coreProperties>
</file>