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56" r:id="rId2"/>
    <p:sldId id="311" r:id="rId3"/>
    <p:sldId id="310" r:id="rId4"/>
    <p:sldId id="309" r:id="rId5"/>
    <p:sldId id="314" r:id="rId6"/>
    <p:sldId id="313" r:id="rId7"/>
  </p:sldIdLst>
  <p:sldSz cx="9144000" cy="6858000" type="screen4x3"/>
  <p:notesSz cx="6858000" cy="9144000"/>
  <p:defaultTextStyle>
    <a:defPPr>
      <a:defRPr lang="nl-NL"/>
    </a:defPPr>
    <a:lvl1pPr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3300"/>
    <a:srgbClr val="FBFBA1"/>
    <a:srgbClr val="00FFCC"/>
    <a:srgbClr val="99FFCC"/>
    <a:srgbClr val="FF9900"/>
    <a:srgbClr val="CC99FF"/>
    <a:srgbClr val="FFFF00"/>
    <a:srgbClr val="C6FE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833" autoAdjust="0"/>
    <p:restoredTop sz="94667" autoAdjust="0"/>
  </p:normalViewPr>
  <p:slideViewPr>
    <p:cSldViewPr>
      <p:cViewPr varScale="1">
        <p:scale>
          <a:sx n="77" d="100"/>
          <a:sy n="77" d="100"/>
        </p:scale>
        <p:origin x="1349" y="6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  <p:sld r:id="rId2" collapse="1"/>
      <p:sld r:id="rId3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_rels/viewProps.xml.rels><?xml version="1.0" encoding="UTF-8" standalone="yes"?>
<Relationships xmlns="http://schemas.openxmlformats.org/package/2006/relationships"><Relationship Id="rId3" Type="http://schemas.openxmlformats.org/officeDocument/2006/relationships/slide" Target="slides/slide6.xml"/><Relationship Id="rId2" Type="http://schemas.openxmlformats.org/officeDocument/2006/relationships/slide" Target="slides/slide4.xml"/><Relationship Id="rId1" Type="http://schemas.openxmlformats.org/officeDocument/2006/relationships/slide" Target="slides/slid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451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451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451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7CB3DC1-E953-4908-92C7-327A6C8FEC8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57172813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819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458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 noProof="0"/>
              <a:t>Klik om de opmaakprofielen van de modeltekst te bewerken</a:t>
            </a:r>
          </a:p>
          <a:p>
            <a:pPr lvl="1"/>
            <a:r>
              <a:rPr lang="nl-NL" altLang="nl-NL" noProof="0"/>
              <a:t>Tweede niveau</a:t>
            </a:r>
          </a:p>
          <a:p>
            <a:pPr lvl="2"/>
            <a:r>
              <a:rPr lang="nl-NL" altLang="nl-NL" noProof="0"/>
              <a:t>Derde niveau</a:t>
            </a:r>
          </a:p>
          <a:p>
            <a:pPr lvl="3"/>
            <a:r>
              <a:rPr lang="nl-NL" altLang="nl-NL" noProof="0"/>
              <a:t>Vierde niveau</a:t>
            </a:r>
          </a:p>
          <a:p>
            <a:pPr lvl="4"/>
            <a:r>
              <a:rPr lang="nl-NL" altLang="nl-NL" noProof="0"/>
              <a:t>Vijfde niveau</a:t>
            </a:r>
          </a:p>
        </p:txBody>
      </p:sp>
      <p:sp>
        <p:nvSpPr>
          <p:cNvPr id="2458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2458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AA42FC0-5004-43CA-8693-286082AB616C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56038596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nl-NL"/>
              <a:t>Klik om de ondertitelstijl van het model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9375BFF-FE9C-44F5-9E4C-6AFC95A45CD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4087655389"/>
      </p:ext>
    </p:extLst>
  </p:cSld>
  <p:clrMapOvr>
    <a:masterClrMapping/>
  </p:clrMapOvr>
  <p:transition advTm="66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4EBF528-7884-419E-8268-A6A5176BC542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661417785"/>
      </p:ext>
    </p:extLst>
  </p:cSld>
  <p:clrMapOvr>
    <a:masterClrMapping/>
  </p:clrMapOvr>
  <p:transition advTm="66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6F08CF5-E3AC-4683-A451-0FC51E707FF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464373381"/>
      </p:ext>
    </p:extLst>
  </p:cSld>
  <p:clrMapOvr>
    <a:masterClrMapping/>
  </p:clrMapOvr>
  <p:transition advTm="66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263568-0264-4DE2-90FB-81A3F92BC9C6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34144154"/>
      </p:ext>
    </p:extLst>
  </p:cSld>
  <p:clrMapOvr>
    <a:masterClrMapping/>
  </p:clrMapOvr>
  <p:transition advTm="66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8401F58-6516-4E0E-9527-C4B76666D218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992247647"/>
      </p:ext>
    </p:extLst>
  </p:cSld>
  <p:clrMapOvr>
    <a:masterClrMapping/>
  </p:clrMapOvr>
  <p:transition advTm="66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1CB7EA7-EE0F-4A28-A368-9C7968870B71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770228977"/>
      </p:ext>
    </p:extLst>
  </p:cSld>
  <p:clrMapOvr>
    <a:masterClrMapping/>
  </p:clrMapOvr>
  <p:transition advTm="66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21F885-6D7B-4842-BA91-7F70C625ACE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2920958372"/>
      </p:ext>
    </p:extLst>
  </p:cSld>
  <p:clrMapOvr>
    <a:masterClrMapping/>
  </p:clrMapOvr>
  <p:transition advTm="66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/>
              <a:t>Klik om de stijl te bewerken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B7C532-F2D6-4DE0-9C97-F6DA6F82450B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253899934"/>
      </p:ext>
    </p:extLst>
  </p:cSld>
  <p:clrMapOvr>
    <a:masterClrMapping/>
  </p:clrMapOvr>
  <p:transition advTm="66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A8318B4-C4AF-4779-B345-1FB2EA56A1FA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1868590383"/>
      </p:ext>
    </p:extLst>
  </p:cSld>
  <p:clrMapOvr>
    <a:masterClrMapping/>
  </p:clrMapOvr>
  <p:transition advTm="66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l-NL"/>
              <a:t>Klik om de modelstijlen te bewerken</a:t>
            </a:r>
          </a:p>
          <a:p>
            <a:pPr lvl="1"/>
            <a:r>
              <a:rPr lang="nl-NL"/>
              <a:t>Tweede niveau</a:t>
            </a:r>
          </a:p>
          <a:p>
            <a:pPr lvl="2"/>
            <a:r>
              <a:rPr lang="nl-NL"/>
              <a:t>Derde niveau</a:t>
            </a:r>
          </a:p>
          <a:p>
            <a:pPr lvl="3"/>
            <a:r>
              <a:rPr lang="nl-NL"/>
              <a:t>Vierde niveau</a:t>
            </a:r>
          </a:p>
          <a:p>
            <a:pPr lvl="4"/>
            <a:r>
              <a:rPr lang="nl-NL"/>
              <a:t>Vijfde niveau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81F206-286A-4895-A4FE-F3336F2C5815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3844163345"/>
      </p:ext>
    </p:extLst>
  </p:cSld>
  <p:clrMapOvr>
    <a:masterClrMapping/>
  </p:clrMapOvr>
  <p:transition advTm="66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nl-NL"/>
              <a:t>Klik om de stijl te bewerken</a:t>
            </a: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nl-NL" noProof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nl-NL"/>
              <a:t>Klik om de modelstijlen te bewerken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1B709-C9F4-44BC-B816-1704F21C4023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  <p:extLst>
      <p:ext uri="{BB962C8B-B14F-4D97-AF65-F5344CB8AC3E}">
        <p14:creationId xmlns:p14="http://schemas.microsoft.com/office/powerpoint/2010/main" val="667518231"/>
      </p:ext>
    </p:extLst>
  </p:cSld>
  <p:clrMapOvr>
    <a:masterClrMapping/>
  </p:clrMapOvr>
  <p:transition advTm="66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het opmaakprofiel van de modeltitel te bewerken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nl-NL" altLang="nl-NL"/>
              <a:t>Klik om de opmaakprofielen van de modeltekst te bewerken</a:t>
            </a:r>
          </a:p>
          <a:p>
            <a:pPr lvl="1"/>
            <a:r>
              <a:rPr lang="nl-NL" altLang="nl-NL"/>
              <a:t>Tweede niveau</a:t>
            </a:r>
          </a:p>
          <a:p>
            <a:pPr lvl="2"/>
            <a:r>
              <a:rPr lang="nl-NL" altLang="nl-NL"/>
              <a:t>Derde niveau</a:t>
            </a:r>
          </a:p>
          <a:p>
            <a:pPr lvl="3"/>
            <a:r>
              <a:rPr lang="nl-NL" altLang="nl-NL"/>
              <a:t>Vierde niveau</a:t>
            </a:r>
          </a:p>
          <a:p>
            <a:pPr lvl="4"/>
            <a:r>
              <a:rPr lang="nl-NL" altLang="nl-NL"/>
              <a:t>Vijfde niveau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40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nl-NL" altLang="nl-NL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82C78FC0-FD4C-4193-A9D0-E470C11EEA2D}" type="slidenum">
              <a:rPr lang="nl-NL" altLang="nl-NL"/>
              <a:pPr>
                <a:defRPr/>
              </a:pPr>
              <a:t>‹nr.›</a:t>
            </a:fld>
            <a:endParaRPr lang="nl-NL" altLang="nl-N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Tm="660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slide" Target="slide5.xml"/><Relationship Id="rId3" Type="http://schemas.openxmlformats.org/officeDocument/2006/relationships/slide" Target="slide3.xml"/><Relationship Id="rId7" Type="http://schemas.openxmlformats.org/officeDocument/2006/relationships/slide" Target="slide6.xml"/><Relationship Id="rId2" Type="http://schemas.openxmlformats.org/officeDocument/2006/relationships/slide" Target="slide2.xml"/><Relationship Id="rId1" Type="http://schemas.openxmlformats.org/officeDocument/2006/relationships/slideLayout" Target="../slideLayouts/slideLayout6.xml"/><Relationship Id="rId6" Type="http://schemas.openxmlformats.org/officeDocument/2006/relationships/slide" Target="slide4.xml"/><Relationship Id="rId5" Type="http://schemas.openxmlformats.org/officeDocument/2006/relationships/image" Target="../media/image2.png"/><Relationship Id="rId4" Type="http://schemas.openxmlformats.org/officeDocument/2006/relationships/hyperlink" Target="http://www.agtijmensen.nl/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youtu.be/h6fP98_XiCo?si=jBsY4t0pgmG7VxzU" TargetMode="External"/><Relationship Id="rId7" Type="http://schemas.openxmlformats.org/officeDocument/2006/relationships/hyperlink" Target="https://youtu.be/1PsuRmFhN8c?si=BEj25-r5X_rnyYZe" TargetMode="External"/><Relationship Id="rId2" Type="http://schemas.openxmlformats.org/officeDocument/2006/relationships/hyperlink" Target="http://www.schooltv.nl/beeldbank/clip/20031208_23_02stofex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youtu.be/RupxJ8MbGso?si=O-weYjyZs-IqEQ0W" TargetMode="External"/><Relationship Id="rId5" Type="http://schemas.openxmlformats.org/officeDocument/2006/relationships/hyperlink" Target="https://youtu.be/9155zNJqpfA" TargetMode="External"/><Relationship Id="rId4" Type="http://schemas.openxmlformats.org/officeDocument/2006/relationships/hyperlink" Target="https://youtu.be/Vj5tOJ-XSpQ?si=NLUYPYJtm5en0jdd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7.jpe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-30023" y="0"/>
            <a:ext cx="7772400" cy="523220"/>
          </a:xfrm>
        </p:spPr>
        <p:txBody>
          <a:bodyPr>
            <a:spAutoFit/>
          </a:bodyPr>
          <a:lstStyle/>
          <a:p>
            <a:pPr algn="l" eaLnBrk="1" hangingPunct="1">
              <a:defRPr/>
            </a:pPr>
            <a:r>
              <a:rPr lang="en-US" altLang="nl-NL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Het </a:t>
            </a:r>
            <a:r>
              <a:rPr lang="en-US" altLang="nl-NL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ontstaan</a:t>
            </a:r>
            <a:r>
              <a:rPr lang="en-US" altLang="nl-NL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altLang="nl-NL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blussen</a:t>
            </a:r>
            <a:r>
              <a:rPr lang="en-US" altLang="nl-NL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van brand</a:t>
            </a:r>
            <a:endParaRPr lang="nl-NL" altLang="nl-NL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66" name="Rectangle 18"/>
          <p:cNvSpPr>
            <a:spLocks noChangeArrowheads="1"/>
          </p:cNvSpPr>
          <p:nvPr/>
        </p:nvSpPr>
        <p:spPr bwMode="auto">
          <a:xfrm>
            <a:off x="-29617" y="983784"/>
            <a:ext cx="9144000" cy="792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 defTabSz="357188">
              <a:defRPr/>
            </a:pPr>
            <a:r>
              <a:rPr lang="en-US" altLang="nl-N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	</a:t>
            </a:r>
            <a:r>
              <a:rPr lang="en-US" altLang="nl-N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De </a:t>
            </a:r>
            <a:r>
              <a:rPr lang="en-US" altLang="nl-NL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branddriehoek</a:t>
            </a:r>
            <a:r>
              <a:rPr lang="en-US" altLang="nl-N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 action="ppaction://hlinksldjump"/>
              </a:rPr>
              <a:t>.</a:t>
            </a:r>
            <a:endParaRPr lang="en-US" altLang="nl-NL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57188" algn="l">
              <a:defRPr/>
            </a:pPr>
            <a:r>
              <a:rPr lang="en-US" altLang="nl-NL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Drie</a:t>
            </a:r>
            <a:r>
              <a:rPr lang="en-US" altLang="nl-N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voorwaarden</a:t>
            </a:r>
            <a:r>
              <a:rPr lang="en-US" altLang="nl-N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</a:t>
            </a:r>
            <a:r>
              <a:rPr lang="en-US" altLang="nl-N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het </a:t>
            </a:r>
            <a:r>
              <a:rPr lang="en-US" altLang="nl-NL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ontstaan</a:t>
            </a:r>
            <a:r>
              <a:rPr lang="en-US" altLang="nl-N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van brand</a:t>
            </a:r>
            <a:endParaRPr lang="nl-NL" altLang="nl-NL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71" name="Rectangle 23"/>
          <p:cNvSpPr>
            <a:spLocks noChangeArrowheads="1"/>
          </p:cNvSpPr>
          <p:nvPr/>
        </p:nvSpPr>
        <p:spPr bwMode="auto">
          <a:xfrm>
            <a:off x="-29617" y="1884867"/>
            <a:ext cx="9147175" cy="536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en-US" altLang="nl-N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en-US" altLang="nl-NL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 action="ppaction://hlinksldjump"/>
              </a:rPr>
              <a:t>Blussen</a:t>
            </a:r>
            <a:endParaRPr lang="nl-NL" altLang="nl-NL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Rectangle 11">
            <a:extLst>
              <a:ext uri="{FF2B5EF4-FFF2-40B4-BE49-F238E27FC236}">
                <a16:creationId xmlns:a16="http://schemas.microsoft.com/office/drawing/2014/main" id="{AC1C574C-6A66-AC13-23CA-E36453DCFC2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1039" y="6529747"/>
            <a:ext cx="3240360" cy="333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algn="ctr">
              <a:defRPr sz="4400">
                <a:solidFill>
                  <a:schemeClr val="tx2"/>
                </a:solidFill>
                <a:latin typeface="Arial" charset="0"/>
              </a:defRPr>
            </a:lvl1pPr>
            <a:lvl2pPr algn="ctr"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fontAlgn="base">
              <a:spcBef>
                <a:spcPct val="0"/>
              </a:spcBef>
              <a:spcAft>
                <a:spcPct val="0"/>
              </a:spcAft>
            </a:pPr>
            <a:r>
              <a:rPr lang="en-US" altLang="nl-NL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© </a:t>
            </a:r>
            <a:r>
              <a:rPr lang="en-US" altLang="nl-NL" sz="1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www.agtijmensen.nl</a:t>
            </a:r>
            <a:r>
              <a:rPr lang="en-US" altLang="nl-NL" sz="1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1400" dirty="0">
                <a:solidFill>
                  <a:srgbClr val="0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15112023</a:t>
            </a:r>
            <a:endParaRPr lang="nl-NL" altLang="nl-NL" sz="1400" dirty="0">
              <a:solidFill>
                <a:srgbClr val="0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Afbeelding 2">
            <a:extLst>
              <a:ext uri="{FF2B5EF4-FFF2-40B4-BE49-F238E27FC236}">
                <a16:creationId xmlns:a16="http://schemas.microsoft.com/office/drawing/2014/main" id="{A1BF1E63-EA5F-8A92-76E0-393F02B3275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575122"/>
            <a:ext cx="817549" cy="288000"/>
          </a:xfrm>
          <a:prstGeom prst="rect">
            <a:avLst/>
          </a:prstGeom>
        </p:spPr>
      </p:pic>
      <p:sp>
        <p:nvSpPr>
          <p:cNvPr id="5" name="Tekstvak 4">
            <a:extLst>
              <a:ext uri="{FF2B5EF4-FFF2-40B4-BE49-F238E27FC236}">
                <a16:creationId xmlns:a16="http://schemas.microsoft.com/office/drawing/2014/main" id="{0DE552B5-3D52-717B-15A1-177BD58B1FC1}"/>
              </a:ext>
            </a:extLst>
          </p:cNvPr>
          <p:cNvSpPr txBox="1"/>
          <p:nvPr/>
        </p:nvSpPr>
        <p:spPr>
          <a:xfrm>
            <a:off x="-29617" y="2530362"/>
            <a:ext cx="647245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altLang="nl-N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en-US" altLang="nl-NL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6" action="ppaction://hlinksldjump"/>
              </a:rPr>
              <a:t>Omstandigheden</a:t>
            </a:r>
            <a:r>
              <a:rPr lang="en-US" altLang="nl-N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6" action="ppaction://hlinksldjump"/>
              </a:rPr>
              <a:t> die brand </a:t>
            </a:r>
            <a:r>
              <a:rPr lang="en-US" altLang="nl-NL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6" action="ppaction://hlinksldjump"/>
              </a:rPr>
              <a:t>bevorderen</a:t>
            </a:r>
            <a:endParaRPr lang="nl-NL" altLang="nl-NL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3110C65A-D7CA-349B-E32B-46BEE741C20D}"/>
              </a:ext>
            </a:extLst>
          </p:cNvPr>
          <p:cNvSpPr txBox="1"/>
          <p:nvPr/>
        </p:nvSpPr>
        <p:spPr>
          <a:xfrm>
            <a:off x="-30023" y="3830107"/>
            <a:ext cx="46266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altLang="nl-N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en-US" altLang="nl-NL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7" action="ppaction://hlinksldjump"/>
              </a:rPr>
              <a:t>Blusmiddelen</a:t>
            </a:r>
            <a:endParaRPr lang="nl-NL" altLang="nl-NL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4D99B649-8C39-4E06-0C92-C583CE33E1A8}"/>
              </a:ext>
            </a:extLst>
          </p:cNvPr>
          <p:cNvSpPr txBox="1"/>
          <p:nvPr/>
        </p:nvSpPr>
        <p:spPr>
          <a:xfrm>
            <a:off x="-30023" y="3101451"/>
            <a:ext cx="4626664" cy="46166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>
              <a:defRPr/>
            </a:pPr>
            <a:r>
              <a:rPr lang="en-US" altLang="nl-N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altLang="nl-N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8" action="ppaction://hlinksldjump"/>
              </a:rPr>
              <a:t>De </a:t>
            </a:r>
            <a:r>
              <a:rPr lang="en-US" altLang="nl-NL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8" action="ppaction://hlinksldjump"/>
              </a:rPr>
              <a:t>brandvijfhoek</a:t>
            </a:r>
            <a:endParaRPr lang="nl-NL" altLang="nl-NL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</p:cSld>
  <p:clrMapOvr>
    <a:masterClrMapping/>
  </p:clrMapOvr>
  <p:transition advTm="66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2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5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66" grpId="0"/>
      <p:bldP spid="2071" grpId="0"/>
      <p:bldP spid="5" grpId="0"/>
      <p:bldP spid="8" grpId="0"/>
      <p:bldP spid="9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2" name="AutoShape 2"/>
          <p:cNvSpPr>
            <a:spLocks noChangeArrowheads="1"/>
          </p:cNvSpPr>
          <p:nvPr/>
        </p:nvSpPr>
        <p:spPr bwMode="auto">
          <a:xfrm>
            <a:off x="2292350" y="1341438"/>
            <a:ext cx="4321175" cy="360045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2400"/>
          </a:p>
        </p:txBody>
      </p:sp>
      <p:sp>
        <p:nvSpPr>
          <p:cNvPr id="97283" name="Text Box 3"/>
          <p:cNvSpPr txBox="1">
            <a:spLocks noChangeArrowheads="1"/>
          </p:cNvSpPr>
          <p:nvPr/>
        </p:nvSpPr>
        <p:spPr bwMode="auto">
          <a:xfrm rot="18000000">
            <a:off x="1545432" y="2760811"/>
            <a:ext cx="2881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nl-NL" altLang="nl-NL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Zuurstof</a:t>
            </a:r>
          </a:p>
        </p:txBody>
      </p:sp>
      <p:sp>
        <p:nvSpPr>
          <p:cNvPr id="97284" name="Text Box 4"/>
          <p:cNvSpPr txBox="1">
            <a:spLocks noChangeArrowheads="1"/>
          </p:cNvSpPr>
          <p:nvPr/>
        </p:nvSpPr>
        <p:spPr bwMode="auto">
          <a:xfrm rot="3600000">
            <a:off x="4473576" y="2783036"/>
            <a:ext cx="2881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nl-NL" altLang="nl-NL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Brandstof</a:t>
            </a:r>
          </a:p>
        </p:txBody>
      </p:sp>
      <p:grpSp>
        <p:nvGrpSpPr>
          <p:cNvPr id="97285" name="Group 5"/>
          <p:cNvGrpSpPr>
            <a:grpSpLocks/>
          </p:cNvGrpSpPr>
          <p:nvPr/>
        </p:nvGrpSpPr>
        <p:grpSpPr bwMode="auto">
          <a:xfrm>
            <a:off x="2365375" y="4892675"/>
            <a:ext cx="4130675" cy="942975"/>
            <a:chOff x="3362" y="-743"/>
            <a:chExt cx="2602" cy="594"/>
          </a:xfrm>
        </p:grpSpPr>
        <p:sp>
          <p:nvSpPr>
            <p:cNvPr id="97286" name="Text Box 6"/>
            <p:cNvSpPr txBox="1">
              <a:spLocks noChangeArrowheads="1"/>
            </p:cNvSpPr>
            <p:nvPr/>
          </p:nvSpPr>
          <p:spPr bwMode="auto">
            <a:xfrm>
              <a:off x="3379" y="-743"/>
              <a:ext cx="258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nl-NL" altLang="nl-NL" dirty="0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3. Ontbrandings-</a:t>
              </a:r>
            </a:p>
          </p:txBody>
        </p:sp>
        <p:sp>
          <p:nvSpPr>
            <p:cNvPr id="97287" name="Text Box 7"/>
            <p:cNvSpPr txBox="1">
              <a:spLocks noChangeArrowheads="1"/>
            </p:cNvSpPr>
            <p:nvPr/>
          </p:nvSpPr>
          <p:spPr bwMode="auto">
            <a:xfrm>
              <a:off x="3362" y="-440"/>
              <a:ext cx="2585" cy="29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  <a:defRPr/>
              </a:pPr>
              <a:r>
                <a:rPr lang="nl-NL" altLang="nl-NL">
                  <a:solidFill>
                    <a:srgbClr val="00B0F0"/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temperatuur</a:t>
              </a:r>
            </a:p>
          </p:txBody>
        </p:sp>
      </p:grpSp>
      <p:pic>
        <p:nvPicPr>
          <p:cNvPr id="97288" name="Picture 8" descr="flame-bi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75" y="3187700"/>
            <a:ext cx="2060575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7301" name="Rectangle 21"/>
          <p:cNvSpPr>
            <a:spLocks noChangeArrowheads="1"/>
          </p:cNvSpPr>
          <p:nvPr/>
        </p:nvSpPr>
        <p:spPr bwMode="auto">
          <a:xfrm>
            <a:off x="34925" y="576166"/>
            <a:ext cx="9109075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en-US" altLang="nl-N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Wat is er </a:t>
            </a:r>
            <a:r>
              <a:rPr lang="en-US" altLang="nl-NL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nodig</a:t>
            </a:r>
            <a:r>
              <a:rPr lang="en-US" altLang="nl-N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</a:t>
            </a:r>
            <a:r>
              <a:rPr lang="en-US" altLang="nl-N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het </a:t>
            </a:r>
            <a:r>
              <a:rPr lang="en-US" altLang="nl-NL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ontstaan</a:t>
            </a:r>
            <a:r>
              <a:rPr lang="en-US" altLang="nl-N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van brand?</a:t>
            </a:r>
            <a:endParaRPr lang="nl-NL" altLang="nl-NL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xt Box 146">
            <a:extLst>
              <a:ext uri="{FF2B5EF4-FFF2-40B4-BE49-F238E27FC236}">
                <a16:creationId xmlns:a16="http://schemas.microsoft.com/office/drawing/2014/main" id="{408295EC-5067-DEB8-D21D-9B4B8138B2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43888" y="6495527"/>
            <a:ext cx="9001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1800" dirty="0">
                <a:latin typeface="Arial" panose="020B0604020202020204" pitchFamily="34" charset="0"/>
                <a:cs typeface="Arial" panose="020B0604020202020204" pitchFamily="34" charset="0"/>
                <a:hlinkClick r:id="" action="ppaction://hlinkshowjump?jump=firstsl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menu</a:t>
            </a:r>
            <a:endParaRPr lang="nl-NL" altLang="nl-NL" sz="1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kstvak 1">
            <a:extLst>
              <a:ext uri="{FF2B5EF4-FFF2-40B4-BE49-F238E27FC236}">
                <a16:creationId xmlns:a16="http://schemas.microsoft.com/office/drawing/2014/main" id="{E900212C-155C-FBCA-C1BA-0E0E9920B442}"/>
              </a:ext>
            </a:extLst>
          </p:cNvPr>
          <p:cNvSpPr txBox="1"/>
          <p:nvPr/>
        </p:nvSpPr>
        <p:spPr>
          <a:xfrm>
            <a:off x="1609558" y="5832308"/>
            <a:ext cx="4886493" cy="707886"/>
          </a:xfrm>
          <a:prstGeom prst="rect">
            <a:avLst/>
          </a:prstGeom>
          <a:solidFill>
            <a:srgbClr val="00B0F0"/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nl-NL" altLang="nl-NL" sz="2000" dirty="0">
                <a:latin typeface="Arial" panose="020B0604020202020204" pitchFamily="34" charset="0"/>
                <a:cs typeface="Arial" panose="020B0604020202020204" pitchFamily="34" charset="0"/>
              </a:rPr>
              <a:t>De ontbrandingstemperatuur van benzine is 260 ˚C en van hout 250 ˚C tot 350˚C. </a:t>
            </a:r>
          </a:p>
        </p:txBody>
      </p:sp>
      <p:sp>
        <p:nvSpPr>
          <p:cNvPr id="4" name="Titel 3">
            <a:extLst>
              <a:ext uri="{FF2B5EF4-FFF2-40B4-BE49-F238E27FC236}">
                <a16:creationId xmlns:a16="http://schemas.microsoft.com/office/drawing/2014/main" id="{4061F928-2851-38A6-67D0-DC1D51B405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1420" y="0"/>
            <a:ext cx="7772400" cy="523220"/>
          </a:xfrm>
        </p:spPr>
        <p:txBody>
          <a:bodyPr>
            <a:spAutoFit/>
          </a:bodyPr>
          <a:lstStyle/>
          <a:p>
            <a:pPr algn="l"/>
            <a:r>
              <a:rPr lang="en-US" altLang="nl-NL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 </a:t>
            </a:r>
            <a:r>
              <a:rPr lang="en-US" altLang="nl-NL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branddriehoek</a:t>
            </a:r>
            <a:endParaRPr lang="nl-NL" sz="2800" dirty="0"/>
          </a:p>
        </p:txBody>
      </p:sp>
    </p:spTree>
  </p:cSld>
  <p:clrMapOvr>
    <a:masterClrMapping/>
  </p:clrMapOvr>
  <p:transition advTm="66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7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7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72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72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972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97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3" dur="2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7282" grpId="0" animBg="1"/>
      <p:bldP spid="97283" grpId="0"/>
      <p:bldP spid="97284" grpId="0"/>
      <p:bldP spid="97301" grpId="0"/>
      <p:bldP spid="2" grpId="0" animBg="1"/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kstvak 7">
            <a:extLst>
              <a:ext uri="{FF2B5EF4-FFF2-40B4-BE49-F238E27FC236}">
                <a16:creationId xmlns:a16="http://schemas.microsoft.com/office/drawing/2014/main" id="{0300A473-911E-66CB-B7D9-297C7EE4CBE3}"/>
              </a:ext>
            </a:extLst>
          </p:cNvPr>
          <p:cNvSpPr txBox="1"/>
          <p:nvPr/>
        </p:nvSpPr>
        <p:spPr>
          <a:xfrm>
            <a:off x="609771" y="1580778"/>
            <a:ext cx="1851216" cy="2246769"/>
          </a:xfrm>
          <a:prstGeom prst="rect">
            <a:avLst/>
          </a:prstGeom>
          <a:solidFill>
            <a:srgbClr val="00B0F0"/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nl-NL" altLang="nl-NL" sz="2000" dirty="0">
                <a:latin typeface="Comic Sans MS" pitchFamily="66" charset="0"/>
              </a:rPr>
              <a:t>Deksel op de pan, blusdeken, zand, koolzuurgas schuim of nevel.</a:t>
            </a:r>
          </a:p>
        </p:txBody>
      </p:sp>
      <p:sp>
        <p:nvSpPr>
          <p:cNvPr id="96268" name="AutoShape 12"/>
          <p:cNvSpPr>
            <a:spLocks noChangeArrowheads="1"/>
          </p:cNvSpPr>
          <p:nvPr/>
        </p:nvSpPr>
        <p:spPr bwMode="auto">
          <a:xfrm>
            <a:off x="2292350" y="1166935"/>
            <a:ext cx="4321175" cy="3600450"/>
          </a:xfrm>
          <a:prstGeom prst="triangle">
            <a:avLst>
              <a:gd name="adj" fmla="val 50000"/>
            </a:avLst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 algn="l"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algn="l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algn="l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algn="l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algn="l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nl-NL" altLang="nl-NL" sz="2400"/>
          </a:p>
        </p:txBody>
      </p:sp>
      <p:sp>
        <p:nvSpPr>
          <p:cNvPr id="96269" name="Text Box 13"/>
          <p:cNvSpPr txBox="1">
            <a:spLocks noChangeArrowheads="1"/>
          </p:cNvSpPr>
          <p:nvPr/>
        </p:nvSpPr>
        <p:spPr bwMode="auto">
          <a:xfrm rot="18000000">
            <a:off x="1545432" y="2586308"/>
            <a:ext cx="2881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nl-NL" altLang="nl-NL" dirty="0">
                <a:latin typeface="Arial" panose="020B0604020202020204" pitchFamily="34" charset="0"/>
                <a:cs typeface="Arial" panose="020B0604020202020204" pitchFamily="34" charset="0"/>
              </a:rPr>
              <a:t>2. zuurstof</a:t>
            </a:r>
          </a:p>
        </p:txBody>
      </p:sp>
      <p:sp>
        <p:nvSpPr>
          <p:cNvPr id="96270" name="Text Box 14"/>
          <p:cNvSpPr txBox="1">
            <a:spLocks noChangeArrowheads="1"/>
          </p:cNvSpPr>
          <p:nvPr/>
        </p:nvSpPr>
        <p:spPr bwMode="auto">
          <a:xfrm rot="3600000">
            <a:off x="4473576" y="2608533"/>
            <a:ext cx="2881312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nl-NL" altLang="nl-NL" dirty="0">
                <a:latin typeface="Arial" panose="020B0604020202020204" pitchFamily="34" charset="0"/>
                <a:cs typeface="Arial" panose="020B0604020202020204" pitchFamily="34" charset="0"/>
              </a:rPr>
              <a:t>1. brandstof</a:t>
            </a:r>
          </a:p>
        </p:txBody>
      </p:sp>
      <p:sp>
        <p:nvSpPr>
          <p:cNvPr id="96271" name="Text Box 15"/>
          <p:cNvSpPr txBox="1">
            <a:spLocks noChangeArrowheads="1"/>
          </p:cNvSpPr>
          <p:nvPr/>
        </p:nvSpPr>
        <p:spPr bwMode="auto">
          <a:xfrm>
            <a:off x="2392364" y="4889338"/>
            <a:ext cx="4103688" cy="8566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ts val="80"/>
              </a:spcBef>
              <a:spcAft>
                <a:spcPts val="80"/>
              </a:spcAft>
              <a:defRPr/>
            </a:pPr>
            <a:r>
              <a:rPr lang="nl-NL" altLang="nl-NL" dirty="0">
                <a:latin typeface="Arial" panose="020B0604020202020204" pitchFamily="34" charset="0"/>
                <a:cs typeface="Arial" panose="020B0604020202020204" pitchFamily="34" charset="0"/>
              </a:rPr>
              <a:t>3. Ontbrandings-</a:t>
            </a:r>
          </a:p>
          <a:p>
            <a:pPr>
              <a:spcBef>
                <a:spcPts val="80"/>
              </a:spcBef>
              <a:spcAft>
                <a:spcPts val="80"/>
              </a:spcAft>
              <a:defRPr/>
            </a:pPr>
            <a:r>
              <a:rPr lang="nl-NL" altLang="nl-NL" dirty="0">
                <a:latin typeface="Arial" panose="020B0604020202020204" pitchFamily="34" charset="0"/>
                <a:cs typeface="Arial" panose="020B0604020202020204" pitchFamily="34" charset="0"/>
              </a:rPr>
              <a:t>temperatuur</a:t>
            </a:r>
          </a:p>
        </p:txBody>
      </p:sp>
      <p:pic>
        <p:nvPicPr>
          <p:cNvPr id="96267" name="Picture 11" descr="flame-big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875" y="2899469"/>
            <a:ext cx="2060575" cy="1647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6265" name="Rectangle 9"/>
          <p:cNvSpPr>
            <a:spLocks noGrp="1" noChangeArrowheads="1"/>
          </p:cNvSpPr>
          <p:nvPr>
            <p:ph type="ctrTitle"/>
          </p:nvPr>
        </p:nvSpPr>
        <p:spPr>
          <a:xfrm>
            <a:off x="0" y="14807"/>
            <a:ext cx="1547664" cy="523220"/>
          </a:xfrm>
        </p:spPr>
        <p:txBody>
          <a:bodyPr wrap="square">
            <a:spAutoFit/>
          </a:bodyPr>
          <a:lstStyle/>
          <a:p>
            <a:pPr algn="l" eaLnBrk="1" hangingPunct="1">
              <a:defRPr/>
            </a:pPr>
            <a:r>
              <a:rPr lang="en-US" altLang="nl-NL" sz="2800" dirty="0" err="1">
                <a:solidFill>
                  <a:srgbClr val="FF33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Blussen</a:t>
            </a:r>
            <a:endParaRPr lang="nl-NL" altLang="nl-NL" sz="2800" dirty="0">
              <a:solidFill>
                <a:srgbClr val="FF33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6276" name="Rectangle 20"/>
          <p:cNvSpPr>
            <a:spLocks noChangeArrowheads="1"/>
          </p:cNvSpPr>
          <p:nvPr/>
        </p:nvSpPr>
        <p:spPr bwMode="auto">
          <a:xfrm>
            <a:off x="13051" y="650352"/>
            <a:ext cx="2820818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en-US" altLang="nl-N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Brand </a:t>
            </a:r>
            <a:r>
              <a:rPr lang="en-US" altLang="nl-NL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blus</a:t>
            </a:r>
            <a:r>
              <a:rPr lang="en-US" altLang="nl-N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je door</a:t>
            </a:r>
            <a:endParaRPr lang="nl-NL" altLang="nl-NL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 Box 146">
            <a:extLst>
              <a:ext uri="{FF2B5EF4-FFF2-40B4-BE49-F238E27FC236}">
                <a16:creationId xmlns:a16="http://schemas.microsoft.com/office/drawing/2014/main" id="{F2544A8F-ECF2-91AA-7606-A296B3FE64F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43888" y="6495527"/>
            <a:ext cx="9001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1800" dirty="0">
                <a:latin typeface="Arial" panose="020B0604020202020204" pitchFamily="34" charset="0"/>
                <a:cs typeface="Arial" panose="020B0604020202020204" pitchFamily="34" charset="0"/>
                <a:hlinkClick r:id="" action="ppaction://hlinkshowjump?jump=firstsl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menu</a:t>
            </a:r>
            <a:endParaRPr lang="nl-NL" altLang="nl-NL" sz="1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EDDCE71C-A0BE-9A37-1B3B-CDF53776ED4C}"/>
              </a:ext>
            </a:extLst>
          </p:cNvPr>
          <p:cNvSpPr txBox="1"/>
          <p:nvPr/>
        </p:nvSpPr>
        <p:spPr>
          <a:xfrm>
            <a:off x="917408" y="2191583"/>
            <a:ext cx="1851216" cy="707886"/>
          </a:xfrm>
          <a:prstGeom prst="rect">
            <a:avLst/>
          </a:prstGeom>
          <a:solidFill>
            <a:srgbClr val="00B0F0"/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nl-NL" altLang="nl-NL" sz="2000" dirty="0">
                <a:latin typeface="Comic Sans MS" pitchFamily="66" charset="0"/>
              </a:rPr>
              <a:t>Brand afdekken.</a:t>
            </a: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3C3BF26D-8852-E8CC-056F-D0A864EC7A54}"/>
              </a:ext>
            </a:extLst>
          </p:cNvPr>
          <p:cNvSpPr txBox="1"/>
          <p:nvPr/>
        </p:nvSpPr>
        <p:spPr>
          <a:xfrm>
            <a:off x="6195482" y="2165654"/>
            <a:ext cx="1851216" cy="707886"/>
          </a:xfrm>
          <a:prstGeom prst="rect">
            <a:avLst/>
          </a:prstGeom>
          <a:solidFill>
            <a:srgbClr val="00B0F0"/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nl-NL" altLang="nl-NL" sz="2000" dirty="0">
                <a:latin typeface="Comic Sans MS" pitchFamily="66" charset="0"/>
              </a:rPr>
              <a:t>Brandstof weghalen. </a:t>
            </a:r>
          </a:p>
        </p:txBody>
      </p:sp>
      <p:sp>
        <p:nvSpPr>
          <p:cNvPr id="5" name="Tekstvak 4">
            <a:extLst>
              <a:ext uri="{FF2B5EF4-FFF2-40B4-BE49-F238E27FC236}">
                <a16:creationId xmlns:a16="http://schemas.microsoft.com/office/drawing/2014/main" id="{E754C4CA-426B-6EF4-7B16-EDAE6950DCA3}"/>
              </a:ext>
            </a:extLst>
          </p:cNvPr>
          <p:cNvSpPr txBox="1"/>
          <p:nvPr/>
        </p:nvSpPr>
        <p:spPr>
          <a:xfrm>
            <a:off x="3801830" y="5713082"/>
            <a:ext cx="1284755" cy="400110"/>
          </a:xfrm>
          <a:prstGeom prst="rect">
            <a:avLst/>
          </a:prstGeom>
          <a:solidFill>
            <a:srgbClr val="00B0F0"/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nl-NL" altLang="nl-NL" sz="2000" dirty="0">
                <a:latin typeface="Comic Sans MS" pitchFamily="66" charset="0"/>
              </a:rPr>
              <a:t>Afkoelen </a:t>
            </a:r>
          </a:p>
        </p:txBody>
      </p:sp>
      <p:sp>
        <p:nvSpPr>
          <p:cNvPr id="6" name="Rectangle 20">
            <a:extLst>
              <a:ext uri="{FF2B5EF4-FFF2-40B4-BE49-F238E27FC236}">
                <a16:creationId xmlns:a16="http://schemas.microsoft.com/office/drawing/2014/main" id="{118FBD23-F30D-9369-5075-23F37C784A65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75654" y="650352"/>
            <a:ext cx="6569026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 anchor="ctr">
            <a:spAutoFit/>
          </a:bodyPr>
          <a:lstStyle>
            <a:lvl1pPr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en-US" altLang="nl-NL" sz="2400" dirty="0" err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éé</a:t>
            </a:r>
            <a:r>
              <a:rPr lang="nl-NL" altLang="nl-NL" sz="2400" dirty="0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 van de brandvoorwaarden weg te nemen.</a:t>
            </a:r>
          </a:p>
        </p:txBody>
      </p:sp>
      <p:sp>
        <p:nvSpPr>
          <p:cNvPr id="7" name="Tekstvak 6">
            <a:extLst>
              <a:ext uri="{FF2B5EF4-FFF2-40B4-BE49-F238E27FC236}">
                <a16:creationId xmlns:a16="http://schemas.microsoft.com/office/drawing/2014/main" id="{2ECCBE65-772F-B5A7-448A-801625788830}"/>
              </a:ext>
            </a:extLst>
          </p:cNvPr>
          <p:cNvSpPr txBox="1"/>
          <p:nvPr/>
        </p:nvSpPr>
        <p:spPr>
          <a:xfrm>
            <a:off x="1843016" y="5712681"/>
            <a:ext cx="5400600" cy="707886"/>
          </a:xfrm>
          <a:prstGeom prst="rect">
            <a:avLst/>
          </a:prstGeom>
          <a:solidFill>
            <a:srgbClr val="00B0F0"/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nl-NL" altLang="nl-NL" sz="2000" dirty="0">
                <a:latin typeface="Comic Sans MS" pitchFamily="66" charset="0"/>
              </a:rPr>
              <a:t>Niet blussen met water bij een brand met vet, olie,- benzine- of metaal.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D8593D9E-41F8-12C8-5EAE-501B06338EB7}"/>
              </a:ext>
            </a:extLst>
          </p:cNvPr>
          <p:cNvSpPr txBox="1"/>
          <p:nvPr/>
        </p:nvSpPr>
        <p:spPr>
          <a:xfrm>
            <a:off x="6184736" y="2165654"/>
            <a:ext cx="1851216" cy="707886"/>
          </a:xfrm>
          <a:prstGeom prst="rect">
            <a:avLst/>
          </a:prstGeom>
          <a:solidFill>
            <a:srgbClr val="00B0F0"/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nl-NL" altLang="nl-NL" sz="2000" dirty="0">
                <a:latin typeface="Comic Sans MS" pitchFamily="66" charset="0"/>
              </a:rPr>
              <a:t>Gaskraan dicht. 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972743DB-5818-0007-9A07-B0C7E5B6F692}"/>
              </a:ext>
            </a:extLst>
          </p:cNvPr>
          <p:cNvSpPr txBox="1"/>
          <p:nvPr/>
        </p:nvSpPr>
        <p:spPr>
          <a:xfrm>
            <a:off x="3262894" y="5712681"/>
            <a:ext cx="2576584" cy="400110"/>
          </a:xfrm>
          <a:prstGeom prst="rect">
            <a:avLst/>
          </a:prstGeom>
          <a:solidFill>
            <a:srgbClr val="00B0F0"/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nl-NL" altLang="nl-NL" sz="2000" dirty="0">
                <a:latin typeface="Comic Sans MS" pitchFamily="66" charset="0"/>
              </a:rPr>
              <a:t>Water op het vuur.</a:t>
            </a:r>
          </a:p>
        </p:txBody>
      </p:sp>
    </p:spTree>
  </p:cSld>
  <p:clrMapOvr>
    <a:masterClrMapping/>
  </p:clrMapOvr>
  <p:transition advTm="66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96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962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50"/>
                                        <p:tgtEl>
                                          <p:spTgt spid="96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25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50"/>
                                        <p:tgtEl>
                                          <p:spTgt spid="96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2" presetClass="entr" presetSubtype="3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" fill="hold"/>
                                        <p:tgtEl>
                                          <p:spTgt spid="962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" fill="hold"/>
                                        <p:tgtEl>
                                          <p:spTgt spid="962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10"/>
                            </p:stCondLst>
                            <p:childTnLst>
                              <p:par>
                                <p:cTn id="33" presetID="2" presetClass="entr" presetSubtype="9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" fill="hold"/>
                                        <p:tgtEl>
                                          <p:spTgt spid="96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" fill="hold"/>
                                        <p:tgtEl>
                                          <p:spTgt spid="96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 nodeType="withGroup">
                            <p:stCondLst>
                              <p:cond delay="520"/>
                            </p:stCondLst>
                            <p:childTnLst>
                              <p:par>
                                <p:cTn id="38" presetID="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10" fill="hold"/>
                                        <p:tgtEl>
                                          <p:spTgt spid="962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10" fill="hold"/>
                                        <p:tgtEl>
                                          <p:spTgt spid="962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6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6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25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25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9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6268" grpId="0" animBg="1"/>
      <p:bldP spid="96269" grpId="0"/>
      <p:bldP spid="96270" grpId="0"/>
      <p:bldP spid="96271" grpId="0"/>
      <p:bldP spid="96265" grpId="0"/>
      <p:bldP spid="96276" grpId="0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/>
      <p:bldP spid="7" grpId="0" animBg="1"/>
      <p:bldP spid="9" grpId="0" animBg="1"/>
      <p:bldP spid="10" grpId="0" animBg="1"/>
      <p:bldP spid="10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4700" y="11405"/>
            <a:ext cx="9144000" cy="461665"/>
          </a:xfrm>
        </p:spPr>
        <p:txBody>
          <a:bodyPr>
            <a:spAutoFit/>
          </a:bodyPr>
          <a:lstStyle/>
          <a:p>
            <a:pPr algn="l" eaLnBrk="1" hangingPunct="1">
              <a:defRPr/>
            </a:pPr>
            <a:r>
              <a:rPr lang="en-US" altLang="nl-NL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Omstandigheden</a:t>
            </a:r>
            <a:r>
              <a:rPr lang="en-US" altLang="nl-NL" sz="24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die brand </a:t>
            </a:r>
            <a:r>
              <a:rPr lang="en-US" altLang="nl-NL" sz="24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bevorderen</a:t>
            </a:r>
            <a:endParaRPr lang="nl-NL" altLang="nl-NL" sz="24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212" name="Rectangle 4"/>
          <p:cNvSpPr>
            <a:spLocks noChangeArrowheads="1"/>
          </p:cNvSpPr>
          <p:nvPr/>
        </p:nvSpPr>
        <p:spPr bwMode="auto">
          <a:xfrm>
            <a:off x="4700" y="606574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en-US" altLang="nl-N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en-US" altLang="nl-NL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Zuurstof</a:t>
            </a:r>
            <a:r>
              <a:rPr lang="en-US" altLang="nl-N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</a:t>
            </a:r>
            <a:r>
              <a:rPr lang="en-US" altLang="nl-N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brandstof</a:t>
            </a:r>
            <a:r>
              <a:rPr lang="en-US" altLang="nl-N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zijn</a:t>
            </a:r>
            <a:r>
              <a:rPr lang="en-US" altLang="nl-N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goed</a:t>
            </a:r>
            <a:r>
              <a:rPr lang="en-US" altLang="nl-N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gemengd</a:t>
            </a:r>
            <a:r>
              <a:rPr lang="en-US" altLang="nl-N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215" name="Rectangle 7"/>
          <p:cNvSpPr>
            <a:spLocks noChangeArrowheads="1"/>
          </p:cNvSpPr>
          <p:nvPr/>
        </p:nvSpPr>
        <p:spPr bwMode="auto">
          <a:xfrm>
            <a:off x="4700" y="3839045"/>
            <a:ext cx="9144000" cy="2299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nl-NL" altLang="nl-N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Video:</a:t>
            </a:r>
            <a:br>
              <a:rPr lang="nl-NL" altLang="nl-N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altLang="nl-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nl-NL" altLang="nl-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Stofexplosie (Beeldbank)</a:t>
            </a:r>
            <a:endParaRPr lang="nl-NL" altLang="nl-NL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defRPr/>
            </a:pPr>
            <a:r>
              <a:rPr lang="nl-NL" altLang="nl-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nl-NL" altLang="nl-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Veiligheidsmaatregel bij stofexplosie (drukontlasting). </a:t>
            </a:r>
            <a:r>
              <a:rPr lang="nl-NL" altLang="nl-NL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Youtube</a:t>
            </a:r>
            <a:r>
              <a:rPr lang="nl-NL" altLang="nl-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br>
              <a:rPr lang="nl-NL" altLang="nl-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altLang="nl-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nl-NL" altLang="nl-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Metaalbrand (puntenslijper). </a:t>
            </a:r>
            <a:r>
              <a:rPr lang="nl-NL" altLang="nl-NL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Youtube</a:t>
            </a:r>
            <a:r>
              <a:rPr lang="nl-NL" altLang="nl-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.</a:t>
            </a:r>
            <a:br>
              <a:rPr lang="nl-NL" altLang="nl-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altLang="nl-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</a:t>
            </a:r>
            <a:r>
              <a:rPr lang="nl-NL" altLang="nl-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Is ijzerpoeder brandbaar? </a:t>
            </a:r>
            <a:r>
              <a:rPr lang="nl-NL" altLang="nl-NL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Youtube</a:t>
            </a:r>
            <a:r>
              <a:rPr lang="nl-NL" altLang="nl-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.</a:t>
            </a:r>
            <a:endParaRPr lang="nl-NL" altLang="nl-NL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l">
              <a:defRPr/>
            </a:pPr>
            <a:r>
              <a:rPr lang="nl-NL" altLang="nl-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4. </a:t>
            </a:r>
            <a:r>
              <a:rPr lang="nl-NL" altLang="nl-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Vetbrand blussen met water (</a:t>
            </a:r>
            <a:r>
              <a:rPr lang="nl-NL" altLang="nl-NL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Youtube</a:t>
            </a:r>
            <a:r>
              <a:rPr lang="nl-NL" altLang="nl-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6"/>
              </a:rPr>
              <a:t>)</a:t>
            </a:r>
            <a:br>
              <a:rPr lang="nl-NL" altLang="nl-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nl-NL" altLang="nl-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</a:t>
            </a:r>
            <a:r>
              <a:rPr lang="nl-NL" altLang="nl-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Suikerklontje aansteken zonder/met katalysator (sigarettenas) (</a:t>
            </a:r>
            <a:r>
              <a:rPr lang="nl-NL" altLang="nl-NL" sz="20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Youtube</a:t>
            </a:r>
            <a:r>
              <a:rPr lang="nl-NL" altLang="nl-NL" sz="20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7"/>
              </a:rPr>
              <a:t>)</a:t>
            </a:r>
            <a:endParaRPr lang="nl-NL" altLang="nl-NL" sz="20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4219" name="Rectangle 11"/>
          <p:cNvSpPr>
            <a:spLocks noChangeArrowheads="1"/>
          </p:cNvSpPr>
          <p:nvPr/>
        </p:nvSpPr>
        <p:spPr bwMode="auto">
          <a:xfrm>
            <a:off x="4700" y="1191355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en-US" altLang="nl-N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5. Er is </a:t>
            </a:r>
            <a:r>
              <a:rPr lang="en-US" altLang="nl-NL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geschikte</a:t>
            </a:r>
            <a:r>
              <a:rPr lang="en-US" altLang="nl-N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hulpstof</a:t>
            </a:r>
            <a:r>
              <a:rPr lang="en-US" altLang="nl-N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(</a:t>
            </a:r>
            <a:r>
              <a:rPr lang="en-US" altLang="nl-NL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Een</a:t>
            </a:r>
            <a:r>
              <a:rPr lang="en-US" altLang="nl-N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katalysator</a:t>
            </a:r>
            <a:r>
              <a:rPr lang="en-US" altLang="nl-N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nl-NL" altLang="nl-NL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Text Box 146">
            <a:extLst>
              <a:ext uri="{FF2B5EF4-FFF2-40B4-BE49-F238E27FC236}">
                <a16:creationId xmlns:a16="http://schemas.microsoft.com/office/drawing/2014/main" id="{ECF44FF6-BF54-871E-F564-B15133AE044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43888" y="6495527"/>
            <a:ext cx="9001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1800" dirty="0">
                <a:latin typeface="Arial" panose="020B0604020202020204" pitchFamily="34" charset="0"/>
                <a:cs typeface="Arial" panose="020B0604020202020204" pitchFamily="34" charset="0"/>
                <a:hlinkClick r:id="" action="ppaction://hlinkshowjump?jump=firstsl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menu</a:t>
            </a:r>
            <a:endParaRPr lang="nl-NL" altLang="nl-NL" sz="1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Tekstvak 2">
            <a:extLst>
              <a:ext uri="{FF2B5EF4-FFF2-40B4-BE49-F238E27FC236}">
                <a16:creationId xmlns:a16="http://schemas.microsoft.com/office/drawing/2014/main" id="{D12E62E3-A0F1-C418-00F9-EF831F30E6FC}"/>
              </a:ext>
            </a:extLst>
          </p:cNvPr>
          <p:cNvSpPr txBox="1"/>
          <p:nvPr/>
        </p:nvSpPr>
        <p:spPr>
          <a:xfrm>
            <a:off x="435292" y="1643432"/>
            <a:ext cx="3672408" cy="1015663"/>
          </a:xfrm>
          <a:prstGeom prst="rect">
            <a:avLst/>
          </a:prstGeom>
          <a:solidFill>
            <a:srgbClr val="00B0F0"/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nl-NL" altLang="nl-NL" sz="2000" dirty="0">
                <a:latin typeface="Comic Sans MS" pitchFamily="66" charset="0"/>
              </a:rPr>
              <a:t>Een katalysator bevordert het verbranden maar verbrandt zelf niet.</a:t>
            </a:r>
          </a:p>
        </p:txBody>
      </p:sp>
      <p:sp>
        <p:nvSpPr>
          <p:cNvPr id="6" name="Tekstvak 5">
            <a:extLst>
              <a:ext uri="{FF2B5EF4-FFF2-40B4-BE49-F238E27FC236}">
                <a16:creationId xmlns:a16="http://schemas.microsoft.com/office/drawing/2014/main" id="{F0237D30-5AC3-DF92-EBB9-9E072DB2F6CD}"/>
              </a:ext>
            </a:extLst>
          </p:cNvPr>
          <p:cNvSpPr txBox="1"/>
          <p:nvPr/>
        </p:nvSpPr>
        <p:spPr>
          <a:xfrm>
            <a:off x="435292" y="1071684"/>
            <a:ext cx="3672408" cy="1015663"/>
          </a:xfrm>
          <a:prstGeom prst="rect">
            <a:avLst/>
          </a:prstGeom>
          <a:solidFill>
            <a:srgbClr val="00B0F0"/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nl-NL" altLang="nl-NL" sz="2000" dirty="0">
                <a:latin typeface="Comic Sans MS" pitchFamily="66" charset="0"/>
              </a:rPr>
              <a:t>Een stofwolk van meel, melkpoeder of zaagsel is explosief!</a:t>
            </a:r>
          </a:p>
        </p:txBody>
      </p:sp>
    </p:spTree>
  </p:cSld>
  <p:clrMapOvr>
    <a:masterClrMapping/>
  </p:clrMapOvr>
  <p:transition advTm="66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94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94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2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94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" dur="25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1000"/>
                                        <p:tgtEl>
                                          <p:spTgt spid="94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4210" grpId="0"/>
      <p:bldP spid="94212" grpId="0"/>
      <p:bldP spid="94215" grpId="0"/>
      <p:bldP spid="94219" grpId="0"/>
      <p:bldP spid="3" grpId="0" animBg="1"/>
      <p:bldP spid="3" grpId="1" animBg="1"/>
      <p:bldP spid="6" grpId="0" animBg="1"/>
      <p:bldP spid="6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7788832-747E-20CB-0F47-A5E15A034E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0"/>
            <a:ext cx="7772400" cy="523220"/>
          </a:xfrm>
        </p:spPr>
        <p:txBody>
          <a:bodyPr>
            <a:spAutoFit/>
          </a:bodyPr>
          <a:lstStyle/>
          <a:p>
            <a:pPr algn="l"/>
            <a:r>
              <a:rPr lang="nl-NL" sz="2800" dirty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Brandvijfhoek</a:t>
            </a:r>
          </a:p>
        </p:txBody>
      </p:sp>
      <p:sp>
        <p:nvSpPr>
          <p:cNvPr id="4" name="Text Box 146">
            <a:extLst>
              <a:ext uri="{FF2B5EF4-FFF2-40B4-BE49-F238E27FC236}">
                <a16:creationId xmlns:a16="http://schemas.microsoft.com/office/drawing/2014/main" id="{68DC1D72-F996-143D-C65E-82830574DD0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43888" y="6495527"/>
            <a:ext cx="9001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1800" dirty="0">
                <a:latin typeface="Arial" panose="020B0604020202020204" pitchFamily="34" charset="0"/>
                <a:cs typeface="Arial" panose="020B0604020202020204" pitchFamily="34" charset="0"/>
                <a:hlinkClick r:id="" action="ppaction://hlinkshowjump?jump=firstsl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menu</a:t>
            </a:r>
            <a:endParaRPr lang="nl-NL" altLang="nl-NL" sz="1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Vijfhoek 4">
            <a:extLst>
              <a:ext uri="{FF2B5EF4-FFF2-40B4-BE49-F238E27FC236}">
                <a16:creationId xmlns:a16="http://schemas.microsoft.com/office/drawing/2014/main" id="{5BE111EC-E36B-B9B7-B0B0-1D834B654BAA}"/>
              </a:ext>
            </a:extLst>
          </p:cNvPr>
          <p:cNvSpPr>
            <a:spLocks noChangeAspect="1"/>
          </p:cNvSpPr>
          <p:nvPr/>
        </p:nvSpPr>
        <p:spPr bwMode="auto">
          <a:xfrm>
            <a:off x="2859445" y="1844824"/>
            <a:ext cx="3001547" cy="2858616"/>
          </a:xfrm>
          <a:prstGeom prst="pentagon">
            <a:avLst/>
          </a:prstGeom>
          <a:solidFill>
            <a:schemeClr val="tx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nl-NL" sz="24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pic>
        <p:nvPicPr>
          <p:cNvPr id="6" name="Picture 8" descr="flame-big">
            <a:extLst>
              <a:ext uri="{FF2B5EF4-FFF2-40B4-BE49-F238E27FC236}">
                <a16:creationId xmlns:a16="http://schemas.microsoft.com/office/drawing/2014/main" id="{D9D581E1-8544-3370-B0BB-38958F164B7B}"/>
              </a:ext>
            </a:extLst>
          </p:cNvPr>
          <p:cNvPicPr>
            <a:picLocks noGrp="1" noChangeAspect="1" noChangeArrowheads="1" noCro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3969" y="3140968"/>
            <a:ext cx="9525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kstvak 6">
            <a:extLst>
              <a:ext uri="{FF2B5EF4-FFF2-40B4-BE49-F238E27FC236}">
                <a16:creationId xmlns:a16="http://schemas.microsoft.com/office/drawing/2014/main" id="{D7DCD285-F30B-A74D-7757-60E3E94E9C5B}"/>
              </a:ext>
            </a:extLst>
          </p:cNvPr>
          <p:cNvSpPr txBox="1"/>
          <p:nvPr/>
        </p:nvSpPr>
        <p:spPr>
          <a:xfrm rot="2160000">
            <a:off x="4100157" y="1986551"/>
            <a:ext cx="2382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Zuurstof</a:t>
            </a:r>
          </a:p>
        </p:txBody>
      </p:sp>
      <p:sp>
        <p:nvSpPr>
          <p:cNvPr id="8" name="Tekstvak 7">
            <a:extLst>
              <a:ext uri="{FF2B5EF4-FFF2-40B4-BE49-F238E27FC236}">
                <a16:creationId xmlns:a16="http://schemas.microsoft.com/office/drawing/2014/main" id="{E26CA25E-A966-12C1-DF10-0EE77D0C3D84}"/>
              </a:ext>
            </a:extLst>
          </p:cNvPr>
          <p:cNvSpPr txBox="1"/>
          <p:nvPr/>
        </p:nvSpPr>
        <p:spPr>
          <a:xfrm rot="15120000">
            <a:off x="1725514" y="3674546"/>
            <a:ext cx="2382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00B0F0"/>
                </a:solidFill>
              </a:rPr>
              <a:t>Katalysator</a:t>
            </a:r>
          </a:p>
        </p:txBody>
      </p:sp>
      <p:sp>
        <p:nvSpPr>
          <p:cNvPr id="9" name="Tekstvak 8">
            <a:extLst>
              <a:ext uri="{FF2B5EF4-FFF2-40B4-BE49-F238E27FC236}">
                <a16:creationId xmlns:a16="http://schemas.microsoft.com/office/drawing/2014/main" id="{2351E703-F136-5CF4-F31F-2C49FFC41006}"/>
              </a:ext>
            </a:extLst>
          </p:cNvPr>
          <p:cNvSpPr txBox="1"/>
          <p:nvPr/>
        </p:nvSpPr>
        <p:spPr>
          <a:xfrm rot="6480000">
            <a:off x="4619849" y="3682074"/>
            <a:ext cx="2382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>
                <a:solidFill>
                  <a:srgbClr val="00B0F0"/>
                </a:solidFill>
              </a:rPr>
              <a:t>Mengverhouding</a:t>
            </a:r>
          </a:p>
        </p:txBody>
      </p:sp>
      <p:sp>
        <p:nvSpPr>
          <p:cNvPr id="10" name="Tekstvak 9">
            <a:extLst>
              <a:ext uri="{FF2B5EF4-FFF2-40B4-BE49-F238E27FC236}">
                <a16:creationId xmlns:a16="http://schemas.microsoft.com/office/drawing/2014/main" id="{BC9D27D2-18E6-B14C-88A6-1CB58F04060E}"/>
              </a:ext>
            </a:extLst>
          </p:cNvPr>
          <p:cNvSpPr txBox="1"/>
          <p:nvPr/>
        </p:nvSpPr>
        <p:spPr>
          <a:xfrm rot="19380000">
            <a:off x="2240962" y="2014723"/>
            <a:ext cx="2382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Brandstof</a:t>
            </a:r>
          </a:p>
        </p:txBody>
      </p:sp>
      <p:sp>
        <p:nvSpPr>
          <p:cNvPr id="11" name="Tekstvak 10">
            <a:extLst>
              <a:ext uri="{FF2B5EF4-FFF2-40B4-BE49-F238E27FC236}">
                <a16:creationId xmlns:a16="http://schemas.microsoft.com/office/drawing/2014/main" id="{1AFD6680-1CA3-0A0B-BD59-69C12F3EDAF2}"/>
              </a:ext>
            </a:extLst>
          </p:cNvPr>
          <p:cNvSpPr txBox="1"/>
          <p:nvPr/>
        </p:nvSpPr>
        <p:spPr>
          <a:xfrm>
            <a:off x="3168770" y="4715308"/>
            <a:ext cx="23828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dirty="0"/>
              <a:t>Temperatuur</a:t>
            </a:r>
          </a:p>
        </p:txBody>
      </p:sp>
      <p:sp>
        <p:nvSpPr>
          <p:cNvPr id="14" name="Rectangle 4">
            <a:extLst>
              <a:ext uri="{FF2B5EF4-FFF2-40B4-BE49-F238E27FC236}">
                <a16:creationId xmlns:a16="http://schemas.microsoft.com/office/drawing/2014/main" id="{C0205B4C-993C-87CE-92EC-E9A6FA565AF1}"/>
              </a:ext>
            </a:extLst>
          </p:cNvPr>
          <p:cNvSpPr>
            <a:spLocks noChangeArrowheads="1"/>
          </p:cNvSpPr>
          <p:nvPr/>
        </p:nvSpPr>
        <p:spPr bwMode="auto">
          <a:xfrm>
            <a:off x="-49138" y="1000025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en-US" altLang="nl-NL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</a:t>
            </a:r>
            <a:r>
              <a:rPr lang="en-US" altLang="nl-N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nl-NL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brandvijfhoek</a:t>
            </a:r>
            <a:r>
              <a:rPr lang="en-US" altLang="nl-N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zijn</a:t>
            </a:r>
            <a:r>
              <a:rPr lang="en-US" altLang="nl-N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er twee </a:t>
            </a:r>
            <a:r>
              <a:rPr lang="en-US" altLang="nl-NL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voorwaarden</a:t>
            </a:r>
            <a:r>
              <a:rPr lang="en-US" altLang="nl-N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bijgekomen</a:t>
            </a:r>
            <a:r>
              <a:rPr lang="en-US" altLang="nl-N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5" name="Rectangle 4">
            <a:extLst>
              <a:ext uri="{FF2B5EF4-FFF2-40B4-BE49-F238E27FC236}">
                <a16:creationId xmlns:a16="http://schemas.microsoft.com/office/drawing/2014/main" id="{3B1A7E95-A234-CC03-B193-572C88D8FB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98439"/>
            <a:ext cx="91440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>
            <a:spAutoFit/>
          </a:bodyPr>
          <a:lstStyle>
            <a:lvl1pPr>
              <a:defRPr sz="4400">
                <a:solidFill>
                  <a:schemeClr val="tx2"/>
                </a:solidFill>
                <a:latin typeface="Times New Roman" pitchFamily="18" charset="0"/>
              </a:defRPr>
            </a:lvl1pPr>
            <a:lvl2pPr>
              <a:defRPr sz="4400">
                <a:solidFill>
                  <a:schemeClr val="tx2"/>
                </a:solidFill>
                <a:latin typeface="Times New Roman" pitchFamily="18" charset="0"/>
              </a:defRPr>
            </a:lvl2pPr>
            <a:lvl3pPr>
              <a:defRPr sz="4400">
                <a:solidFill>
                  <a:schemeClr val="tx2"/>
                </a:solidFill>
                <a:latin typeface="Times New Roman" pitchFamily="18" charset="0"/>
              </a:defRPr>
            </a:lvl3pPr>
            <a:lvl4pPr>
              <a:defRPr sz="4400">
                <a:solidFill>
                  <a:schemeClr val="tx2"/>
                </a:solidFill>
                <a:latin typeface="Times New Roman" pitchFamily="18" charset="0"/>
              </a:defRPr>
            </a:lvl4pPr>
            <a:lvl5pPr>
              <a:defRPr sz="4400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>
              <a:defRPr/>
            </a:pPr>
            <a:r>
              <a:rPr lang="en-US" altLang="nl-NL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Bij</a:t>
            </a:r>
            <a:r>
              <a:rPr lang="en-US" altLang="nl-N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de </a:t>
            </a:r>
            <a:r>
              <a:rPr lang="en-US" altLang="nl-NL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branddriehoek</a:t>
            </a:r>
            <a:r>
              <a:rPr lang="en-US" altLang="nl-N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staan</a:t>
            </a:r>
            <a:r>
              <a:rPr lang="en-US" altLang="nl-N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drie</a:t>
            </a:r>
            <a:r>
              <a:rPr lang="en-US" altLang="nl-N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nl-NL" sz="2400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voorwaarden</a:t>
            </a:r>
            <a:r>
              <a:rPr lang="en-US" altLang="nl-NL" sz="24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nl-NL" altLang="nl-NL" sz="24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6246350"/>
      </p:ext>
    </p:extLst>
  </p:cSld>
  <p:clrMapOvr>
    <a:masterClrMapping/>
  </p:clrMapOvr>
  <p:transition advTm="66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25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5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25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2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5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/>
      <p:bldP spid="8" grpId="0"/>
      <p:bldP spid="9" grpId="0"/>
      <p:bldP spid="10" grpId="0"/>
      <p:bldP spid="11" grpId="0"/>
      <p:bldP spid="14" grpId="0"/>
      <p:bldP spid="1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78" name="Rectangle 2"/>
          <p:cNvSpPr>
            <a:spLocks noGrp="1" noChangeArrowheads="1"/>
          </p:cNvSpPr>
          <p:nvPr>
            <p:ph type="ctrTitle"/>
          </p:nvPr>
        </p:nvSpPr>
        <p:spPr>
          <a:xfrm>
            <a:off x="0" y="0"/>
            <a:ext cx="9144000" cy="476250"/>
          </a:xfrm>
        </p:spPr>
        <p:txBody>
          <a:bodyPr/>
          <a:lstStyle/>
          <a:p>
            <a:pPr algn="l" eaLnBrk="1" hangingPunct="1">
              <a:defRPr/>
            </a:pPr>
            <a:r>
              <a:rPr lang="en-US" altLang="nl-NL" sz="2800" dirty="0" err="1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Blusmiddelen</a:t>
            </a:r>
            <a:endParaRPr lang="nl-NL" altLang="nl-NL" sz="2800" dirty="0">
              <a:solidFill>
                <a:srgbClr val="FF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1383" name="Picture 7" descr="blusdeken in gebruik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47551" y="643427"/>
            <a:ext cx="2159000" cy="2871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01393" name="Group 17"/>
          <p:cNvGrpSpPr>
            <a:grpSpLocks/>
          </p:cNvGrpSpPr>
          <p:nvPr/>
        </p:nvGrpSpPr>
        <p:grpSpPr bwMode="auto">
          <a:xfrm>
            <a:off x="3462161" y="643427"/>
            <a:ext cx="2159000" cy="2970213"/>
            <a:chOff x="1883" y="388"/>
            <a:chExt cx="1360" cy="1871"/>
          </a:xfrm>
        </p:grpSpPr>
        <p:pic>
          <p:nvPicPr>
            <p:cNvPr id="7180" name="Picture 9" descr="blusdeken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3" y="388"/>
              <a:ext cx="1360" cy="151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1390" name="Rectangle 14"/>
            <p:cNvSpPr>
              <a:spLocks noChangeArrowheads="1"/>
            </p:cNvSpPr>
            <p:nvPr/>
          </p:nvSpPr>
          <p:spPr bwMode="auto">
            <a:xfrm>
              <a:off x="1989" y="1805"/>
              <a:ext cx="1179" cy="45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1pPr>
              <a:lvl2pPr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2pPr>
              <a:lvl3pPr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3pPr>
              <a:lvl4pPr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4pPr>
              <a:lvl5pPr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457200" algn="ctr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914400" algn="ctr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1371600" algn="ctr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1828800" algn="ctr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l">
                <a:defRPr/>
              </a:pPr>
              <a:r>
                <a:rPr lang="en-US" altLang="nl-NL" sz="2400" dirty="0" err="1">
                  <a:solidFill>
                    <a:schemeClr val="tx1"/>
                  </a:solidFill>
                  <a:latin typeface="Comic Sans MS" pitchFamily="66" charset="0"/>
                </a:rPr>
                <a:t>Blusdeken</a:t>
              </a:r>
              <a:endParaRPr lang="nl-NL" altLang="nl-NL" sz="24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grpSp>
        <p:nvGrpSpPr>
          <p:cNvPr id="101394" name="Group 18"/>
          <p:cNvGrpSpPr>
            <a:grpSpLocks/>
          </p:cNvGrpSpPr>
          <p:nvPr/>
        </p:nvGrpSpPr>
        <p:grpSpPr bwMode="auto">
          <a:xfrm>
            <a:off x="322112" y="4380925"/>
            <a:ext cx="2376488" cy="1868487"/>
            <a:chOff x="3846" y="399"/>
            <a:chExt cx="1497" cy="1177"/>
          </a:xfrm>
        </p:grpSpPr>
        <p:pic>
          <p:nvPicPr>
            <p:cNvPr id="7178" name="Picture 12" descr="schuimblusser"/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879" y="399"/>
              <a:ext cx="1360" cy="90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1391" name="Rectangle 15"/>
            <p:cNvSpPr>
              <a:spLocks noChangeArrowheads="1"/>
            </p:cNvSpPr>
            <p:nvPr/>
          </p:nvSpPr>
          <p:spPr bwMode="auto">
            <a:xfrm>
              <a:off x="3846" y="1304"/>
              <a:ext cx="1497" cy="272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1pPr>
              <a:lvl2pPr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2pPr>
              <a:lvl3pPr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3pPr>
              <a:lvl4pPr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4pPr>
              <a:lvl5pPr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457200" algn="ctr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914400" algn="ctr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1371600" algn="ctr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1828800" algn="ctr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l">
                <a:defRPr/>
              </a:pPr>
              <a:r>
                <a:rPr lang="en-US" altLang="nl-NL" sz="2400" dirty="0" err="1">
                  <a:solidFill>
                    <a:schemeClr val="tx1"/>
                  </a:solidFill>
                  <a:latin typeface="Comic Sans MS" pitchFamily="66" charset="0"/>
                </a:rPr>
                <a:t>Schuimblusser</a:t>
              </a:r>
              <a:endParaRPr lang="nl-NL" altLang="nl-NL" sz="24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</p:grpSp>
      <p:sp>
        <p:nvSpPr>
          <p:cNvPr id="3" name="Tekstvak 2"/>
          <p:cNvSpPr txBox="1"/>
          <p:nvPr/>
        </p:nvSpPr>
        <p:spPr>
          <a:xfrm>
            <a:off x="127916" y="6218528"/>
            <a:ext cx="34625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defRPr/>
            </a:pPr>
            <a:r>
              <a:rPr lang="en-US" altLang="nl-NL" dirty="0" err="1">
                <a:latin typeface="Comic Sans MS" pitchFamily="66" charset="0"/>
              </a:rPr>
              <a:t>Blustijd</a:t>
            </a:r>
            <a:r>
              <a:rPr lang="en-US" altLang="nl-NL" dirty="0">
                <a:latin typeface="Comic Sans MS" pitchFamily="66" charset="0"/>
              </a:rPr>
              <a:t> max. 1 min.!</a:t>
            </a:r>
            <a:endParaRPr lang="nl-NL" altLang="nl-NL" dirty="0">
              <a:latin typeface="Comic Sans MS" pitchFamily="66" charset="0"/>
            </a:endParaRPr>
          </a:p>
        </p:txBody>
      </p:sp>
      <p:sp>
        <p:nvSpPr>
          <p:cNvPr id="2" name="Text Box 146">
            <a:extLst>
              <a:ext uri="{FF2B5EF4-FFF2-40B4-BE49-F238E27FC236}">
                <a16:creationId xmlns:a16="http://schemas.microsoft.com/office/drawing/2014/main" id="{3AD7B70B-9EDF-FA25-C4F3-89A9A4C7DBD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243888" y="6495527"/>
            <a:ext cx="900112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r" fontAlgn="base">
              <a:spcBef>
                <a:spcPct val="50000"/>
              </a:spcBef>
              <a:spcAft>
                <a:spcPct val="0"/>
              </a:spcAft>
              <a:buClr>
                <a:srgbClr val="FF6600"/>
              </a:buClr>
            </a:pPr>
            <a:r>
              <a:rPr lang="en-US" altLang="nl-NL" sz="1800" dirty="0">
                <a:latin typeface="Arial" panose="020B0604020202020204" pitchFamily="34" charset="0"/>
                <a:cs typeface="Arial" panose="020B0604020202020204" pitchFamily="34" charset="0"/>
                <a:hlinkClick r:id="" action="ppaction://hlinkshowjump?jump=firstslide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menu</a:t>
            </a:r>
            <a:endParaRPr lang="nl-NL" altLang="nl-NL" sz="1800" baseline="30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Tekstvak 3">
            <a:extLst>
              <a:ext uri="{FF2B5EF4-FFF2-40B4-BE49-F238E27FC236}">
                <a16:creationId xmlns:a16="http://schemas.microsoft.com/office/drawing/2014/main" id="{B41C3A61-F001-D7CD-8C76-BEE745F89824}"/>
              </a:ext>
            </a:extLst>
          </p:cNvPr>
          <p:cNvSpPr txBox="1"/>
          <p:nvPr/>
        </p:nvSpPr>
        <p:spPr>
          <a:xfrm>
            <a:off x="6055646" y="3685332"/>
            <a:ext cx="3025924" cy="1323439"/>
          </a:xfrm>
          <a:prstGeom prst="rect">
            <a:avLst/>
          </a:prstGeom>
          <a:solidFill>
            <a:srgbClr val="00B0F0"/>
          </a:solidFill>
          <a:ln w="12700">
            <a:solidFill>
              <a:srgbClr val="002060"/>
            </a:solidFill>
          </a:ln>
        </p:spPr>
        <p:txBody>
          <a:bodyPr wrap="square" rtlCol="0">
            <a:spAutoFit/>
          </a:bodyPr>
          <a:lstStyle/>
          <a:p>
            <a:pPr marL="268288" indent="-268288" algn="l">
              <a:buAutoNum type="arabicPeriod"/>
              <a:defRPr/>
            </a:pPr>
            <a:r>
              <a:rPr lang="en-US" altLang="nl-NL" sz="2000" dirty="0" err="1">
                <a:latin typeface="Comic Sans MS" pitchFamily="66" charset="0"/>
              </a:rPr>
              <a:t>Handen</a:t>
            </a:r>
            <a:r>
              <a:rPr lang="en-US" altLang="nl-NL" sz="2000" dirty="0">
                <a:latin typeface="Comic Sans MS" pitchFamily="66" charset="0"/>
              </a:rPr>
              <a:t> met </a:t>
            </a:r>
            <a:r>
              <a:rPr lang="en-US" altLang="nl-NL" sz="2000" dirty="0" err="1">
                <a:latin typeface="Comic Sans MS" pitchFamily="66" charset="0"/>
              </a:rPr>
              <a:t>deken</a:t>
            </a:r>
            <a:r>
              <a:rPr lang="en-US" altLang="nl-NL" sz="2000" dirty="0">
                <a:latin typeface="Comic Sans MS" pitchFamily="66" charset="0"/>
              </a:rPr>
              <a:t>    </a:t>
            </a:r>
            <a:r>
              <a:rPr lang="en-US" altLang="nl-NL" sz="2000" dirty="0" err="1">
                <a:latin typeface="Comic Sans MS" pitchFamily="66" charset="0"/>
              </a:rPr>
              <a:t>afschermen</a:t>
            </a:r>
            <a:r>
              <a:rPr lang="en-US" altLang="nl-NL" sz="2000" dirty="0">
                <a:latin typeface="Comic Sans MS" pitchFamily="66" charset="0"/>
              </a:rPr>
              <a:t>.</a:t>
            </a:r>
            <a:endParaRPr lang="nl-NL" altLang="nl-NL" sz="2000" dirty="0">
              <a:latin typeface="Comic Sans MS" pitchFamily="66" charset="0"/>
            </a:endParaRPr>
          </a:p>
          <a:p>
            <a:pPr algn="l">
              <a:defRPr/>
            </a:pPr>
            <a:r>
              <a:rPr lang="en-US" altLang="nl-NL" sz="2000" dirty="0">
                <a:latin typeface="Comic Sans MS" pitchFamily="66" charset="0"/>
              </a:rPr>
              <a:t>2. </a:t>
            </a:r>
            <a:r>
              <a:rPr lang="en-US" altLang="nl-NL" sz="2000" dirty="0" err="1">
                <a:latin typeface="Comic Sans MS" pitchFamily="66" charset="0"/>
              </a:rPr>
              <a:t>Deken</a:t>
            </a:r>
            <a:r>
              <a:rPr lang="en-US" altLang="nl-NL" sz="2000" dirty="0">
                <a:latin typeface="Comic Sans MS" pitchFamily="66" charset="0"/>
              </a:rPr>
              <a:t> </a:t>
            </a:r>
            <a:r>
              <a:rPr lang="en-US" altLang="nl-NL" sz="2000" u="sng" dirty="0">
                <a:latin typeface="Comic Sans MS" pitchFamily="66" charset="0"/>
              </a:rPr>
              <a:t>van je </a:t>
            </a:r>
            <a:r>
              <a:rPr lang="en-US" altLang="nl-NL" sz="2000" u="sng" dirty="0" err="1">
                <a:latin typeface="Comic Sans MS" pitchFamily="66" charset="0"/>
              </a:rPr>
              <a:t>af</a:t>
            </a:r>
            <a:r>
              <a:rPr lang="en-US" altLang="nl-NL" sz="2000" dirty="0">
                <a:latin typeface="Comic Sans MS" pitchFamily="66" charset="0"/>
              </a:rPr>
              <a:t> over</a:t>
            </a:r>
            <a:br>
              <a:rPr lang="en-US" altLang="nl-NL" sz="2000" dirty="0">
                <a:latin typeface="Comic Sans MS" pitchFamily="66" charset="0"/>
              </a:rPr>
            </a:br>
            <a:r>
              <a:rPr lang="en-US" altLang="nl-NL" sz="2000" dirty="0">
                <a:latin typeface="Comic Sans MS" pitchFamily="66" charset="0"/>
              </a:rPr>
              <a:t>    de </a:t>
            </a:r>
            <a:r>
              <a:rPr lang="en-US" altLang="nl-NL" sz="2000" dirty="0" err="1">
                <a:latin typeface="Comic Sans MS" pitchFamily="66" charset="0"/>
              </a:rPr>
              <a:t>vlammen</a:t>
            </a:r>
            <a:r>
              <a:rPr lang="en-US" altLang="nl-NL" sz="2000" dirty="0">
                <a:latin typeface="Comic Sans MS" pitchFamily="66" charset="0"/>
              </a:rPr>
              <a:t> </a:t>
            </a:r>
            <a:r>
              <a:rPr lang="en-US" altLang="nl-NL" sz="2000" dirty="0" err="1">
                <a:latin typeface="Comic Sans MS" pitchFamily="66" charset="0"/>
              </a:rPr>
              <a:t>leggen</a:t>
            </a:r>
            <a:r>
              <a:rPr lang="en-US" altLang="nl-NL" sz="2000" dirty="0">
                <a:latin typeface="Comic Sans MS" pitchFamily="66" charset="0"/>
              </a:rPr>
              <a:t>.</a:t>
            </a:r>
            <a:endParaRPr lang="nl-NL" altLang="nl-NL" sz="2000" dirty="0">
              <a:latin typeface="Comic Sans MS" pitchFamily="66" charset="0"/>
            </a:endParaRPr>
          </a:p>
        </p:txBody>
      </p:sp>
      <p:grpSp>
        <p:nvGrpSpPr>
          <p:cNvPr id="6" name="Groep 5">
            <a:extLst>
              <a:ext uri="{FF2B5EF4-FFF2-40B4-BE49-F238E27FC236}">
                <a16:creationId xmlns:a16="http://schemas.microsoft.com/office/drawing/2014/main" id="{DE47BDC3-8811-6AE8-4B2D-5A2F84A45237}"/>
              </a:ext>
            </a:extLst>
          </p:cNvPr>
          <p:cNvGrpSpPr/>
          <p:nvPr/>
        </p:nvGrpSpPr>
        <p:grpSpPr>
          <a:xfrm>
            <a:off x="3155384" y="4380925"/>
            <a:ext cx="3462536" cy="2121868"/>
            <a:chOff x="107504" y="4509120"/>
            <a:chExt cx="3462536" cy="2121868"/>
          </a:xfrm>
        </p:grpSpPr>
        <p:pic>
          <p:nvPicPr>
            <p:cNvPr id="101389" name="Picture 13" descr="schuim blussen"/>
            <p:cNvPicPr>
              <a:picLocks noChangeAspect="1" noChangeArrowheads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68784" y="4509120"/>
              <a:ext cx="2159000" cy="16081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" name="Tekstvak 4">
              <a:extLst>
                <a:ext uri="{FF2B5EF4-FFF2-40B4-BE49-F238E27FC236}">
                  <a16:creationId xmlns:a16="http://schemas.microsoft.com/office/drawing/2014/main" id="{3E27E624-BAB5-C09A-DCA1-676FC5B21254}"/>
                </a:ext>
              </a:extLst>
            </p:cNvPr>
            <p:cNvSpPr txBox="1"/>
            <p:nvPr/>
          </p:nvSpPr>
          <p:spPr>
            <a:xfrm>
              <a:off x="107504" y="6169323"/>
              <a:ext cx="3462536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l">
                <a:defRPr/>
              </a:pPr>
              <a:r>
                <a:rPr lang="en-US" altLang="nl-NL" dirty="0" err="1">
                  <a:latin typeface="Comic Sans MS" pitchFamily="66" charset="0"/>
                </a:rPr>
                <a:t>Blussen</a:t>
              </a:r>
              <a:r>
                <a:rPr lang="en-US" altLang="nl-NL" dirty="0">
                  <a:latin typeface="Comic Sans MS" pitchFamily="66" charset="0"/>
                </a:rPr>
                <a:t> met </a:t>
              </a:r>
              <a:r>
                <a:rPr lang="en-US" altLang="nl-NL" dirty="0" err="1">
                  <a:latin typeface="Comic Sans MS" pitchFamily="66" charset="0"/>
                </a:rPr>
                <a:t>schuim</a:t>
              </a:r>
              <a:r>
                <a:rPr lang="en-US" altLang="nl-NL" dirty="0">
                  <a:latin typeface="Comic Sans MS" pitchFamily="66" charset="0"/>
                </a:rPr>
                <a:t>.</a:t>
              </a:r>
              <a:endParaRPr lang="nl-NL" altLang="nl-NL" dirty="0">
                <a:latin typeface="Comic Sans MS" pitchFamily="66" charset="0"/>
              </a:endParaRPr>
            </a:p>
          </p:txBody>
        </p:sp>
      </p:grpSp>
      <p:grpSp>
        <p:nvGrpSpPr>
          <p:cNvPr id="15" name="Groep 14">
            <a:extLst>
              <a:ext uri="{FF2B5EF4-FFF2-40B4-BE49-F238E27FC236}">
                <a16:creationId xmlns:a16="http://schemas.microsoft.com/office/drawing/2014/main" id="{570C9EF1-36FF-123D-FDB6-DAC922A40268}"/>
              </a:ext>
            </a:extLst>
          </p:cNvPr>
          <p:cNvGrpSpPr/>
          <p:nvPr/>
        </p:nvGrpSpPr>
        <p:grpSpPr>
          <a:xfrm>
            <a:off x="297811" y="639320"/>
            <a:ext cx="2906235" cy="3468929"/>
            <a:chOff x="297811" y="639320"/>
            <a:chExt cx="2906235" cy="3468929"/>
          </a:xfrm>
        </p:grpSpPr>
        <p:sp>
          <p:nvSpPr>
            <p:cNvPr id="101380" name="Rectangle 4"/>
            <p:cNvSpPr>
              <a:spLocks noChangeArrowheads="1"/>
            </p:cNvSpPr>
            <p:nvPr/>
          </p:nvSpPr>
          <p:spPr bwMode="auto">
            <a:xfrm>
              <a:off x="468784" y="3387524"/>
              <a:ext cx="2735262" cy="720725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>
              <a:lvl1pPr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1pPr>
              <a:lvl2pPr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2pPr>
              <a:lvl3pPr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3pPr>
              <a:lvl4pPr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4pPr>
              <a:lvl5pPr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5pPr>
              <a:lvl6pPr marL="457200" algn="ctr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6pPr>
              <a:lvl7pPr marL="914400" algn="ctr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7pPr>
              <a:lvl8pPr marL="1371600" algn="ctr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8pPr>
              <a:lvl9pPr marL="1828800" algn="ctr" fontAlgn="base">
                <a:spcBef>
                  <a:spcPct val="0"/>
                </a:spcBef>
                <a:spcAft>
                  <a:spcPct val="0"/>
                </a:spcAft>
                <a:defRPr sz="4400">
                  <a:solidFill>
                    <a:schemeClr val="tx2"/>
                  </a:solidFill>
                  <a:latin typeface="Times New Roman" pitchFamily="18" charset="0"/>
                </a:defRPr>
              </a:lvl9pPr>
            </a:lstStyle>
            <a:p>
              <a:pPr algn="l">
                <a:defRPr/>
              </a:pPr>
              <a:r>
                <a:rPr lang="en-US" altLang="nl-NL" sz="2400" dirty="0">
                  <a:solidFill>
                    <a:schemeClr val="tx1"/>
                  </a:solidFill>
                  <a:latin typeface="Comic Sans MS" pitchFamily="66" charset="0"/>
                </a:rPr>
                <a:t>Slang met </a:t>
              </a:r>
              <a:r>
                <a:rPr lang="en-US" altLang="nl-NL" sz="2400" dirty="0" err="1">
                  <a:solidFill>
                    <a:schemeClr val="tx1"/>
                  </a:solidFill>
                  <a:latin typeface="Comic Sans MS" pitchFamily="66" charset="0"/>
                </a:rPr>
                <a:t>haspel</a:t>
              </a:r>
              <a:endParaRPr lang="nl-NL" altLang="nl-NL" sz="2400" dirty="0">
                <a:solidFill>
                  <a:schemeClr val="tx1"/>
                </a:solidFill>
                <a:latin typeface="Comic Sans MS" pitchFamily="66" charset="0"/>
              </a:endParaRPr>
            </a:p>
          </p:txBody>
        </p:sp>
        <p:pic>
          <p:nvPicPr>
            <p:cNvPr id="14" name="Afbeelding 13">
              <a:extLst>
                <a:ext uri="{FF2B5EF4-FFF2-40B4-BE49-F238E27FC236}">
                  <a16:creationId xmlns:a16="http://schemas.microsoft.com/office/drawing/2014/main" id="{C0F23BE7-93AE-850C-9ABE-F3DB89922558}"/>
                </a:ext>
              </a:extLst>
            </p:cNvPr>
            <p:cNvPicPr>
              <a:picLocks noChangeAspect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97811" y="639320"/>
              <a:ext cx="2737960" cy="2880000"/>
            </a:xfrm>
            <a:prstGeom prst="rect">
              <a:avLst/>
            </a:prstGeom>
          </p:spPr>
        </p:pic>
      </p:grpSp>
    </p:spTree>
  </p:cSld>
  <p:clrMapOvr>
    <a:masterClrMapping/>
  </p:clrMapOvr>
  <p:transition advTm="66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250"/>
                                        <p:tgtEl>
                                          <p:spTgt spid="1013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13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013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25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013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FF330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1378" grpId="0"/>
      <p:bldP spid="3" grpId="0"/>
      <p:bldP spid="4" grpId="0" animBg="1"/>
    </p:bldLst>
  </p:timing>
</p:sld>
</file>

<file path=ppt/theme/theme1.xml><?xml version="1.0" encoding="utf-8"?>
<a:theme xmlns:a="http://schemas.openxmlformats.org/drawingml/2006/main" name="Standaardontwerp">
  <a:themeElements>
    <a:clrScheme name="ppt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B9D5FB"/>
      </a:folHlink>
    </a:clrScheme>
    <a:fontScheme name="Standaardontwerp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nl-NL" altLang="nl-NL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andaardontwerp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ardontwerp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ardontwerp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Kantoorthema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320</Words>
  <Application>Microsoft Office PowerPoint</Application>
  <PresentationFormat>Diavoorstelling (4:3)</PresentationFormat>
  <Paragraphs>58</Paragraphs>
  <Slides>6</Slides>
  <Notes>0</Notes>
  <HiddenSlides>0</HiddenSlides>
  <MMClips>0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6</vt:i4>
      </vt:variant>
    </vt:vector>
  </HeadingPairs>
  <TitlesOfParts>
    <vt:vector size="10" baseType="lpstr">
      <vt:lpstr>Arial</vt:lpstr>
      <vt:lpstr>Comic Sans MS</vt:lpstr>
      <vt:lpstr>Times New Roman</vt:lpstr>
      <vt:lpstr>Standaardontwerp</vt:lpstr>
      <vt:lpstr>Het ontstaan en blussen van brand</vt:lpstr>
      <vt:lpstr>De branddriehoek</vt:lpstr>
      <vt:lpstr>Blussen</vt:lpstr>
      <vt:lpstr>Omstandigheden die brand bevorderen</vt:lpstr>
      <vt:lpstr>Brandvijfhoek</vt:lpstr>
      <vt:lpstr>Blusmiddelen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Licht en kleur Pulsar h4</dc:title>
  <dc:creator>Tijmensen</dc:creator>
  <cp:lastModifiedBy>Ton Tijmensen</cp:lastModifiedBy>
  <cp:revision>90</cp:revision>
  <dcterms:created xsi:type="dcterms:W3CDTF">2001-12-14T22:22:33Z</dcterms:created>
  <dcterms:modified xsi:type="dcterms:W3CDTF">2023-11-15T16:08:57Z</dcterms:modified>
</cp:coreProperties>
</file>